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6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7" d="100"/>
          <a:sy n="47" d="100"/>
        </p:scale>
        <p:origin x="-105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DDB232EB-BFD1-4CCB-883E-205EFC2CA187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F50DD193-4973-4B1F-B9AB-B01084550F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232EB-BFD1-4CCB-883E-205EFC2CA187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0DD193-4973-4B1F-B9AB-B01084550F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232EB-BFD1-4CCB-883E-205EFC2CA187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0DD193-4973-4B1F-B9AB-B01084550F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232EB-BFD1-4CCB-883E-205EFC2CA187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0DD193-4973-4B1F-B9AB-B01084550F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DB232EB-BFD1-4CCB-883E-205EFC2CA187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F50DD193-4973-4B1F-B9AB-B01084550FA4}" type="slidenum">
              <a:rPr lang="cs-CZ" smtClean="0"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DDB232EB-BFD1-4CCB-883E-205EFC2CA187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F50DD193-4973-4B1F-B9AB-B01084550F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232EB-BFD1-4CCB-883E-205EFC2CA187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0DD193-4973-4B1F-B9AB-B01084550F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232EB-BFD1-4CCB-883E-205EFC2CA187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0DD193-4973-4B1F-B9AB-B01084550F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232EB-BFD1-4CCB-883E-205EFC2CA187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0DD193-4973-4B1F-B9AB-B01084550F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232EB-BFD1-4CCB-883E-205EFC2CA187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0DD193-4973-4B1F-B9AB-B01084550F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232EB-BFD1-4CCB-883E-205EFC2CA187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0DD193-4973-4B1F-B9AB-B01084550F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DDB232EB-BFD1-4CCB-883E-205EFC2CA187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F50DD193-4973-4B1F-B9AB-B01084550FA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0" y="1340768"/>
            <a:ext cx="9144000" cy="792088"/>
          </a:xfrm>
        </p:spPr>
        <p:txBody>
          <a:bodyPr/>
          <a:lstStyle/>
          <a:p>
            <a:pPr algn="ctr" eaLnBrk="1" hangingPunct="1"/>
            <a:r>
              <a:rPr lang="cs-CZ" sz="2400" i="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Základní škola a Mateřská škola Choustník, okres Tábor</a:t>
            </a:r>
          </a:p>
        </p:txBody>
      </p:sp>
      <p:pic>
        <p:nvPicPr>
          <p:cNvPr id="307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076" name="TextovéPole 1"/>
          <p:cNvSpPr txBox="1">
            <a:spLocks noChangeArrowheads="1"/>
          </p:cNvSpPr>
          <p:nvPr/>
        </p:nvSpPr>
        <p:spPr bwMode="auto">
          <a:xfrm>
            <a:off x="0" y="3184525"/>
            <a:ext cx="91440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VY_32_Inovace_25A_skladba – přívlastek 2</a:t>
            </a:r>
            <a:endParaRPr lang="cs-CZ" sz="3200" b="1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18346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867328" cy="1470025"/>
          </a:xfrm>
        </p:spPr>
        <p:txBody>
          <a:bodyPr/>
          <a:lstStyle/>
          <a:p>
            <a:r>
              <a:rPr lang="cs-CZ" dirty="0">
                <a:solidFill>
                  <a:prstClr val="white"/>
                </a:solidFill>
              </a:rPr>
              <a:t>SKLADBA </a:t>
            </a:r>
            <a:r>
              <a:rPr lang="cs-CZ" dirty="0" smtClean="0">
                <a:solidFill>
                  <a:prstClr val="white"/>
                </a:solidFill>
              </a:rPr>
              <a:t>– rozvíjející větné </a:t>
            </a:r>
            <a:r>
              <a:rPr lang="cs-CZ" dirty="0">
                <a:solidFill>
                  <a:prstClr val="white"/>
                </a:solidFill>
              </a:rPr>
              <a:t>členy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7067128" cy="1752600"/>
          </a:xfrm>
        </p:spPr>
        <p:txBody>
          <a:bodyPr>
            <a:normAutofit fontScale="25000" lnSpcReduction="20000"/>
          </a:bodyPr>
          <a:lstStyle/>
          <a:p>
            <a:endParaRPr lang="cs-CZ" sz="4400" b="1" dirty="0" smtClean="0">
              <a:solidFill>
                <a:srgbClr val="00B050"/>
              </a:solidFill>
            </a:endParaRPr>
          </a:p>
          <a:p>
            <a:r>
              <a:rPr lang="cs-CZ" sz="12300" b="1" dirty="0" smtClean="0">
                <a:solidFill>
                  <a:srgbClr val="00B050"/>
                </a:solidFill>
              </a:rPr>
              <a:t>Přívlastek  2</a:t>
            </a:r>
          </a:p>
          <a:p>
            <a:endParaRPr lang="cs-CZ" sz="7300" b="1" dirty="0" smtClean="0">
              <a:solidFill>
                <a:srgbClr val="00B050"/>
              </a:solidFill>
            </a:endParaRPr>
          </a:p>
          <a:p>
            <a:r>
              <a:rPr lang="cs-CZ" sz="8600" b="1" dirty="0" smtClean="0">
                <a:solidFill>
                  <a:srgbClr val="00B050"/>
                </a:solidFill>
              </a:rPr>
              <a:t>Přívlastek několikanásobný a postupně rozvitý</a:t>
            </a:r>
            <a:endParaRPr lang="cs-CZ" sz="8600" dirty="0"/>
          </a:p>
        </p:txBody>
      </p:sp>
    </p:spTree>
    <p:extLst>
      <p:ext uri="{BB962C8B-B14F-4D97-AF65-F5344CB8AC3E}">
        <p14:creationId xmlns:p14="http://schemas.microsoft.com/office/powerpoint/2010/main" val="1366584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400" b="1" dirty="0" smtClean="0">
                <a:solidFill>
                  <a:srgbClr val="00B050"/>
                </a:solidFill>
              </a:rPr>
              <a:t>   Přívlastek</a:t>
            </a:r>
            <a:r>
              <a:rPr lang="cs-CZ" sz="3600" b="1" dirty="0" smtClean="0">
                <a:solidFill>
                  <a:srgbClr val="00B050"/>
                </a:solidFill>
              </a:rPr>
              <a:t> </a:t>
            </a:r>
            <a:r>
              <a:rPr lang="cs-CZ" sz="4400" b="1" dirty="0">
                <a:solidFill>
                  <a:srgbClr val="00B050"/>
                </a:solidFill>
              </a:rPr>
              <a:t>několikanásobný</a:t>
            </a:r>
            <a:r>
              <a:rPr lang="cs-CZ" sz="3600" dirty="0">
                <a:solidFill>
                  <a:srgbClr val="00B050"/>
                </a:solidFill>
              </a:rPr>
              <a:t/>
            </a:r>
            <a:br>
              <a:rPr lang="cs-CZ" sz="3600" dirty="0">
                <a:solidFill>
                  <a:srgbClr val="00B05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729712"/>
          </a:xfrm>
        </p:spPr>
        <p:txBody>
          <a:bodyPr>
            <a:normAutofit/>
          </a:bodyPr>
          <a:lstStyle/>
          <a:p>
            <a:pPr lvl="0">
              <a:buClr>
                <a:srgbClr val="A04DA3"/>
              </a:buClr>
            </a:pPr>
            <a:r>
              <a:rPr lang="cs-CZ" dirty="0" smtClean="0">
                <a:solidFill>
                  <a:prstClr val="black"/>
                </a:solidFill>
                <a:latin typeface="Times New Roman"/>
                <a:ea typeface="Times New Roman"/>
              </a:rPr>
              <a:t>Sděluje </a:t>
            </a:r>
            <a:r>
              <a:rPr lang="cs-CZ" dirty="0">
                <a:solidFill>
                  <a:prstClr val="black"/>
                </a:solidFill>
                <a:latin typeface="Times New Roman"/>
                <a:ea typeface="Times New Roman"/>
              </a:rPr>
              <a:t>o řídícím jménu několik </a:t>
            </a:r>
            <a:r>
              <a:rPr lang="cs-CZ" b="1" dirty="0">
                <a:solidFill>
                  <a:prstClr val="black"/>
                </a:solidFill>
                <a:latin typeface="Times New Roman"/>
                <a:ea typeface="Times New Roman"/>
              </a:rPr>
              <a:t>významově   </a:t>
            </a:r>
          </a:p>
          <a:p>
            <a:pPr marL="109728" lvl="0" indent="0">
              <a:buClr>
                <a:srgbClr val="A04DA3"/>
              </a:buClr>
              <a:buNone/>
            </a:pPr>
            <a:r>
              <a:rPr lang="cs-CZ" dirty="0">
                <a:solidFill>
                  <a:prstClr val="black"/>
                </a:solidFill>
                <a:latin typeface="Times New Roman"/>
                <a:ea typeface="Times New Roman"/>
              </a:rPr>
              <a:t>    rovnocenných skutečností.</a:t>
            </a:r>
          </a:p>
          <a:p>
            <a:pPr marL="109728" lvl="0" indent="0">
              <a:buClr>
                <a:srgbClr val="A04DA3"/>
              </a:buClr>
              <a:buNone/>
            </a:pPr>
            <a:endParaRPr lang="cs-CZ" dirty="0">
              <a:solidFill>
                <a:prstClr val="black"/>
              </a:solidFill>
              <a:latin typeface="Times New Roman"/>
              <a:ea typeface="Times New Roman"/>
            </a:endParaRPr>
          </a:p>
          <a:p>
            <a:pPr lvl="0">
              <a:buClr>
                <a:srgbClr val="A04DA3"/>
              </a:buClr>
            </a:pPr>
            <a:r>
              <a:rPr lang="cs-CZ" dirty="0">
                <a:solidFill>
                  <a:prstClr val="black"/>
                </a:solidFill>
                <a:latin typeface="Times New Roman"/>
                <a:ea typeface="Times New Roman"/>
              </a:rPr>
              <a:t>Jednotlivé členy oddělujeme čárkou, popř. spojkou a čárkou (čárku nepíšeme pouze před spojkami </a:t>
            </a:r>
            <a:r>
              <a:rPr lang="cs-CZ" dirty="0">
                <a:solidFill>
                  <a:srgbClr val="00B050"/>
                </a:solidFill>
                <a:latin typeface="Times New Roman"/>
                <a:ea typeface="Times New Roman"/>
              </a:rPr>
              <a:t>a, i , nebo, ani </a:t>
            </a:r>
            <a:r>
              <a:rPr lang="cs-CZ" dirty="0">
                <a:solidFill>
                  <a:prstClr val="black"/>
                </a:solidFill>
                <a:latin typeface="Times New Roman"/>
                <a:ea typeface="Times New Roman"/>
              </a:rPr>
              <a:t>v poměru souřadném slučovacím)</a:t>
            </a:r>
          </a:p>
          <a:p>
            <a:pPr marL="0" lvl="0" indent="0" algn="r">
              <a:buClr>
                <a:srgbClr val="A04DA3"/>
              </a:buClr>
              <a:buNone/>
              <a:tabLst>
                <a:tab pos="1638300" algn="l"/>
              </a:tabLst>
            </a:pPr>
            <a:r>
              <a:rPr lang="cs-CZ" dirty="0">
                <a:solidFill>
                  <a:prstClr val="black"/>
                </a:solidFill>
                <a:latin typeface="Times New Roman"/>
                <a:ea typeface="Times New Roman"/>
              </a:rPr>
              <a:t> </a:t>
            </a:r>
          </a:p>
          <a:p>
            <a:pPr lvl="0">
              <a:buClr>
                <a:srgbClr val="A04DA3"/>
              </a:buClr>
            </a:pPr>
            <a:r>
              <a:rPr lang="cs-CZ" dirty="0">
                <a:solidFill>
                  <a:prstClr val="black"/>
                </a:solidFill>
                <a:latin typeface="Times New Roman"/>
                <a:ea typeface="Times New Roman"/>
              </a:rPr>
              <a:t>Příklady: </a:t>
            </a:r>
            <a:r>
              <a:rPr lang="cs-CZ" b="1" dirty="0">
                <a:solidFill>
                  <a:prstClr val="black"/>
                </a:solidFill>
                <a:latin typeface="Times New Roman"/>
                <a:ea typeface="Times New Roman"/>
              </a:rPr>
              <a:t>nákladní</a:t>
            </a:r>
            <a:r>
              <a:rPr lang="cs-CZ" dirty="0">
                <a:solidFill>
                  <a:prstClr val="black"/>
                </a:solidFill>
                <a:latin typeface="Times New Roman"/>
                <a:ea typeface="Times New Roman"/>
              </a:rPr>
              <a:t>, </a:t>
            </a:r>
            <a:r>
              <a:rPr lang="cs-CZ" b="1" dirty="0">
                <a:solidFill>
                  <a:prstClr val="black"/>
                </a:solidFill>
                <a:latin typeface="Times New Roman"/>
                <a:ea typeface="Times New Roman"/>
              </a:rPr>
              <a:t>osobní</a:t>
            </a:r>
            <a:r>
              <a:rPr lang="cs-CZ" dirty="0">
                <a:solidFill>
                  <a:prstClr val="black"/>
                </a:solidFill>
                <a:latin typeface="Times New Roman"/>
                <a:ea typeface="Times New Roman"/>
              </a:rPr>
              <a:t> </a:t>
            </a:r>
            <a:r>
              <a:rPr lang="cs-CZ" b="1" dirty="0">
                <a:solidFill>
                  <a:prstClr val="black"/>
                </a:solidFill>
                <a:latin typeface="Times New Roman"/>
                <a:ea typeface="Times New Roman"/>
              </a:rPr>
              <a:t>a</a:t>
            </a:r>
            <a:r>
              <a:rPr lang="cs-CZ" dirty="0">
                <a:solidFill>
                  <a:prstClr val="black"/>
                </a:solidFill>
                <a:latin typeface="Times New Roman"/>
                <a:ea typeface="Times New Roman"/>
              </a:rPr>
              <a:t> </a:t>
            </a:r>
            <a:r>
              <a:rPr lang="cs-CZ" b="1" dirty="0">
                <a:solidFill>
                  <a:prstClr val="black"/>
                </a:solidFill>
                <a:latin typeface="Times New Roman"/>
                <a:ea typeface="Times New Roman"/>
              </a:rPr>
              <a:t>závodní</a:t>
            </a:r>
            <a:r>
              <a:rPr lang="cs-CZ" dirty="0">
                <a:solidFill>
                  <a:prstClr val="black"/>
                </a:solidFill>
                <a:latin typeface="Times New Roman"/>
                <a:ea typeface="Times New Roman"/>
              </a:rPr>
              <a:t> auto</a:t>
            </a:r>
          </a:p>
          <a:p>
            <a:pPr marL="109728" lvl="0" indent="0">
              <a:buClr>
                <a:srgbClr val="A04DA3"/>
              </a:buClr>
              <a:buNone/>
            </a:pPr>
            <a:r>
              <a:rPr lang="cs-CZ" dirty="0">
                <a:solidFill>
                  <a:prstClr val="black"/>
                </a:solidFill>
                <a:latin typeface="Times New Roman"/>
                <a:ea typeface="Times New Roman"/>
              </a:rPr>
              <a:t>                  šátky </a:t>
            </a:r>
            <a:r>
              <a:rPr lang="cs-CZ" b="1" dirty="0">
                <a:solidFill>
                  <a:prstClr val="black"/>
                </a:solidFill>
                <a:latin typeface="Times New Roman"/>
                <a:ea typeface="Times New Roman"/>
              </a:rPr>
              <a:t>z vlny, bavlny i hedvábí</a:t>
            </a:r>
          </a:p>
          <a:p>
            <a:pPr marL="402336" lvl="1" indent="0">
              <a:buClr>
                <a:srgbClr val="438086"/>
              </a:buClr>
              <a:buNone/>
            </a:pPr>
            <a:r>
              <a:rPr lang="cs-CZ" dirty="0">
                <a:solidFill>
                  <a:srgbClr val="438086"/>
                </a:solidFill>
                <a:latin typeface="Times New Roman"/>
                <a:ea typeface="Times New Roman"/>
              </a:rPr>
              <a:t>                </a:t>
            </a:r>
            <a:r>
              <a:rPr lang="cs-CZ" b="1" dirty="0">
                <a:solidFill>
                  <a:prstClr val="black"/>
                </a:solidFill>
                <a:latin typeface="Times New Roman"/>
                <a:ea typeface="Times New Roman"/>
              </a:rPr>
              <a:t>statečný,</a:t>
            </a:r>
            <a:r>
              <a:rPr lang="cs-CZ" dirty="0">
                <a:solidFill>
                  <a:prstClr val="black"/>
                </a:solidFill>
                <a:latin typeface="Times New Roman"/>
                <a:ea typeface="Times New Roman"/>
              </a:rPr>
              <a:t> </a:t>
            </a:r>
            <a:r>
              <a:rPr lang="cs-CZ" b="1" dirty="0">
                <a:solidFill>
                  <a:prstClr val="black"/>
                </a:solidFill>
                <a:latin typeface="Times New Roman"/>
                <a:ea typeface="Times New Roman"/>
              </a:rPr>
              <a:t>čestný</a:t>
            </a:r>
            <a:r>
              <a:rPr lang="cs-CZ" dirty="0">
                <a:solidFill>
                  <a:prstClr val="black"/>
                </a:solidFill>
                <a:latin typeface="Times New Roman"/>
                <a:ea typeface="Times New Roman"/>
              </a:rPr>
              <a:t> člověk </a:t>
            </a:r>
          </a:p>
        </p:txBody>
      </p:sp>
    </p:spTree>
    <p:extLst>
      <p:ext uri="{BB962C8B-B14F-4D97-AF65-F5344CB8AC3E}">
        <p14:creationId xmlns:p14="http://schemas.microsoft.com/office/powerpoint/2010/main" val="1891019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692696"/>
            <a:ext cx="8363272" cy="1080120"/>
          </a:xfrm>
        </p:spPr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    Přívlastek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rgbClr val="00B050"/>
                </a:solidFill>
              </a:rPr>
              <a:t>postupně rozvitý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901176"/>
          </a:xfrm>
        </p:spPr>
        <p:txBody>
          <a:bodyPr>
            <a:normAutofit fontScale="77500" lnSpcReduction="20000"/>
          </a:bodyPr>
          <a:lstStyle/>
          <a:p>
            <a:pPr lvl="0">
              <a:buClr>
                <a:srgbClr val="A04DA3"/>
              </a:buClr>
            </a:pPr>
            <a:r>
              <a:rPr lang="cs-CZ" sz="3000" dirty="0" smtClean="0">
                <a:solidFill>
                  <a:prstClr val="black"/>
                </a:solidFill>
                <a:latin typeface="Times New Roman"/>
                <a:ea typeface="Times New Roman"/>
              </a:rPr>
              <a:t>Je </a:t>
            </a:r>
            <a:r>
              <a:rPr lang="cs-CZ" sz="3000" dirty="0">
                <a:solidFill>
                  <a:prstClr val="black"/>
                </a:solidFill>
                <a:latin typeface="Times New Roman"/>
                <a:ea typeface="Times New Roman"/>
              </a:rPr>
              <a:t>spojení přívlastku se jménem  </a:t>
            </a:r>
            <a:r>
              <a:rPr lang="cs-CZ" sz="3000" b="1" dirty="0">
                <a:solidFill>
                  <a:prstClr val="black"/>
                </a:solidFill>
                <a:latin typeface="Times New Roman"/>
                <a:ea typeface="Times New Roman"/>
              </a:rPr>
              <a:t>rozvité dalším přívlastkem</a:t>
            </a:r>
          </a:p>
          <a:p>
            <a:pPr lvl="0">
              <a:buClr>
                <a:srgbClr val="A04DA3"/>
              </a:buClr>
            </a:pPr>
            <a:endParaRPr lang="cs-CZ" sz="3000" b="1" dirty="0">
              <a:solidFill>
                <a:prstClr val="black"/>
              </a:solidFill>
              <a:latin typeface="Times New Roman"/>
              <a:ea typeface="Times New Roman"/>
            </a:endParaRPr>
          </a:p>
          <a:p>
            <a:pPr lvl="0">
              <a:buClr>
                <a:srgbClr val="A04DA3"/>
              </a:buClr>
            </a:pPr>
            <a:r>
              <a:rPr lang="cs-CZ" sz="3000" b="1" dirty="0">
                <a:solidFill>
                  <a:prstClr val="black"/>
                </a:solidFill>
                <a:latin typeface="Times New Roman"/>
                <a:ea typeface="Times New Roman"/>
              </a:rPr>
              <a:t>Nikdy neoddělujeme čárkou.</a:t>
            </a:r>
          </a:p>
          <a:p>
            <a:pPr marL="0" lvl="0" indent="0">
              <a:buClr>
                <a:srgbClr val="A04DA3"/>
              </a:buClr>
              <a:buNone/>
              <a:tabLst>
                <a:tab pos="1638300" algn="l"/>
              </a:tabLst>
            </a:pPr>
            <a:r>
              <a:rPr lang="cs-CZ" sz="3000" b="1" dirty="0">
                <a:solidFill>
                  <a:prstClr val="black"/>
                </a:solidFill>
                <a:latin typeface="Times New Roman"/>
                <a:ea typeface="Times New Roman"/>
              </a:rPr>
              <a:t> </a:t>
            </a:r>
            <a:endParaRPr lang="cs-CZ" sz="3000" dirty="0">
              <a:solidFill>
                <a:prstClr val="black"/>
              </a:solidFill>
              <a:latin typeface="Times New Roman"/>
              <a:ea typeface="Times New Roman"/>
            </a:endParaRPr>
          </a:p>
          <a:p>
            <a:pPr lvl="0">
              <a:buClr>
                <a:srgbClr val="A04DA3"/>
              </a:buClr>
            </a:pPr>
            <a:r>
              <a:rPr lang="cs-CZ" sz="3000" dirty="0">
                <a:solidFill>
                  <a:prstClr val="black"/>
                </a:solidFill>
                <a:latin typeface="Times New Roman"/>
                <a:ea typeface="Times New Roman"/>
              </a:rPr>
              <a:t>Příklady: </a:t>
            </a:r>
            <a:r>
              <a:rPr lang="cs-CZ" sz="3000" b="1" dirty="0">
                <a:solidFill>
                  <a:prstClr val="black"/>
                </a:solidFill>
                <a:latin typeface="Times New Roman"/>
                <a:ea typeface="Times New Roman"/>
              </a:rPr>
              <a:t>nedlouhá</a:t>
            </a:r>
            <a:r>
              <a:rPr lang="cs-CZ" sz="3000" dirty="0">
                <a:solidFill>
                  <a:prstClr val="black"/>
                </a:solidFill>
                <a:latin typeface="Times New Roman"/>
                <a:ea typeface="Times New Roman"/>
              </a:rPr>
              <a:t> </a:t>
            </a:r>
            <a:r>
              <a:rPr lang="cs-CZ" sz="3000" b="1" dirty="0">
                <a:solidFill>
                  <a:prstClr val="black"/>
                </a:solidFill>
                <a:latin typeface="Times New Roman"/>
                <a:ea typeface="Times New Roman"/>
              </a:rPr>
              <a:t>lékařská</a:t>
            </a:r>
            <a:r>
              <a:rPr lang="cs-CZ" sz="3000" dirty="0">
                <a:solidFill>
                  <a:prstClr val="black"/>
                </a:solidFill>
                <a:latin typeface="Times New Roman"/>
                <a:ea typeface="Times New Roman"/>
              </a:rPr>
              <a:t> praxe, </a:t>
            </a:r>
            <a:r>
              <a:rPr lang="cs-CZ" sz="3000" b="1" dirty="0">
                <a:solidFill>
                  <a:prstClr val="black"/>
                </a:solidFill>
                <a:latin typeface="Times New Roman"/>
                <a:ea typeface="Times New Roman"/>
              </a:rPr>
              <a:t>tento Hrdličkův </a:t>
            </a:r>
            <a:r>
              <a:rPr lang="cs-CZ" sz="3000" dirty="0">
                <a:solidFill>
                  <a:prstClr val="black"/>
                </a:solidFill>
                <a:latin typeface="Times New Roman"/>
                <a:ea typeface="Times New Roman"/>
              </a:rPr>
              <a:t>názor, </a:t>
            </a:r>
            <a:r>
              <a:rPr lang="cs-CZ" sz="3000" b="1" dirty="0">
                <a:solidFill>
                  <a:prstClr val="black"/>
                </a:solidFill>
                <a:latin typeface="Times New Roman"/>
                <a:ea typeface="Times New Roman"/>
              </a:rPr>
              <a:t>hnědé osobní </a:t>
            </a:r>
            <a:r>
              <a:rPr lang="cs-CZ" sz="3000" dirty="0" smtClean="0">
                <a:solidFill>
                  <a:prstClr val="black"/>
                </a:solidFill>
                <a:latin typeface="Times New Roman"/>
                <a:ea typeface="Times New Roman"/>
              </a:rPr>
              <a:t>auto</a:t>
            </a:r>
          </a:p>
          <a:p>
            <a:pPr lvl="0">
              <a:buClr>
                <a:srgbClr val="A04DA3"/>
              </a:buClr>
            </a:pPr>
            <a:endParaRPr lang="cs-CZ" sz="3000" dirty="0">
              <a:solidFill>
                <a:prstClr val="black"/>
              </a:solidFill>
              <a:latin typeface="Times New Roman"/>
              <a:ea typeface="Times New Roman"/>
            </a:endParaRPr>
          </a:p>
          <a:p>
            <a:pPr marL="109728" lvl="0" indent="0">
              <a:buClr>
                <a:srgbClr val="A04DA3"/>
              </a:buClr>
              <a:buNone/>
            </a:pPr>
            <a:r>
              <a:rPr lang="cs-CZ" sz="2000" dirty="0">
                <a:solidFill>
                  <a:prstClr val="black"/>
                </a:solidFill>
                <a:latin typeface="Times New Roman"/>
                <a:ea typeface="Times New Roman"/>
              </a:rPr>
              <a:t> </a:t>
            </a:r>
          </a:p>
          <a:p>
            <a:pPr lvl="0">
              <a:buClr>
                <a:srgbClr val="A04DA3"/>
              </a:buClr>
            </a:pPr>
            <a:r>
              <a:rPr lang="cs-CZ" sz="2400" b="1" dirty="0">
                <a:solidFill>
                  <a:srgbClr val="FF0000"/>
                </a:solidFill>
                <a:latin typeface="Times New Roman"/>
                <a:ea typeface="Times New Roman"/>
              </a:rPr>
              <a:t>Pomůcky k odlišení : 1. Mezi členy několikanásobného přívlastku můžeme </a:t>
            </a:r>
          </a:p>
          <a:p>
            <a:pPr marL="109728" lvl="0" indent="0">
              <a:buClr>
                <a:srgbClr val="A04DA3"/>
              </a:buClr>
              <a:buNone/>
            </a:pPr>
            <a:r>
              <a:rPr lang="cs-CZ" sz="2400" b="1" dirty="0">
                <a:solidFill>
                  <a:srgbClr val="FF0000"/>
                </a:solidFill>
                <a:latin typeface="Times New Roman"/>
                <a:ea typeface="Times New Roman"/>
              </a:rPr>
              <a:t>                                             vložit spojku a, i, ..</a:t>
            </a:r>
            <a:endParaRPr lang="cs-CZ" sz="2400" dirty="0">
              <a:solidFill>
                <a:srgbClr val="FF0000"/>
              </a:solidFill>
              <a:latin typeface="Times New Roman"/>
              <a:ea typeface="Times New Roman"/>
            </a:endParaRPr>
          </a:p>
          <a:p>
            <a:pPr marL="109728" lvl="0" indent="0">
              <a:buClr>
                <a:srgbClr val="A04DA3"/>
              </a:buClr>
              <a:buNone/>
            </a:pPr>
            <a:r>
              <a:rPr lang="cs-CZ" sz="2400" b="1" dirty="0">
                <a:solidFill>
                  <a:srgbClr val="FF0000"/>
                </a:solidFill>
                <a:latin typeface="Times New Roman"/>
                <a:ea typeface="Times New Roman"/>
              </a:rPr>
              <a:t>                                         2. Jednotlivé členy několikanásobného přívlastku si </a:t>
            </a:r>
          </a:p>
          <a:p>
            <a:pPr marL="109728" lvl="0" indent="0">
              <a:buClr>
                <a:srgbClr val="A04DA3"/>
              </a:buClr>
              <a:buNone/>
            </a:pPr>
            <a:r>
              <a:rPr lang="cs-CZ" sz="2400" b="1" dirty="0">
                <a:solidFill>
                  <a:srgbClr val="FF0000"/>
                </a:solidFill>
                <a:latin typeface="Times New Roman"/>
                <a:ea typeface="Times New Roman"/>
              </a:rPr>
              <a:t>                                              mohou vyměnit pořadí, </a:t>
            </a:r>
            <a:r>
              <a:rPr lang="cs-CZ" sz="2400" dirty="0">
                <a:solidFill>
                  <a:srgbClr val="FF0000"/>
                </a:solidFill>
                <a:latin typeface="Times New Roman"/>
                <a:ea typeface="Times New Roman"/>
              </a:rPr>
              <a:t>aniž by se změnil význam </a:t>
            </a:r>
            <a:r>
              <a:rPr lang="cs-CZ" sz="2400" dirty="0" smtClean="0">
                <a:solidFill>
                  <a:srgbClr val="FF0000"/>
                </a:solidFill>
                <a:latin typeface="Times New Roman"/>
                <a:ea typeface="Times New Roman"/>
              </a:rPr>
              <a:t>              </a:t>
            </a:r>
          </a:p>
          <a:p>
            <a:pPr marL="109728" lvl="0" indent="0">
              <a:buClr>
                <a:srgbClr val="A04DA3"/>
              </a:buClr>
              <a:buNone/>
            </a:pPr>
            <a:r>
              <a:rPr lang="cs-CZ" sz="2400" dirty="0">
                <a:solidFill>
                  <a:srgbClr val="FF0000"/>
                </a:solidFill>
                <a:latin typeface="Times New Roman"/>
                <a:ea typeface="Times New Roman"/>
              </a:rPr>
              <a:t> </a:t>
            </a:r>
            <a:r>
              <a:rPr lang="cs-CZ" sz="2400" dirty="0" smtClean="0">
                <a:solidFill>
                  <a:srgbClr val="FF0000"/>
                </a:solidFill>
                <a:latin typeface="Times New Roman"/>
                <a:ea typeface="Times New Roman"/>
              </a:rPr>
              <a:t>                                             či  byla </a:t>
            </a:r>
            <a:r>
              <a:rPr lang="cs-CZ" sz="2400" dirty="0">
                <a:solidFill>
                  <a:srgbClr val="FF0000"/>
                </a:solidFill>
                <a:latin typeface="Times New Roman"/>
                <a:ea typeface="Times New Roman"/>
              </a:rPr>
              <a:t>porušena pravidla pořádku slov ve </a:t>
            </a:r>
            <a:r>
              <a:rPr lang="cs-CZ" sz="2400" dirty="0" smtClean="0">
                <a:solidFill>
                  <a:srgbClr val="FF0000"/>
                </a:solidFill>
                <a:latin typeface="Times New Roman"/>
                <a:ea typeface="Times New Roman"/>
              </a:rPr>
              <a:t>větě.</a:t>
            </a:r>
            <a:endParaRPr lang="cs-CZ" sz="2400" dirty="0">
              <a:solidFill>
                <a:srgbClr val="FF0000"/>
              </a:solidFill>
              <a:latin typeface="Times New Roman"/>
              <a:ea typeface="Times New Roman"/>
            </a:endParaRPr>
          </a:p>
          <a:p>
            <a:pPr marL="109728" lvl="0" indent="0">
              <a:buClr>
                <a:srgbClr val="A04DA3"/>
              </a:buClr>
              <a:buNone/>
            </a:pPr>
            <a:r>
              <a:rPr lang="cs-CZ" sz="2400" b="1" dirty="0">
                <a:solidFill>
                  <a:srgbClr val="FF0000"/>
                </a:solidFill>
                <a:latin typeface="Times New Roman"/>
                <a:ea typeface="Times New Roman"/>
              </a:rPr>
              <a:t>                                              U přívlastku postupně rozvíjejícího takovéto </a:t>
            </a:r>
            <a:endParaRPr lang="cs-CZ" sz="2400" b="1" dirty="0" smtClean="0">
              <a:solidFill>
                <a:srgbClr val="FF0000"/>
              </a:solidFill>
              <a:latin typeface="Times New Roman"/>
              <a:ea typeface="Times New Roman"/>
            </a:endParaRPr>
          </a:p>
          <a:p>
            <a:pPr marL="109728" lvl="0" indent="0">
              <a:buClr>
                <a:srgbClr val="A04DA3"/>
              </a:buClr>
              <a:buNone/>
            </a:pPr>
            <a:r>
              <a:rPr lang="cs-CZ" sz="2400" b="1" dirty="0">
                <a:solidFill>
                  <a:srgbClr val="FF0000"/>
                </a:solidFill>
                <a:latin typeface="Times New Roman"/>
                <a:ea typeface="Times New Roman"/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  <a:latin typeface="Times New Roman"/>
                <a:ea typeface="Times New Roman"/>
              </a:rPr>
              <a:t>                                             operace  </a:t>
            </a:r>
            <a:r>
              <a:rPr lang="cs-CZ" sz="2400" b="1" dirty="0">
                <a:solidFill>
                  <a:srgbClr val="FF0000"/>
                </a:solidFill>
                <a:latin typeface="Times New Roman"/>
                <a:ea typeface="Times New Roman"/>
              </a:rPr>
              <a:t>nelze  provést.</a:t>
            </a:r>
            <a:endParaRPr lang="cs-CZ" sz="2400" dirty="0">
              <a:solidFill>
                <a:srgbClr val="FF0000"/>
              </a:solidFill>
              <a:latin typeface="Times New Roman"/>
              <a:ea typeface="Times New Roman"/>
            </a:endParaRPr>
          </a:p>
          <a:p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6353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1082</TotalTime>
  <Words>78</Words>
  <Application>Microsoft Office PowerPoint</Application>
  <PresentationFormat>Předvádění na obrazovce (4:3)</PresentationFormat>
  <Paragraphs>31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Urbanistický</vt:lpstr>
      <vt:lpstr>Základní škola a Mateřská škola Choustník, okres Tábor</vt:lpstr>
      <vt:lpstr>SKLADBA – rozvíjející větné členy</vt:lpstr>
      <vt:lpstr>   Přívlastek několikanásobný </vt:lpstr>
      <vt:lpstr>    Přívlastek postupně rozvitý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SKLADBA – rozvíjející větné členy</dc:title>
  <dc:creator>Krejzova</dc:creator>
  <cp:lastModifiedBy>krejza</cp:lastModifiedBy>
  <cp:revision>8</cp:revision>
  <dcterms:created xsi:type="dcterms:W3CDTF">2011-01-22T14:33:01Z</dcterms:created>
  <dcterms:modified xsi:type="dcterms:W3CDTF">2011-05-04T08:52:03Z</dcterms:modified>
</cp:coreProperties>
</file>