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4" r:id="rId6"/>
    <p:sldId id="263" r:id="rId7"/>
    <p:sldId id="261" r:id="rId8"/>
    <p:sldId id="262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0" d="100"/>
          <a:sy n="70" d="100"/>
        </p:scale>
        <p:origin x="-1392" y="4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C37813-4273-4208-947C-3A2CDAB436E3}" type="datetimeFigureOut">
              <a:rPr lang="cs-CZ" smtClean="0"/>
              <a:t>28.6.2012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3B052-1B14-401E-AB05-1CF86D279F2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5359007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C37813-4273-4208-947C-3A2CDAB436E3}" type="datetimeFigureOut">
              <a:rPr lang="cs-CZ" smtClean="0"/>
              <a:t>28.6.2012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3B052-1B14-401E-AB05-1CF86D279F2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3589757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C37813-4273-4208-947C-3A2CDAB436E3}" type="datetimeFigureOut">
              <a:rPr lang="cs-CZ" smtClean="0"/>
              <a:t>28.6.2012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3B052-1B14-401E-AB05-1CF86D279F2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256244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C37813-4273-4208-947C-3A2CDAB436E3}" type="datetimeFigureOut">
              <a:rPr lang="cs-CZ" smtClean="0"/>
              <a:t>28.6.2012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3B052-1B14-401E-AB05-1CF86D279F2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552180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C37813-4273-4208-947C-3A2CDAB436E3}" type="datetimeFigureOut">
              <a:rPr lang="cs-CZ" smtClean="0"/>
              <a:t>28.6.2012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3B052-1B14-401E-AB05-1CF86D279F2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566847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C37813-4273-4208-947C-3A2CDAB436E3}" type="datetimeFigureOut">
              <a:rPr lang="cs-CZ" smtClean="0"/>
              <a:t>28.6.2012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3B052-1B14-401E-AB05-1CF86D279F2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7074352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C37813-4273-4208-947C-3A2CDAB436E3}" type="datetimeFigureOut">
              <a:rPr lang="cs-CZ" smtClean="0"/>
              <a:t>28.6.2012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3B052-1B14-401E-AB05-1CF86D279F2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1269312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C37813-4273-4208-947C-3A2CDAB436E3}" type="datetimeFigureOut">
              <a:rPr lang="cs-CZ" smtClean="0"/>
              <a:t>28.6.2012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3B052-1B14-401E-AB05-1CF86D279F2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1854642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C37813-4273-4208-947C-3A2CDAB436E3}" type="datetimeFigureOut">
              <a:rPr lang="cs-CZ" smtClean="0"/>
              <a:t>28.6.2012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3B052-1B14-401E-AB05-1CF86D279F2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6613640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C37813-4273-4208-947C-3A2CDAB436E3}" type="datetimeFigureOut">
              <a:rPr lang="cs-CZ" smtClean="0"/>
              <a:t>28.6.2012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3B052-1B14-401E-AB05-1CF86D279F2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8594733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C37813-4273-4208-947C-3A2CDAB436E3}" type="datetimeFigureOut">
              <a:rPr lang="cs-CZ" smtClean="0"/>
              <a:t>28.6.2012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3B052-1B14-401E-AB05-1CF86D279F2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2033398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C37813-4273-4208-947C-3A2CDAB436E3}" type="datetimeFigureOut">
              <a:rPr lang="cs-CZ" smtClean="0"/>
              <a:t>28.6.2012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B3B052-1B14-401E-AB05-1CF86D279F2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215328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Sk%C3%A1la" TargetMode="Externa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hyperlink" Target="http://cs.wikipedia.org/wiki/V%C3%BDr_velk%C3%BD" TargetMode="Externa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hyperlink" Target="http://cs.wikipedia.org/wiki/Slav%C3%ADk_obecn%C3%BD" TargetMode="External"/><Relationship Id="rId3" Type="http://schemas.openxmlformats.org/officeDocument/2006/relationships/image" Target="../media/image6.jpeg"/><Relationship Id="rId7" Type="http://schemas.openxmlformats.org/officeDocument/2006/relationships/hyperlink" Target="http://cs.wikipedia.org/wiki/P%C4%9Bvu%C5%A1ka" TargetMode="External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cs.wikipedia.org/wiki/Lomik%C3%A1men_n%C3%ADc%C3%AD" TargetMode="External"/><Relationship Id="rId5" Type="http://schemas.openxmlformats.org/officeDocument/2006/relationships/hyperlink" Target="http://cs.wikipedia.org/wiki/Ho%C5%99ec" TargetMode="External"/><Relationship Id="rId4" Type="http://schemas.openxmlformats.org/officeDocument/2006/relationships/hyperlink" Target="http://cs.wikipedia.org/wiki/Poho%C5%99%C3%AD" TargetMode="External"/><Relationship Id="rId9" Type="http://schemas.openxmlformats.org/officeDocument/2006/relationships/hyperlink" Target="http://cs.wikipedia.org/wiki/Kamz%C3%ADk_horsk%C3%BD" TargetMode="Externa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6.jpeg"/><Relationship Id="rId7" Type="http://schemas.openxmlformats.org/officeDocument/2006/relationships/image" Target="../media/image10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Relationship Id="rId9" Type="http://schemas.openxmlformats.org/officeDocument/2006/relationships/image" Target="../media/image1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hyperlink" Target="http://upload.wikimedia.org/wikipedia/commons/thumb/7/74/G%C3%A4mse_am_Frieder.jpg/270px-G%C3%A4mse_am_Frieder.jpg" TargetMode="External"/><Relationship Id="rId3" Type="http://schemas.openxmlformats.org/officeDocument/2006/relationships/hyperlink" Target="http://upload.wikimedia.org/wikipedia/commons/thumb/7/78/Eagle.owl.arp.750pix.jpg/258px-Eagle.owl.arp.750pix.jpg" TargetMode="External"/><Relationship Id="rId7" Type="http://schemas.openxmlformats.org/officeDocument/2006/relationships/hyperlink" Target="http://upload.wikimedia.org/wikipedia/commons/thumb/2/22/Nachtigall_(Luscinia_megarhynchos)-2.jpg/215px-Nachtigall_(Luscinia_megarhynchos)-2.jpg" TargetMode="External"/><Relationship Id="rId2" Type="http://schemas.openxmlformats.org/officeDocument/2006/relationships/hyperlink" Target="http://upload.wikimedia.org/wikipedia/commons/thumb/f/fa/Teplice.jpg/220px-Teplice.jp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upload.wikimedia.org/wikipedia/commons/thumb/5/5d/PrunellaCollarisKrivan.jpg/258px-PrunellaCollarisKrivan.jpg" TargetMode="External"/><Relationship Id="rId5" Type="http://schemas.openxmlformats.org/officeDocument/2006/relationships/hyperlink" Target="http://upload.wikimedia.org/wikipedia/commons/thumb/2/23/Dropingsaxifrage-1.jpg/270px-Dropingsaxifrage-1.jpg" TargetMode="External"/><Relationship Id="rId4" Type="http://schemas.openxmlformats.org/officeDocument/2006/relationships/hyperlink" Target="http://upload.wikimedia.org/wikipedia/commons/thumb/7/7f/Gentiana_kochiana.jpg/258px-Gentiana_kochiana.jpg" TargetMode="External"/><Relationship Id="rId9" Type="http://schemas.openxmlformats.org/officeDocument/2006/relationships/hyperlink" Target="http://upload.wikimedia.org/wikipedia/commons/thumb/7/78/Rupicapra_rupicapra_02_by_Line1.jpg/250px-Rupicapra_rupicapra_02_by_Line1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539552" y="476672"/>
            <a:ext cx="8064896" cy="1470025"/>
          </a:xfrm>
        </p:spPr>
        <p:txBody>
          <a:bodyPr>
            <a:normAutofit fontScale="90000"/>
          </a:bodyPr>
          <a:lstStyle/>
          <a:p>
            <a:pPr lvl="0"/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>Základní společenstva – skály a hory</a:t>
            </a:r>
            <a:r>
              <a:rPr lang="cs-CZ" dirty="0"/>
              <a:t/>
            </a:r>
            <a:br>
              <a:rPr lang="cs-CZ" dirty="0"/>
            </a:b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043608" y="2132856"/>
            <a:ext cx="7632848" cy="4392488"/>
          </a:xfrm>
        </p:spPr>
        <p:txBody>
          <a:bodyPr>
            <a:normAutofit/>
          </a:bodyPr>
          <a:lstStyle/>
          <a:p>
            <a:pPr algn="l"/>
            <a:r>
              <a:rPr lang="cs-CZ" sz="2300" dirty="0" smtClean="0">
                <a:solidFill>
                  <a:schemeClr val="tx1"/>
                </a:solidFill>
              </a:rPr>
              <a:t>Název školy:  Základní škola Karla Klíče Hostinné</a:t>
            </a:r>
          </a:p>
          <a:p>
            <a:pPr algn="l"/>
            <a:r>
              <a:rPr lang="cs-CZ" sz="2300" dirty="0" smtClean="0">
                <a:solidFill>
                  <a:schemeClr val="tx1"/>
                </a:solidFill>
              </a:rPr>
              <a:t>Autor:  Mgr. Renáta Jehličková</a:t>
            </a:r>
          </a:p>
          <a:p>
            <a:pPr algn="l"/>
            <a:r>
              <a:rPr lang="cs-CZ" sz="2300" dirty="0" smtClean="0">
                <a:solidFill>
                  <a:schemeClr val="tx1"/>
                </a:solidFill>
              </a:rPr>
              <a:t>Název:  VY_32_INOVACE_10_B_18_ZÁKLADNÍ SPOLEČENSTVA-</a:t>
            </a:r>
          </a:p>
          <a:p>
            <a:pPr algn="l"/>
            <a:r>
              <a:rPr lang="cs-CZ" sz="2300" dirty="0">
                <a:solidFill>
                  <a:schemeClr val="tx1"/>
                </a:solidFill>
              </a:rPr>
              <a:t> </a:t>
            </a:r>
            <a:r>
              <a:rPr lang="cs-CZ" sz="2300" dirty="0" smtClean="0">
                <a:solidFill>
                  <a:schemeClr val="tx1"/>
                </a:solidFill>
              </a:rPr>
              <a:t>             SKÁLY A HORY</a:t>
            </a:r>
          </a:p>
          <a:p>
            <a:pPr algn="l"/>
            <a:r>
              <a:rPr lang="cs-CZ" sz="2300" dirty="0" smtClean="0">
                <a:solidFill>
                  <a:schemeClr val="tx1"/>
                </a:solidFill>
              </a:rPr>
              <a:t>Téma:  ROZMANITOST PŘÍRODY </a:t>
            </a:r>
          </a:p>
          <a:p>
            <a:pPr algn="l"/>
            <a:r>
              <a:rPr lang="cs-CZ" sz="2300" dirty="0" smtClean="0">
                <a:solidFill>
                  <a:schemeClr val="tx1"/>
                </a:solidFill>
              </a:rPr>
              <a:t>Číslo projektu</a:t>
            </a:r>
            <a:r>
              <a:rPr lang="cs-CZ" sz="2300" dirty="0">
                <a:solidFill>
                  <a:schemeClr val="tx1"/>
                </a:solidFill>
              </a:rPr>
              <a:t>: CZ.1.07/1.4.00/21.2131</a:t>
            </a:r>
          </a:p>
          <a:p>
            <a:pPr algn="l"/>
            <a:endParaRPr lang="cs-CZ" sz="2300" dirty="0" smtClean="0">
              <a:solidFill>
                <a:schemeClr val="tx1"/>
              </a:solidFill>
            </a:endParaRPr>
          </a:p>
          <a:p>
            <a:pPr algn="l"/>
            <a:endParaRPr lang="cs-CZ" sz="2300" dirty="0">
              <a:solidFill>
                <a:schemeClr val="tx1"/>
              </a:solidFill>
            </a:endParaRPr>
          </a:p>
          <a:p>
            <a:pPr algn="l"/>
            <a:endParaRPr lang="cs-CZ" sz="2300" dirty="0" smtClean="0">
              <a:solidFill>
                <a:schemeClr val="tx1"/>
              </a:solidFill>
            </a:endParaRPr>
          </a:p>
          <a:p>
            <a:pPr algn="l"/>
            <a:endParaRPr lang="cs-CZ" sz="2300" dirty="0">
              <a:solidFill>
                <a:schemeClr val="tx1"/>
              </a:solidFill>
            </a:endParaRPr>
          </a:p>
          <a:p>
            <a:pPr algn="l"/>
            <a:endParaRPr lang="cs-CZ" sz="2300" dirty="0">
              <a:solidFill>
                <a:schemeClr val="tx1"/>
              </a:solidFill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5157192"/>
            <a:ext cx="5761037" cy="1122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135077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140822231"/>
              </p:ext>
            </p:extLst>
          </p:nvPr>
        </p:nvGraphicFramePr>
        <p:xfrm>
          <a:off x="1187624" y="1628800"/>
          <a:ext cx="6834212" cy="392006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214576"/>
                <a:gridCol w="2071702"/>
                <a:gridCol w="1071570"/>
                <a:gridCol w="1476364"/>
              </a:tblGrid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Autor</a:t>
                      </a:r>
                      <a:endParaRPr lang="cs-CZ" dirty="0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r>
                        <a:rPr lang="cs-CZ" dirty="0" smtClean="0"/>
                        <a:t>Mgr. Renáta</a:t>
                      </a:r>
                      <a:r>
                        <a:rPr lang="cs-CZ" baseline="0" dirty="0" smtClean="0"/>
                        <a:t> Jehličková</a:t>
                      </a:r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Vytvořeno dne</a:t>
                      </a:r>
                      <a:endParaRPr lang="cs-CZ" dirty="0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r>
                        <a:rPr lang="cs-CZ" baseline="0" dirty="0" smtClean="0">
                          <a:solidFill>
                            <a:schemeClr val="tx1"/>
                          </a:solidFill>
                        </a:rPr>
                        <a:t>15. dubna 2012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Odpilotováno dne</a:t>
                      </a:r>
                      <a:endParaRPr lang="cs-CZ" dirty="0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14. </a:t>
                      </a:r>
                      <a:r>
                        <a:rPr lang="cs-CZ" smtClean="0">
                          <a:solidFill>
                            <a:schemeClr val="tx1"/>
                          </a:solidFill>
                        </a:rPr>
                        <a:t>června 2012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ve třídě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IV.B</a:t>
                      </a:r>
                      <a:endParaRPr lang="cs-CZ" dirty="0"/>
                    </a:p>
                  </a:txBody>
                  <a:tcPr/>
                </a:tc>
              </a:tr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Vzdělávací oblast</a:t>
                      </a:r>
                      <a:endParaRPr lang="cs-CZ" dirty="0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Člověk</a:t>
                      </a:r>
                      <a:r>
                        <a:rPr lang="cs-CZ" baseline="0" dirty="0" smtClean="0">
                          <a:solidFill>
                            <a:schemeClr val="tx1"/>
                          </a:solidFill>
                        </a:rPr>
                        <a:t> a jeho svět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Vzdělávací obor</a:t>
                      </a:r>
                      <a:endParaRPr lang="cs-CZ" dirty="0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Přírodověda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Tematický okruh</a:t>
                      </a:r>
                      <a:endParaRPr lang="cs-CZ" dirty="0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Rozmanitost</a:t>
                      </a:r>
                      <a:r>
                        <a:rPr lang="cs-CZ" baseline="0" dirty="0" smtClean="0">
                          <a:solidFill>
                            <a:schemeClr val="tx1"/>
                          </a:solidFill>
                        </a:rPr>
                        <a:t> přírody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Téma</a:t>
                      </a:r>
                      <a:endParaRPr lang="cs-CZ" dirty="0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Základní</a:t>
                      </a:r>
                      <a:r>
                        <a:rPr lang="cs-CZ" baseline="0" dirty="0" smtClean="0">
                          <a:solidFill>
                            <a:schemeClr val="tx1"/>
                          </a:solidFill>
                        </a:rPr>
                        <a:t> společenstva – skály a hory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666741">
                <a:tc>
                  <a:txBody>
                    <a:bodyPr/>
                    <a:lstStyle/>
                    <a:p>
                      <a:r>
                        <a:rPr lang="cs-CZ" dirty="0" smtClean="0"/>
                        <a:t>Klíčová slova</a:t>
                      </a:r>
                      <a:endParaRPr lang="cs-CZ" dirty="0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r>
                        <a:rPr lang="cs-CZ" baseline="0" dirty="0" smtClean="0">
                          <a:solidFill>
                            <a:schemeClr val="tx1"/>
                          </a:solidFill>
                        </a:rPr>
                        <a:t>skály, hory, lišejníky, mechorosty, výr velký, hnízdiště, hořec, lomikámen, skalničky, keře, kosodřeviny, pěvuška, slavík, kamzík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7559426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512" y="274638"/>
            <a:ext cx="8784976" cy="778098"/>
          </a:xfrm>
          <a:blipFill>
            <a:blip r:embed="rId2"/>
            <a:tile tx="0" ty="0" sx="100000" sy="100000" flip="none" algn="tl"/>
          </a:blipFill>
          <a:ln>
            <a:solidFill>
              <a:schemeClr val="tx2">
                <a:lumMod val="40000"/>
                <a:lumOff val="60000"/>
              </a:schemeClr>
            </a:solidFill>
          </a:ln>
        </p:spPr>
        <p:txBody>
          <a:bodyPr>
            <a:normAutofit/>
          </a:bodyPr>
          <a:lstStyle/>
          <a:p>
            <a:r>
              <a:rPr lang="cs-CZ" b="1" dirty="0" smtClean="0"/>
              <a:t>Základní společenstva – skály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79512" y="1052736"/>
            <a:ext cx="8784976" cy="5544616"/>
          </a:xfrm>
          <a:solidFill>
            <a:schemeClr val="bg1">
              <a:lumMod val="85000"/>
            </a:schemeClr>
          </a:solidFill>
          <a:ln>
            <a:noFill/>
          </a:ln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500" b="1" u="sng" dirty="0" smtClean="0">
                <a:hlinkClick r:id="rId3"/>
              </a:rPr>
              <a:t>Skály</a:t>
            </a:r>
            <a:r>
              <a:rPr lang="cs-CZ" sz="2500" b="1" u="sng" dirty="0" smtClean="0"/>
              <a:t>:</a:t>
            </a:r>
          </a:p>
          <a:p>
            <a:pPr>
              <a:buFontTx/>
              <a:buChar char="-"/>
            </a:pPr>
            <a:r>
              <a:rPr lang="cs-CZ" sz="2500" dirty="0" smtClean="0"/>
              <a:t>běžné jsou pískovcové skály, vzácnější jsou vápencové, žulové </a:t>
            </a:r>
          </a:p>
          <a:p>
            <a:pPr marL="0" indent="0">
              <a:buNone/>
            </a:pPr>
            <a:r>
              <a:rPr lang="cs-CZ" sz="2500" dirty="0"/>
              <a:t> </a:t>
            </a:r>
            <a:r>
              <a:rPr lang="cs-CZ" sz="2500" dirty="0" smtClean="0"/>
              <a:t>    nebo rulové</a:t>
            </a:r>
          </a:p>
          <a:p>
            <a:pPr marL="0" indent="0">
              <a:buNone/>
            </a:pPr>
            <a:endParaRPr lang="cs-CZ" sz="2500" dirty="0"/>
          </a:p>
          <a:p>
            <a:pPr marL="0" indent="0">
              <a:buNone/>
            </a:pPr>
            <a:r>
              <a:rPr lang="cs-CZ" sz="2500" b="1" dirty="0" smtClean="0"/>
              <a:t>Život zde chudý:</a:t>
            </a:r>
          </a:p>
          <a:p>
            <a:pPr marL="0" indent="0">
              <a:buNone/>
            </a:pPr>
            <a:r>
              <a:rPr lang="cs-CZ" sz="2500" b="1" dirty="0" smtClean="0"/>
              <a:t>rostliny</a:t>
            </a:r>
            <a:r>
              <a:rPr lang="cs-CZ" sz="2500" dirty="0" smtClean="0"/>
              <a:t> – lišejníky a mechorosty (tvoří na skále slupku, </a:t>
            </a:r>
          </a:p>
          <a:p>
            <a:pPr marL="0" indent="0">
              <a:buNone/>
            </a:pPr>
            <a:r>
              <a:rPr lang="cs-CZ" sz="2500" dirty="0"/>
              <a:t> </a:t>
            </a:r>
            <a:r>
              <a:rPr lang="cs-CZ" sz="2500" dirty="0" smtClean="0"/>
              <a:t>                 další rostou i ve štěrbinách)</a:t>
            </a:r>
          </a:p>
          <a:p>
            <a:pPr marL="0" indent="0">
              <a:buNone/>
            </a:pPr>
            <a:r>
              <a:rPr lang="cs-CZ" sz="2500" b="1" dirty="0" smtClean="0"/>
              <a:t>živočichové</a:t>
            </a:r>
            <a:r>
              <a:rPr lang="cs-CZ" sz="2500" dirty="0" smtClean="0"/>
              <a:t> – hlavně ptáci (</a:t>
            </a:r>
            <a:r>
              <a:rPr lang="cs-CZ" sz="2500" dirty="0" smtClean="0">
                <a:hlinkClick r:id="rId4"/>
              </a:rPr>
              <a:t>výr velký</a:t>
            </a:r>
            <a:r>
              <a:rPr lang="cs-CZ" sz="2500" dirty="0" smtClean="0"/>
              <a:t> - hnízdiště)</a:t>
            </a:r>
          </a:p>
          <a:p>
            <a:pPr marL="0" indent="0">
              <a:buNone/>
            </a:pPr>
            <a:endParaRPr lang="cs-CZ" sz="2500" dirty="0"/>
          </a:p>
          <a:p>
            <a:pPr marL="0" indent="0">
              <a:buNone/>
            </a:pPr>
            <a:r>
              <a:rPr lang="cs-CZ" sz="2500" i="1" dirty="0" smtClean="0"/>
              <a:t>                                                                 Teplické skály</a:t>
            </a:r>
          </a:p>
          <a:p>
            <a:pPr marL="0" indent="0">
              <a:buNone/>
            </a:pPr>
            <a:r>
              <a:rPr lang="cs-CZ" sz="2500" i="1" dirty="0"/>
              <a:t> </a:t>
            </a:r>
            <a:r>
              <a:rPr lang="cs-CZ" sz="2500" i="1" dirty="0" smtClean="0"/>
              <a:t>                                                     (Chrámové náměstí)</a:t>
            </a:r>
          </a:p>
          <a:p>
            <a:pPr marL="0" indent="0">
              <a:buNone/>
            </a:pPr>
            <a:r>
              <a:rPr lang="cs-CZ" sz="2500" i="1" dirty="0"/>
              <a:t> </a:t>
            </a:r>
            <a:r>
              <a:rPr lang="cs-CZ" sz="2500" i="1" dirty="0" smtClean="0"/>
              <a:t>                    výr velký 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2240" y="3842941"/>
            <a:ext cx="2095500" cy="25922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4778372"/>
            <a:ext cx="1368152" cy="16651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83100060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1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uiExpand="1" build="p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512" y="274638"/>
            <a:ext cx="8784976" cy="778098"/>
          </a:xfrm>
          <a:blipFill>
            <a:blip r:embed="rId2"/>
            <a:tile tx="0" ty="0" sx="100000" sy="100000" flip="none" algn="tl"/>
          </a:blipFill>
          <a:ln>
            <a:solidFill>
              <a:schemeClr val="tx2">
                <a:lumMod val="40000"/>
                <a:lumOff val="60000"/>
              </a:schemeClr>
            </a:solidFill>
          </a:ln>
        </p:spPr>
        <p:txBody>
          <a:bodyPr>
            <a:normAutofit/>
          </a:bodyPr>
          <a:lstStyle/>
          <a:p>
            <a:r>
              <a:rPr lang="cs-CZ" b="1" dirty="0" smtClean="0"/>
              <a:t>Základní společenstva – hory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79512" y="1052736"/>
            <a:ext cx="8784976" cy="5544616"/>
          </a:xfrm>
          <a:blipFill>
            <a:blip r:embed="rId3"/>
            <a:tile tx="0" ty="0" sx="100000" sy="100000" flip="none" algn="tl"/>
          </a:blipFill>
          <a:ln>
            <a:noFill/>
          </a:ln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500" b="1" u="sng" dirty="0" smtClean="0">
                <a:hlinkClick r:id="rId4"/>
              </a:rPr>
              <a:t>Hory</a:t>
            </a:r>
            <a:r>
              <a:rPr lang="cs-CZ" sz="2500" b="1" u="sng" dirty="0" smtClean="0"/>
              <a:t>:</a:t>
            </a:r>
          </a:p>
          <a:p>
            <a:pPr>
              <a:buFontTx/>
              <a:buChar char="-"/>
            </a:pPr>
            <a:r>
              <a:rPr lang="cs-CZ" sz="2500" dirty="0" smtClean="0"/>
              <a:t>většinou vysoko         už zde není les</a:t>
            </a:r>
          </a:p>
          <a:p>
            <a:pPr marL="0" indent="0">
              <a:buNone/>
            </a:pPr>
            <a:r>
              <a:rPr lang="cs-CZ" sz="2500" dirty="0"/>
              <a:t> </a:t>
            </a:r>
            <a:r>
              <a:rPr lang="cs-CZ" sz="2500" dirty="0" smtClean="0"/>
              <a:t>    (u nás – Krkonoše, Hrubý Jeseník)</a:t>
            </a:r>
          </a:p>
          <a:p>
            <a:pPr>
              <a:buFontTx/>
              <a:buChar char="-"/>
            </a:pPr>
            <a:r>
              <a:rPr lang="cs-CZ" sz="2500" dirty="0" smtClean="0"/>
              <a:t>chladnější podnebí          organismy musí být odolné</a:t>
            </a:r>
          </a:p>
          <a:p>
            <a:pPr marL="0" indent="0">
              <a:buNone/>
            </a:pPr>
            <a:r>
              <a:rPr lang="cs-CZ" sz="2500" dirty="0"/>
              <a:t> </a:t>
            </a:r>
            <a:r>
              <a:rPr lang="cs-CZ" sz="2500" dirty="0" smtClean="0"/>
              <a:t>    (rostliny musí po zimě rychle vykvést, živočichové musí být </a:t>
            </a:r>
          </a:p>
          <a:p>
            <a:pPr marL="0" indent="0">
              <a:buNone/>
            </a:pPr>
            <a:r>
              <a:rPr lang="cs-CZ" sz="2500" dirty="0"/>
              <a:t> </a:t>
            </a:r>
            <a:r>
              <a:rPr lang="cs-CZ" sz="2500" dirty="0" smtClean="0"/>
              <a:t>     chráněni, často v zimě zimní spánek)</a:t>
            </a:r>
          </a:p>
          <a:p>
            <a:pPr marL="0" indent="0">
              <a:buNone/>
            </a:pPr>
            <a:endParaRPr lang="cs-CZ" sz="2500" dirty="0"/>
          </a:p>
          <a:p>
            <a:pPr marL="0" indent="0">
              <a:buNone/>
            </a:pPr>
            <a:r>
              <a:rPr lang="cs-CZ" sz="2500" b="1" dirty="0" smtClean="0"/>
              <a:t>Žijí zde:</a:t>
            </a:r>
          </a:p>
          <a:p>
            <a:pPr marL="0" indent="0">
              <a:buNone/>
            </a:pPr>
            <a:r>
              <a:rPr lang="cs-CZ" sz="2500" b="1" dirty="0" smtClean="0"/>
              <a:t>rostliny</a:t>
            </a:r>
            <a:r>
              <a:rPr lang="cs-CZ" sz="2500" dirty="0" smtClean="0"/>
              <a:t> – </a:t>
            </a:r>
            <a:r>
              <a:rPr lang="cs-CZ" sz="2500" dirty="0" smtClean="0">
                <a:hlinkClick r:id="rId5"/>
              </a:rPr>
              <a:t>hořec</a:t>
            </a:r>
            <a:r>
              <a:rPr lang="cs-CZ" sz="2500" dirty="0" smtClean="0"/>
              <a:t>, </a:t>
            </a:r>
            <a:r>
              <a:rPr lang="cs-CZ" sz="2500" dirty="0" smtClean="0">
                <a:hlinkClick r:id="rId6"/>
              </a:rPr>
              <a:t>lomikámen</a:t>
            </a:r>
            <a:r>
              <a:rPr lang="cs-CZ" sz="2500" dirty="0" smtClean="0"/>
              <a:t> (často se pěstují i jako skalničky),</a:t>
            </a:r>
          </a:p>
          <a:p>
            <a:pPr marL="0" indent="0">
              <a:buNone/>
            </a:pPr>
            <a:r>
              <a:rPr lang="cs-CZ" sz="2500" dirty="0"/>
              <a:t> </a:t>
            </a:r>
            <a:r>
              <a:rPr lang="cs-CZ" sz="2500" dirty="0" smtClean="0"/>
              <a:t>                 lišejníky, mechorosty, kleče, kosodřeviny</a:t>
            </a:r>
          </a:p>
          <a:p>
            <a:pPr marL="0" indent="0">
              <a:buNone/>
            </a:pPr>
            <a:r>
              <a:rPr lang="cs-CZ" sz="2500" b="1" dirty="0" smtClean="0"/>
              <a:t>živočichové</a:t>
            </a:r>
            <a:r>
              <a:rPr lang="cs-CZ" sz="2500" dirty="0" smtClean="0"/>
              <a:t> – bezobratlí, ptáci (</a:t>
            </a:r>
            <a:r>
              <a:rPr lang="cs-CZ" sz="2500" dirty="0" smtClean="0">
                <a:hlinkClick r:id="rId7"/>
              </a:rPr>
              <a:t>pěvuška</a:t>
            </a:r>
            <a:r>
              <a:rPr lang="cs-CZ" sz="2500" dirty="0" smtClean="0"/>
              <a:t>, </a:t>
            </a:r>
            <a:r>
              <a:rPr lang="cs-CZ" sz="2500" dirty="0" smtClean="0">
                <a:hlinkClick r:id="rId8"/>
              </a:rPr>
              <a:t>slavík</a:t>
            </a:r>
            <a:r>
              <a:rPr lang="cs-CZ" sz="2500" dirty="0" smtClean="0"/>
              <a:t>),</a:t>
            </a:r>
          </a:p>
          <a:p>
            <a:pPr marL="0" indent="0">
              <a:buNone/>
            </a:pPr>
            <a:r>
              <a:rPr lang="cs-CZ" sz="2500" dirty="0"/>
              <a:t> </a:t>
            </a:r>
            <a:r>
              <a:rPr lang="cs-CZ" sz="2500" dirty="0" smtClean="0"/>
              <a:t>                        v Hrubém Jeseníku uměle vysazen </a:t>
            </a:r>
            <a:r>
              <a:rPr lang="cs-CZ" sz="2500" dirty="0" smtClean="0">
                <a:hlinkClick r:id="rId9"/>
              </a:rPr>
              <a:t>kamzík</a:t>
            </a:r>
            <a:r>
              <a:rPr lang="cs-CZ" sz="2500" dirty="0" smtClean="0"/>
              <a:t> (škodí)</a:t>
            </a:r>
          </a:p>
        </p:txBody>
      </p:sp>
      <p:cxnSp>
        <p:nvCxnSpPr>
          <p:cNvPr id="5" name="Přímá spojnice se šipkou 4"/>
          <p:cNvCxnSpPr/>
          <p:nvPr/>
        </p:nvCxnSpPr>
        <p:spPr>
          <a:xfrm>
            <a:off x="2678999" y="1772816"/>
            <a:ext cx="576064" cy="0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Přímá spojnice se šipkou 6"/>
          <p:cNvCxnSpPr/>
          <p:nvPr/>
        </p:nvCxnSpPr>
        <p:spPr>
          <a:xfrm>
            <a:off x="3059832" y="2688288"/>
            <a:ext cx="648072" cy="0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6388609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512" y="274638"/>
            <a:ext cx="8784976" cy="778098"/>
          </a:xfrm>
          <a:blipFill>
            <a:blip r:embed="rId2"/>
            <a:tile tx="0" ty="0" sx="100000" sy="100000" flip="none" algn="tl"/>
          </a:blipFill>
          <a:ln>
            <a:solidFill>
              <a:schemeClr val="tx2">
                <a:lumMod val="40000"/>
                <a:lumOff val="60000"/>
              </a:schemeClr>
            </a:solidFill>
          </a:ln>
        </p:spPr>
        <p:txBody>
          <a:bodyPr>
            <a:normAutofit/>
          </a:bodyPr>
          <a:lstStyle/>
          <a:p>
            <a:r>
              <a:rPr lang="cs-CZ" b="1" dirty="0" smtClean="0"/>
              <a:t>Základní společenstva – hory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79512" y="1052736"/>
            <a:ext cx="8784976" cy="5544616"/>
          </a:xfrm>
          <a:blipFill>
            <a:blip r:embed="rId3"/>
            <a:tile tx="0" ty="0" sx="100000" sy="100000" flip="none" algn="tl"/>
          </a:blipFill>
          <a:ln>
            <a:noFill/>
          </a:ln>
        </p:spPr>
        <p:txBody>
          <a:bodyPr>
            <a:normAutofit/>
          </a:bodyPr>
          <a:lstStyle/>
          <a:p>
            <a:pPr marL="0" indent="0">
              <a:buNone/>
            </a:pPr>
            <a:endParaRPr lang="cs-CZ" sz="2500" dirty="0" smtClean="0"/>
          </a:p>
          <a:p>
            <a:pPr marL="0" indent="0">
              <a:buNone/>
            </a:pPr>
            <a:endParaRPr lang="cs-CZ" sz="2500" dirty="0"/>
          </a:p>
          <a:p>
            <a:pPr marL="0" indent="0">
              <a:buNone/>
            </a:pPr>
            <a:endParaRPr lang="cs-CZ" sz="2500" dirty="0" smtClean="0"/>
          </a:p>
          <a:p>
            <a:pPr marL="0" indent="0">
              <a:buNone/>
            </a:pPr>
            <a:endParaRPr lang="cs-CZ" sz="2500" dirty="0"/>
          </a:p>
          <a:p>
            <a:pPr marL="0" indent="0">
              <a:buNone/>
            </a:pPr>
            <a:r>
              <a:rPr lang="cs-CZ" sz="2500" i="1" dirty="0" smtClean="0"/>
              <a:t>            hořec</a:t>
            </a:r>
          </a:p>
          <a:p>
            <a:pPr marL="0" indent="0">
              <a:buNone/>
            </a:pPr>
            <a:r>
              <a:rPr lang="cs-CZ" sz="2500" i="1" dirty="0"/>
              <a:t> </a:t>
            </a:r>
            <a:r>
              <a:rPr lang="cs-CZ" sz="2500" i="1" dirty="0" smtClean="0"/>
              <a:t>                                                  pěvuška</a:t>
            </a:r>
          </a:p>
          <a:p>
            <a:pPr marL="0" indent="0">
              <a:buNone/>
            </a:pPr>
            <a:endParaRPr lang="cs-CZ" sz="2500" i="1" dirty="0" smtClean="0"/>
          </a:p>
          <a:p>
            <a:pPr marL="0" indent="0">
              <a:buNone/>
            </a:pPr>
            <a:endParaRPr lang="cs-CZ" sz="2500" i="1" dirty="0"/>
          </a:p>
          <a:p>
            <a:pPr marL="0" indent="0">
              <a:buNone/>
            </a:pPr>
            <a:endParaRPr lang="cs-CZ" sz="2500" i="1" dirty="0" smtClean="0"/>
          </a:p>
          <a:p>
            <a:pPr marL="0" indent="0">
              <a:buNone/>
            </a:pPr>
            <a:endParaRPr lang="cs-CZ" sz="2500" i="1" dirty="0"/>
          </a:p>
          <a:p>
            <a:pPr marL="0" indent="0">
              <a:buNone/>
            </a:pPr>
            <a:endParaRPr lang="cs-CZ" sz="2500" i="1" dirty="0" smtClean="0"/>
          </a:p>
          <a:p>
            <a:pPr marL="0" indent="0">
              <a:buNone/>
            </a:pPr>
            <a:r>
              <a:rPr lang="cs-CZ" sz="2500" i="1" dirty="0" smtClean="0"/>
              <a:t>     lomikámen                          slavík                                  kamzík                                                                                           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268760"/>
            <a:ext cx="2457450" cy="17281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3429000"/>
            <a:ext cx="1944216" cy="27616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5856" y="1268760"/>
            <a:ext cx="2457450" cy="21602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5483" y="3861048"/>
            <a:ext cx="2047875" cy="2333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176" y="1268760"/>
            <a:ext cx="2643758" cy="2324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5" name="Picture 7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176" y="3861048"/>
            <a:ext cx="2643758" cy="23295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445888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512" y="274638"/>
            <a:ext cx="8784976" cy="778098"/>
          </a:xfrm>
          <a:blipFill>
            <a:blip r:embed="rId2"/>
            <a:tile tx="0" ty="0" sx="100000" sy="100000" flip="none" algn="tl"/>
          </a:blipFill>
          <a:ln>
            <a:solidFill>
              <a:schemeClr val="tx2">
                <a:lumMod val="40000"/>
                <a:lumOff val="60000"/>
              </a:schemeClr>
            </a:solidFill>
          </a:ln>
        </p:spPr>
        <p:txBody>
          <a:bodyPr>
            <a:normAutofit/>
          </a:bodyPr>
          <a:lstStyle/>
          <a:p>
            <a:r>
              <a:rPr lang="cs-CZ" b="1" dirty="0" smtClean="0"/>
              <a:t>Základní společenstva – skály a hory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79512" y="1052736"/>
            <a:ext cx="8784976" cy="5544616"/>
          </a:xfrm>
          <a:blipFill>
            <a:blip r:embed="rId3"/>
            <a:tile tx="0" ty="0" sx="100000" sy="100000" flip="none" algn="tl"/>
          </a:blipFill>
          <a:ln>
            <a:noFill/>
          </a:ln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500" b="1" dirty="0" smtClean="0"/>
              <a:t>Odpovězte na otázky:</a:t>
            </a:r>
          </a:p>
          <a:p>
            <a:pPr marL="0" indent="0">
              <a:buNone/>
            </a:pPr>
            <a:endParaRPr lang="cs-CZ" sz="2500" dirty="0"/>
          </a:p>
          <a:p>
            <a:pPr marL="0" indent="0">
              <a:buNone/>
            </a:pPr>
            <a:r>
              <a:rPr lang="cs-CZ" sz="2500" dirty="0" smtClean="0"/>
              <a:t>Jaké skály jsou u nás v ČR běžné?</a:t>
            </a:r>
          </a:p>
          <a:p>
            <a:pPr marL="0" indent="0">
              <a:buNone/>
            </a:pPr>
            <a:r>
              <a:rPr lang="cs-CZ" sz="2500" dirty="0" smtClean="0"/>
              <a:t>Proč je život na skalách obyčejně chudý? Jaké organismy zde žijí?</a:t>
            </a:r>
          </a:p>
          <a:p>
            <a:pPr marL="0" indent="0">
              <a:buNone/>
            </a:pPr>
            <a:r>
              <a:rPr lang="cs-CZ" sz="2500" dirty="0" smtClean="0"/>
              <a:t>Jaké skály jsou zde v našem okolí a které rostliny na nich rostou?</a:t>
            </a:r>
          </a:p>
          <a:p>
            <a:pPr marL="0" indent="0">
              <a:buNone/>
            </a:pPr>
            <a:r>
              <a:rPr lang="cs-CZ" sz="2500" dirty="0" smtClean="0"/>
              <a:t>Co to jsou skalní města a kde je můžeme v ČR navštívit?</a:t>
            </a:r>
          </a:p>
          <a:p>
            <a:pPr marL="0" indent="0">
              <a:buNone/>
            </a:pPr>
            <a:r>
              <a:rPr lang="cs-CZ" sz="2500" dirty="0" smtClean="0"/>
              <a:t>Čím je nejvíc ovlivněn život organismů na horách?</a:t>
            </a:r>
          </a:p>
          <a:p>
            <a:pPr marL="0" indent="0">
              <a:buNone/>
            </a:pPr>
            <a:r>
              <a:rPr lang="cs-CZ" sz="2500" dirty="0" smtClean="0"/>
              <a:t>Jaké organismy najdeme v horách?</a:t>
            </a:r>
          </a:p>
          <a:p>
            <a:pPr marL="0" indent="0">
              <a:buNone/>
            </a:pPr>
            <a:r>
              <a:rPr lang="cs-CZ" sz="2500" dirty="0" smtClean="0"/>
              <a:t>V kterých českých horách najdeme horská přírodní společenstva?</a:t>
            </a:r>
          </a:p>
          <a:p>
            <a:pPr marL="0" indent="0">
              <a:buNone/>
            </a:pPr>
            <a:r>
              <a:rPr lang="cs-CZ" sz="2500" dirty="0" smtClean="0"/>
              <a:t>Proč není vhodné, aby lidé uměle vysazovali rostliny nebo zvířata do přírodních společenstev? Jaké to může mít důsledky?</a:t>
            </a:r>
          </a:p>
        </p:txBody>
      </p:sp>
    </p:spTree>
    <p:extLst>
      <p:ext uri="{BB962C8B-B14F-4D97-AF65-F5344CB8AC3E}">
        <p14:creationId xmlns:p14="http://schemas.microsoft.com/office/powerpoint/2010/main" val="1675452239"/>
      </p:ext>
    </p:extLst>
  </p:cSld>
  <p:clrMapOvr>
    <a:masterClrMapping/>
  </p:clrMapOvr>
  <p:transition spd="slow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sz="2300" dirty="0">
                <a:solidFill>
                  <a:prstClr val="black"/>
                </a:solidFill>
              </a:rPr>
              <a:t>Mgr. Renáta Jehličková</a:t>
            </a:r>
            <a:br>
              <a:rPr lang="cs-CZ" sz="2300" dirty="0">
                <a:solidFill>
                  <a:prstClr val="black"/>
                </a:solidFill>
              </a:rPr>
            </a:br>
            <a:r>
              <a:rPr lang="cs-CZ" sz="2300" dirty="0" smtClean="0">
                <a:solidFill>
                  <a:prstClr val="black"/>
                </a:solidFill>
              </a:rPr>
              <a:t>15. dubna </a:t>
            </a:r>
            <a:r>
              <a:rPr lang="cs-CZ" sz="2300" dirty="0">
                <a:solidFill>
                  <a:prstClr val="black"/>
                </a:solidFill>
              </a:rPr>
              <a:t>2012</a:t>
            </a:r>
            <a:br>
              <a:rPr lang="cs-CZ" sz="2300" dirty="0">
                <a:solidFill>
                  <a:prstClr val="black"/>
                </a:solidFill>
              </a:rPr>
            </a:br>
            <a:r>
              <a:rPr lang="cs-CZ" sz="2300" dirty="0">
                <a:solidFill>
                  <a:prstClr val="black"/>
                </a:solidFill>
              </a:rPr>
              <a:t>Určeno pro </a:t>
            </a:r>
            <a:r>
              <a:rPr lang="cs-CZ" sz="2300" dirty="0" smtClean="0">
                <a:solidFill>
                  <a:prstClr val="black"/>
                </a:solidFill>
              </a:rPr>
              <a:t>4.ročník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600200"/>
            <a:ext cx="8352928" cy="4525963"/>
          </a:xfrm>
        </p:spPr>
        <p:txBody>
          <a:bodyPr>
            <a:normAutofit lnSpcReduction="10000"/>
          </a:bodyPr>
          <a:lstStyle/>
          <a:p>
            <a:pPr marL="0" lvl="0" indent="0">
              <a:buNone/>
            </a:pPr>
            <a:r>
              <a:rPr lang="cs-CZ" sz="2300" b="1" u="sng" dirty="0" smtClean="0">
                <a:solidFill>
                  <a:prstClr val="black"/>
                </a:solidFill>
              </a:rPr>
              <a:t>ANOTACE</a:t>
            </a:r>
            <a:endParaRPr lang="cs-CZ" sz="2300" b="1" u="sng" dirty="0">
              <a:solidFill>
                <a:prstClr val="black"/>
              </a:solidFill>
            </a:endParaRPr>
          </a:p>
          <a:p>
            <a:pPr marL="0" lvl="0" indent="0">
              <a:buNone/>
            </a:pPr>
            <a:endParaRPr lang="cs-CZ" sz="2300" dirty="0">
              <a:solidFill>
                <a:prstClr val="black"/>
              </a:solidFill>
            </a:endParaRPr>
          </a:p>
          <a:p>
            <a:pPr marL="0" lvl="0" indent="0">
              <a:buNone/>
            </a:pPr>
            <a:r>
              <a:rPr lang="cs-CZ" sz="2300" b="1" u="sng" dirty="0">
                <a:solidFill>
                  <a:prstClr val="black"/>
                </a:solidFill>
              </a:rPr>
              <a:t>Výklad</a:t>
            </a:r>
          </a:p>
          <a:p>
            <a:pPr lvl="0">
              <a:buFontTx/>
              <a:buChar char="-"/>
            </a:pPr>
            <a:r>
              <a:rPr lang="cs-CZ" sz="2300" dirty="0" smtClean="0">
                <a:solidFill>
                  <a:prstClr val="black"/>
                </a:solidFill>
              </a:rPr>
              <a:t>Charakteristika skal a hor (pohoří) jako přírodních společenstev</a:t>
            </a:r>
          </a:p>
          <a:p>
            <a:pPr lvl="0">
              <a:buFontTx/>
              <a:buChar char="-"/>
            </a:pPr>
            <a:r>
              <a:rPr lang="cs-CZ" sz="2300" dirty="0" smtClean="0">
                <a:solidFill>
                  <a:prstClr val="black"/>
                </a:solidFill>
              </a:rPr>
              <a:t>Seznámení s organismy žijícími ve skalách a horách v ČR</a:t>
            </a:r>
          </a:p>
          <a:p>
            <a:pPr marL="0" lvl="0" indent="0">
              <a:buNone/>
            </a:pPr>
            <a:r>
              <a:rPr lang="cs-CZ" sz="2300" dirty="0">
                <a:solidFill>
                  <a:prstClr val="black"/>
                </a:solidFill>
              </a:rPr>
              <a:t> </a:t>
            </a:r>
            <a:r>
              <a:rPr lang="cs-CZ" sz="2300" dirty="0" smtClean="0">
                <a:solidFill>
                  <a:prstClr val="black"/>
                </a:solidFill>
              </a:rPr>
              <a:t>    (včetně obrázků z wikipedie)</a:t>
            </a:r>
          </a:p>
          <a:p>
            <a:pPr lvl="0">
              <a:buFontTx/>
              <a:buChar char="-"/>
            </a:pPr>
            <a:r>
              <a:rPr lang="cs-CZ" sz="2300" dirty="0" smtClean="0">
                <a:solidFill>
                  <a:prstClr val="black"/>
                </a:solidFill>
              </a:rPr>
              <a:t>Vysvětlení škodlivosti umělého vysazování rostlin či zvířat lidmi do přírodních společenstev</a:t>
            </a:r>
          </a:p>
          <a:p>
            <a:pPr marL="0" lvl="0" indent="0">
              <a:buNone/>
            </a:pPr>
            <a:endParaRPr lang="cs-CZ" sz="2300" dirty="0" smtClean="0">
              <a:solidFill>
                <a:prstClr val="black"/>
              </a:solidFill>
            </a:endParaRPr>
          </a:p>
          <a:p>
            <a:pPr marL="0" lvl="0" indent="0">
              <a:buNone/>
            </a:pPr>
            <a:r>
              <a:rPr lang="cs-CZ" sz="2300" b="1" u="sng" dirty="0" smtClean="0">
                <a:solidFill>
                  <a:prstClr val="black"/>
                </a:solidFill>
              </a:rPr>
              <a:t>Praktické činnosti</a:t>
            </a:r>
            <a:r>
              <a:rPr lang="cs-CZ" sz="2300" dirty="0">
                <a:solidFill>
                  <a:prstClr val="black"/>
                </a:solidFill>
              </a:rPr>
              <a:t> </a:t>
            </a:r>
            <a:r>
              <a:rPr lang="cs-CZ" sz="2300" dirty="0" smtClean="0">
                <a:solidFill>
                  <a:prstClr val="black"/>
                </a:solidFill>
              </a:rPr>
              <a:t>– odpovědi na otázky jako kontrola zapamatování</a:t>
            </a:r>
          </a:p>
          <a:p>
            <a:pPr marL="0" lvl="0" indent="0">
              <a:buNone/>
            </a:pPr>
            <a:r>
              <a:rPr lang="cs-CZ" sz="2300" dirty="0">
                <a:solidFill>
                  <a:prstClr val="black"/>
                </a:solidFill>
              </a:rPr>
              <a:t> </a:t>
            </a:r>
            <a:r>
              <a:rPr lang="cs-CZ" sz="2300" dirty="0" smtClean="0">
                <a:solidFill>
                  <a:prstClr val="black"/>
                </a:solidFill>
              </a:rPr>
              <a:t>                                   si učiva</a:t>
            </a:r>
            <a:endParaRPr lang="cs-CZ" sz="2300" dirty="0">
              <a:solidFill>
                <a:prstClr val="black"/>
              </a:solidFill>
            </a:endParaRPr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1521579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22114"/>
          </a:xfrm>
        </p:spPr>
        <p:txBody>
          <a:bodyPr/>
          <a:lstStyle/>
          <a:p>
            <a:r>
              <a:rPr lang="cs-CZ" dirty="0" smtClean="0"/>
              <a:t>Použité 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124744"/>
            <a:ext cx="8229600" cy="5544616"/>
          </a:xfrm>
        </p:spPr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cs-CZ" sz="2300" dirty="0" smtClean="0"/>
              <a:t>Obrázky a webové stránky z internetu na hypertextových odkazech.</a:t>
            </a:r>
          </a:p>
          <a:p>
            <a:pPr marL="0" indent="0">
              <a:buNone/>
            </a:pPr>
            <a:r>
              <a:rPr lang="cs-CZ" sz="2300" dirty="0" smtClean="0"/>
              <a:t>Prezentace obsahuje animace.</a:t>
            </a:r>
          </a:p>
          <a:p>
            <a:pPr marL="0" indent="0">
              <a:buNone/>
            </a:pPr>
            <a:r>
              <a:rPr lang="cs-CZ" sz="2300" dirty="0" smtClean="0"/>
              <a:t>Výukový materiál doplňující učebnici:</a:t>
            </a:r>
          </a:p>
          <a:p>
            <a:pPr marL="0" indent="0">
              <a:buNone/>
            </a:pPr>
            <a:r>
              <a:rPr lang="cs-CZ" sz="2300" dirty="0"/>
              <a:t>Dančák, Martin, Mgr., PhD.: Rozmanitost přírody: Člověk a jeho svět. Učebnice pro 4.a 5. ročník základní školy. </a:t>
            </a:r>
            <a:r>
              <a:rPr lang="cs-CZ" sz="2300" dirty="0" err="1"/>
              <a:t>Prodos</a:t>
            </a:r>
            <a:r>
              <a:rPr lang="cs-CZ" sz="2300" dirty="0"/>
              <a:t> spol. s. r. o., pedagogické nakladatelství. Kollárovo nám. 7, 722 00 Olomouc, 2010. Modrá řada učebnic. ISBN </a:t>
            </a:r>
            <a:r>
              <a:rPr lang="cs-CZ" sz="2300" dirty="0" smtClean="0"/>
              <a:t>978-80-7230-227-7</a:t>
            </a:r>
          </a:p>
          <a:p>
            <a:r>
              <a:rPr lang="cs-CZ" sz="2300" dirty="0">
                <a:hlinkClick r:id="rId2"/>
              </a:rPr>
              <a:t>http://</a:t>
            </a:r>
            <a:r>
              <a:rPr lang="cs-CZ" sz="2300" dirty="0" smtClean="0">
                <a:hlinkClick r:id="rId2"/>
              </a:rPr>
              <a:t>upload.wikimedia.org/wikipedia/commons/thumb/f/fa/Teplice.jpg/220px-Teplice.jpg</a:t>
            </a:r>
            <a:endParaRPr lang="cs-CZ" sz="2300" dirty="0" smtClean="0"/>
          </a:p>
          <a:p>
            <a:r>
              <a:rPr lang="cs-CZ" sz="2300" dirty="0">
                <a:hlinkClick r:id="rId3"/>
              </a:rPr>
              <a:t>http://</a:t>
            </a:r>
            <a:r>
              <a:rPr lang="cs-CZ" sz="2300" dirty="0" smtClean="0">
                <a:hlinkClick r:id="rId3"/>
              </a:rPr>
              <a:t>upload.wikimedia.org/wikipedia/commons/thumb/7/78/Eagle.owl.arp.750pix.jpg/258px-Eagle.owl.arp.750pix.jpg</a:t>
            </a:r>
            <a:endParaRPr lang="cs-CZ" sz="2300" dirty="0" smtClean="0"/>
          </a:p>
          <a:p>
            <a:r>
              <a:rPr lang="cs-CZ" sz="2300" dirty="0">
                <a:hlinkClick r:id="rId4"/>
              </a:rPr>
              <a:t>http://</a:t>
            </a:r>
            <a:r>
              <a:rPr lang="cs-CZ" sz="2300" dirty="0" smtClean="0">
                <a:hlinkClick r:id="rId4"/>
              </a:rPr>
              <a:t>upload.wikimedia.org/wikipedia/commons/thumb/7/7f/Gentiana_kochiana.jpg/258px-Gentiana_kochiana.jpg</a:t>
            </a:r>
            <a:endParaRPr lang="cs-CZ" sz="2300" dirty="0" smtClean="0"/>
          </a:p>
          <a:p>
            <a:r>
              <a:rPr lang="cs-CZ" sz="2300" dirty="0">
                <a:hlinkClick r:id="rId5"/>
              </a:rPr>
              <a:t>http://</a:t>
            </a:r>
            <a:r>
              <a:rPr lang="cs-CZ" sz="2300" dirty="0" smtClean="0">
                <a:hlinkClick r:id="rId5"/>
              </a:rPr>
              <a:t>upload.wikimedia.org/wikipedia/commons/thumb/2/23/Dropingsaxifrage-1.jpg/270px-Dropingsaxifrage-1.jpg</a:t>
            </a:r>
            <a:endParaRPr lang="cs-CZ" sz="2300" dirty="0" smtClean="0"/>
          </a:p>
          <a:p>
            <a:r>
              <a:rPr lang="cs-CZ" sz="2300" dirty="0">
                <a:hlinkClick r:id="rId6"/>
              </a:rPr>
              <a:t>http://</a:t>
            </a:r>
            <a:r>
              <a:rPr lang="cs-CZ" sz="2300" dirty="0" smtClean="0">
                <a:hlinkClick r:id="rId6"/>
              </a:rPr>
              <a:t>upload.wikimedia.org/wikipedia/commons/thumb/5/5d/PrunellaCollarisKrivan.jpg/258px-PrunellaCollarisKrivan.jpg</a:t>
            </a:r>
            <a:endParaRPr lang="cs-CZ" sz="2300" dirty="0" smtClean="0"/>
          </a:p>
          <a:p>
            <a:r>
              <a:rPr lang="cs-CZ" sz="2300" dirty="0">
                <a:hlinkClick r:id="rId7"/>
              </a:rPr>
              <a:t>http://upload.wikimedia.org/wikipedia/commons/thumb/2/22/Nachtigall_%28Luscinia_megarhynchos%29-2.jpg/215px-Nachtigall_%</a:t>
            </a:r>
            <a:r>
              <a:rPr lang="cs-CZ" sz="2300" dirty="0" smtClean="0">
                <a:hlinkClick r:id="rId7"/>
              </a:rPr>
              <a:t>28Luscinia_megarhynchos%29-2.jpg</a:t>
            </a:r>
            <a:endParaRPr lang="cs-CZ" sz="2300" dirty="0" smtClean="0"/>
          </a:p>
          <a:p>
            <a:r>
              <a:rPr lang="cs-CZ" sz="2300" dirty="0">
                <a:hlinkClick r:id="rId8"/>
              </a:rPr>
              <a:t>http://</a:t>
            </a:r>
            <a:r>
              <a:rPr lang="cs-CZ" sz="2300" dirty="0" smtClean="0">
                <a:hlinkClick r:id="rId8"/>
              </a:rPr>
              <a:t>upload.wikimedia.org/wikipedia/commons/thumb/7/74/G%C3%A4mse_am_Frieder.jpg/270px-G%C3%A4mse_am_Frieder.jpg</a:t>
            </a:r>
            <a:endParaRPr lang="cs-CZ" sz="2300" dirty="0" smtClean="0"/>
          </a:p>
          <a:p>
            <a:r>
              <a:rPr lang="cs-CZ" sz="2300" dirty="0">
                <a:hlinkClick r:id="rId9"/>
              </a:rPr>
              <a:t>http://</a:t>
            </a:r>
            <a:r>
              <a:rPr lang="cs-CZ" sz="2300" dirty="0" smtClean="0">
                <a:hlinkClick r:id="rId9"/>
              </a:rPr>
              <a:t>upload.wikimedia.org/wikipedia/commons/thumb/7/78/Rupicapra_rupicapra_02_by_Line1.jpg/250px-Rupicapra_rupicapra_02_by_Line1.jpg</a:t>
            </a:r>
            <a:endParaRPr lang="cs-CZ" sz="2300" dirty="0" smtClean="0"/>
          </a:p>
          <a:p>
            <a:pPr marL="0" indent="0">
              <a:buNone/>
            </a:pPr>
            <a:endParaRPr lang="cs-CZ" sz="2300" dirty="0" smtClean="0"/>
          </a:p>
          <a:p>
            <a:endParaRPr lang="cs-CZ" sz="2300" dirty="0" smtClean="0"/>
          </a:p>
          <a:p>
            <a:endParaRPr lang="cs-CZ" sz="2300" dirty="0" smtClean="0"/>
          </a:p>
          <a:p>
            <a:endParaRPr lang="cs-CZ" sz="2300" dirty="0" smtClean="0"/>
          </a:p>
          <a:p>
            <a:endParaRPr lang="cs-CZ" sz="2300" dirty="0" smtClean="0"/>
          </a:p>
          <a:p>
            <a:endParaRPr lang="cs-CZ" sz="2300" dirty="0" smtClean="0"/>
          </a:p>
          <a:p>
            <a:endParaRPr lang="cs-CZ" sz="2300" dirty="0" smtClean="0"/>
          </a:p>
          <a:p>
            <a:pPr marL="0" indent="0">
              <a:buNone/>
            </a:pPr>
            <a:endParaRPr lang="cs-CZ" sz="2300" dirty="0" smtClean="0"/>
          </a:p>
          <a:p>
            <a:endParaRPr lang="cs-CZ" sz="2300" dirty="0" smtClean="0"/>
          </a:p>
          <a:p>
            <a:endParaRPr lang="cs-CZ" sz="2300" dirty="0" smtClean="0"/>
          </a:p>
          <a:p>
            <a:endParaRPr lang="cs-CZ" sz="2300" dirty="0" smtClean="0"/>
          </a:p>
          <a:p>
            <a:endParaRPr lang="cs-CZ" sz="2300" dirty="0" smtClean="0"/>
          </a:p>
          <a:p>
            <a:endParaRPr lang="cs-CZ" sz="2300" dirty="0"/>
          </a:p>
          <a:p>
            <a:endParaRPr lang="cs-CZ" sz="2300" dirty="0" smtClean="0"/>
          </a:p>
          <a:p>
            <a:pPr marL="0" indent="0">
              <a:buNone/>
            </a:pPr>
            <a:endParaRPr lang="cs-CZ" sz="2300" dirty="0" smtClean="0"/>
          </a:p>
          <a:p>
            <a:pPr marL="0" indent="0">
              <a:buNone/>
            </a:pPr>
            <a:endParaRPr lang="cs-CZ" sz="2300" dirty="0"/>
          </a:p>
        </p:txBody>
      </p:sp>
    </p:spTree>
    <p:extLst>
      <p:ext uri="{BB962C8B-B14F-4D97-AF65-F5344CB8AC3E}">
        <p14:creationId xmlns:p14="http://schemas.microsoft.com/office/powerpoint/2010/main" val="41832772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81</TotalTime>
  <Words>530</Words>
  <Application>Microsoft Office PowerPoint</Application>
  <PresentationFormat>Předvádění na obrazovce (4:3)</PresentationFormat>
  <Paragraphs>116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Motiv systému Office</vt:lpstr>
      <vt:lpstr> Základní společenstva – skály a hory </vt:lpstr>
      <vt:lpstr>Prezentace aplikace PowerPoint</vt:lpstr>
      <vt:lpstr>Základní společenstva – skály</vt:lpstr>
      <vt:lpstr>Základní společenstva – hory</vt:lpstr>
      <vt:lpstr>Základní společenstva – hory</vt:lpstr>
      <vt:lpstr>Základní společenstva – skály a hory</vt:lpstr>
      <vt:lpstr>Mgr. Renáta Jehličková 15. dubna 2012 Určeno pro 4.ročník</vt:lpstr>
      <vt:lpstr>Použité 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Základní společenstva – skály a hory </dc:title>
  <dc:creator>Renata Jehličková</dc:creator>
  <cp:lastModifiedBy>Renata Jehličková</cp:lastModifiedBy>
  <cp:revision>46</cp:revision>
  <dcterms:created xsi:type="dcterms:W3CDTF">2012-04-07T00:27:33Z</dcterms:created>
  <dcterms:modified xsi:type="dcterms:W3CDTF">2012-06-28T20:22:46Z</dcterms:modified>
</cp:coreProperties>
</file>