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14"/>
  </p:notesMasterIdLst>
  <p:sldIdLst>
    <p:sldId id="264" r:id="rId4"/>
    <p:sldId id="265" r:id="rId5"/>
    <p:sldId id="263" r:id="rId6"/>
    <p:sldId id="257" r:id="rId7"/>
    <p:sldId id="258" r:id="rId8"/>
    <p:sldId id="259" r:id="rId9"/>
    <p:sldId id="260" r:id="rId10"/>
    <p:sldId id="261" r:id="rId11"/>
    <p:sldId id="266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presProps" Target="pres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92820D-9780-4DDC-8A99-F5D561FCB618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F7E2D2-AC85-4778-994F-6A680A4CB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19307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01AF3A-E1E5-4838-8466-D615707B2E06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Dokončení druhů pohybu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F7E2D2-AC85-4778-994F-6A680A4CB5B9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45813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7AA1F-A0B7-438C-BB38-92D369212530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2F5AD-62CB-4AD6-A0E4-D8ACAC39A8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4041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7AA1F-A0B7-438C-BB38-92D369212530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2F5AD-62CB-4AD6-A0E4-D8ACAC39A8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02163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7AA1F-A0B7-438C-BB38-92D369212530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2F5AD-62CB-4AD6-A0E4-D8ACAC39A8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04295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7AA1F-A0B7-438C-BB38-92D369212530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2F5AD-62CB-4AD6-A0E4-D8ACAC39A8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02914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7AA1F-A0B7-438C-BB38-92D369212530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2F5AD-62CB-4AD6-A0E4-D8ACAC39A8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80480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7AA1F-A0B7-438C-BB38-92D369212530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2F5AD-62CB-4AD6-A0E4-D8ACAC39A8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94890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7AA1F-A0B7-438C-BB38-92D369212530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2F5AD-62CB-4AD6-A0E4-D8ACAC39A8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82687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7AA1F-A0B7-438C-BB38-92D369212530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2F5AD-62CB-4AD6-A0E4-D8ACAC39A8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9818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7AA1F-A0B7-438C-BB38-92D369212530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2F5AD-62CB-4AD6-A0E4-D8ACAC39A8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84387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7AA1F-A0B7-438C-BB38-92D369212530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2F5AD-62CB-4AD6-A0E4-D8ACAC39A8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4045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7AA1F-A0B7-438C-BB38-92D369212530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2F5AD-62CB-4AD6-A0E4-D8ACAC39A8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87183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284ACD-F8C6-40CD-9B71-026BDA554C5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63829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A20A46-A6BB-46C1-A2A1-A47B717A7D7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11368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9467E4-D092-4CE4-83A3-7DD7DF9E076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67692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BE97DA-1525-4534-ABF0-40B8CAB3D38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72810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2AA06B-3123-43B6-B4BF-1D2F0AA6675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71918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391BDF-893C-4635-9CEE-1719A47BC7C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610454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B39129-C478-4678-A343-7C574FF24DE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43582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BF671C-207A-44B9-931F-DA6C2B4314A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44260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8AC786-03DF-4B7B-8E91-AD685B36466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25963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58648A-1139-4F4B-965A-D8D14353A1C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115918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FCF3DF-479C-4BE7-975C-C8347F29E32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219201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284ACD-F8C6-40CD-9B71-026BDA554C5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440778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A20A46-A6BB-46C1-A2A1-A47B717A7D7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315517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9467E4-D092-4CE4-83A3-7DD7DF9E076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30222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BE97DA-1525-4534-ABF0-40B8CAB3D38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133545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2AA06B-3123-43B6-B4BF-1D2F0AA6675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523195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391BDF-893C-4635-9CEE-1719A47BC7C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761863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B39129-C478-4678-A343-7C574FF24DE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155239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BF671C-207A-44B9-931F-DA6C2B4314A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978486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8AC786-03DF-4B7B-8E91-AD685B36466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455076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58648A-1139-4F4B-965A-D8D14353A1C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297978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FCF3DF-479C-4BE7-975C-C8347F29E32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17632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27AA1F-A0B7-438C-BB38-92D369212530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52F5AD-62CB-4AD6-A0E4-D8ACAC39A8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03360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08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4563A00-7A8D-4EA9-850C-1546A02DFF36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79970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08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4563A00-7A8D-4EA9-850C-1546A02DFF36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53840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gif"/><Relationship Id="rId4" Type="http://schemas.openxmlformats.org/officeDocument/2006/relationships/hyperlink" Target="http://www.1zsklasterec.cz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11560" y="1268760"/>
            <a:ext cx="7772400" cy="2115666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Mgr. Zdeňka Horská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VY_32_INOVACE_4_02_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Druhy pohybů-dokončení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55576" y="3789040"/>
            <a:ext cx="7344816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b="1" dirty="0" smtClean="0"/>
              <a:t>Anotace: </a:t>
            </a:r>
            <a:r>
              <a:rPr lang="cs-CZ" dirty="0" smtClean="0"/>
              <a:t>Prezentace pro 7. ročník. K poznání nové fyzikální veličiny dráhy, k popsání pohybujícího se tělesa podle délky dráhy v jednotlivých bodech tělesa.</a:t>
            </a:r>
          </a:p>
          <a:p>
            <a:pPr algn="l"/>
            <a:endParaRPr lang="cs-CZ" dirty="0"/>
          </a:p>
          <a:p>
            <a:pPr algn="l"/>
            <a:endParaRPr lang="cs-CZ" dirty="0"/>
          </a:p>
        </p:txBody>
      </p:sp>
      <p:pic>
        <p:nvPicPr>
          <p:cNvPr id="6" name="Obrázek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5805264"/>
            <a:ext cx="4464496" cy="79208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9" name="Obrázek 8" descr="logo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12360" y="332656"/>
            <a:ext cx="792088" cy="82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988011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" y="548680"/>
            <a:ext cx="7596336" cy="1614487"/>
          </a:xfrm>
        </p:spPr>
        <p:txBody>
          <a:bodyPr/>
          <a:lstStyle/>
          <a:p>
            <a:pPr eaLnBrk="1" hangingPunct="1"/>
            <a:r>
              <a:rPr lang="cs-CZ" sz="7200" b="1" dirty="0" smtClean="0">
                <a:solidFill>
                  <a:srgbClr val="33CC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Druhy pohybů</a:t>
            </a:r>
          </a:p>
        </p:txBody>
      </p:sp>
    </p:spTree>
    <p:extLst>
      <p:ext uri="{BB962C8B-B14F-4D97-AF65-F5344CB8AC3E}">
        <p14:creationId xmlns:p14="http://schemas.microsoft.com/office/powerpoint/2010/main" val="1211970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332656"/>
            <a:ext cx="8229600" cy="1584176"/>
          </a:xfrm>
        </p:spPr>
        <p:txBody>
          <a:bodyPr/>
          <a:lstStyle/>
          <a:p>
            <a:pPr algn="l" eaLnBrk="1" hangingPunct="1"/>
            <a:r>
              <a:rPr lang="cs-CZ" sz="6600" dirty="0" smtClean="0">
                <a:solidFill>
                  <a:srgbClr val="33CC33"/>
                </a:solidFill>
              </a:rPr>
              <a:t>Rozdělení podle dráhy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 bwMode="auto">
          <a:xfrm>
            <a:off x="467544" y="1700808"/>
            <a:ext cx="8229600" cy="1872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Clr>
                <a:srgbClr val="66FF66"/>
              </a:buClr>
              <a:buFont typeface="Wingdings" pitchFamily="2" charset="2"/>
              <a:buChar char="Ø"/>
            </a:pPr>
            <a:r>
              <a:rPr lang="cs-CZ" sz="4400" u="sng" dirty="0">
                <a:solidFill>
                  <a:srgbClr val="66FF66"/>
                </a:solidFill>
              </a:rPr>
              <a:t>Dráha</a:t>
            </a:r>
            <a:r>
              <a:rPr lang="cs-CZ" sz="3200" dirty="0">
                <a:solidFill>
                  <a:srgbClr val="000000"/>
                </a:solidFill>
              </a:rPr>
              <a:t> </a:t>
            </a:r>
            <a:r>
              <a:rPr lang="cs-CZ" sz="4400" dirty="0">
                <a:solidFill>
                  <a:srgbClr val="33CC33"/>
                </a:solidFill>
              </a:rPr>
              <a:t>= délka trajektorie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467544" y="2204864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/>
            <a:r>
              <a:rPr lang="cs-CZ" sz="4400" dirty="0" smtClean="0">
                <a:solidFill>
                  <a:srgbClr val="33CC33"/>
                </a:solidFill>
              </a:rPr>
              <a:t>Značka          </a:t>
            </a:r>
            <a:r>
              <a:rPr lang="cs-CZ" sz="7200" dirty="0" smtClean="0">
                <a:solidFill>
                  <a:srgbClr val="33CC33"/>
                </a:solidFill>
                <a:latin typeface="Script MT Bold" pitchFamily="66" charset="0"/>
              </a:rPr>
              <a:t>s</a:t>
            </a:r>
          </a:p>
          <a:p>
            <a:pPr eaLnBrk="1" hangingPunct="1"/>
            <a:r>
              <a:rPr lang="cs-CZ" sz="4400" dirty="0" smtClean="0">
                <a:solidFill>
                  <a:srgbClr val="33CC33"/>
                </a:solidFill>
              </a:rPr>
              <a:t>Jednotka       </a:t>
            </a:r>
            <a:r>
              <a:rPr lang="cs-CZ" sz="4400" b="1" dirty="0" smtClean="0">
                <a:solidFill>
                  <a:srgbClr val="33CC33"/>
                </a:solidFill>
              </a:rPr>
              <a:t>1 m</a:t>
            </a:r>
            <a:r>
              <a:rPr lang="cs-CZ" sz="4400" dirty="0" smtClean="0">
                <a:solidFill>
                  <a:srgbClr val="33CC33"/>
                </a:solidFill>
              </a:rPr>
              <a:t>  (metr)</a:t>
            </a:r>
          </a:p>
          <a:p>
            <a:pPr eaLnBrk="1" hangingPunct="1"/>
            <a:r>
              <a:rPr lang="cs-CZ" sz="4400" dirty="0" smtClean="0">
                <a:solidFill>
                  <a:srgbClr val="33CC33"/>
                </a:solidFill>
              </a:rPr>
              <a:t>Měřidlo          </a:t>
            </a:r>
            <a:r>
              <a:rPr lang="cs-CZ" sz="4400" b="1" dirty="0" smtClean="0">
                <a:solidFill>
                  <a:srgbClr val="33CC33"/>
                </a:solidFill>
              </a:rPr>
              <a:t>délková</a:t>
            </a:r>
            <a:r>
              <a:rPr lang="cs-CZ" sz="4400" dirty="0" smtClean="0">
                <a:solidFill>
                  <a:srgbClr val="33CC33"/>
                </a:solidFill>
              </a:rPr>
              <a:t> </a:t>
            </a:r>
            <a:r>
              <a:rPr lang="cs-CZ" sz="4400" b="1" dirty="0" smtClean="0">
                <a:solidFill>
                  <a:srgbClr val="33CC33"/>
                </a:solidFill>
              </a:rPr>
              <a:t>měřidla</a:t>
            </a:r>
            <a:r>
              <a:rPr lang="cs-CZ" sz="4400" dirty="0" smtClean="0">
                <a:solidFill>
                  <a:srgbClr val="33CC33"/>
                </a:solidFill>
              </a:rPr>
              <a:t> (pásmo, pravítko,…)</a:t>
            </a:r>
          </a:p>
        </p:txBody>
      </p:sp>
    </p:spTree>
    <p:extLst>
      <p:ext uri="{BB962C8B-B14F-4D97-AF65-F5344CB8AC3E}">
        <p14:creationId xmlns:p14="http://schemas.microsoft.com/office/powerpoint/2010/main" val="116986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3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1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3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1" fill="hold" grpId="0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3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5" grpId="0" build="p"/>
      <p:bldP spid="5" grpId="1" build="allAtOnce"/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052736"/>
            <a:ext cx="3106738" cy="1223963"/>
          </a:xfrm>
        </p:spPr>
        <p:txBody>
          <a:bodyPr/>
          <a:lstStyle/>
          <a:p>
            <a:pPr eaLnBrk="1" hangingPunct="1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4400" u="sng" dirty="0" smtClean="0">
                <a:solidFill>
                  <a:srgbClr val="66FF66"/>
                </a:solidFill>
              </a:rPr>
              <a:t>Posuvný</a:t>
            </a:r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</a:pPr>
            <a:endParaRPr lang="cs-CZ" sz="4400" u="sng" dirty="0" smtClean="0">
              <a:solidFill>
                <a:srgbClr val="66FF66"/>
              </a:solidFill>
            </a:endParaRPr>
          </a:p>
        </p:txBody>
      </p:sp>
      <p:sp>
        <p:nvSpPr>
          <p:cNvPr id="8196" name="AutoShape 4"/>
          <p:cNvSpPr>
            <a:spLocks noChangeArrowheads="1"/>
          </p:cNvSpPr>
          <p:nvPr/>
        </p:nvSpPr>
        <p:spPr bwMode="auto">
          <a:xfrm>
            <a:off x="684213" y="4076700"/>
            <a:ext cx="2209800" cy="1995488"/>
          </a:xfrm>
          <a:prstGeom prst="rtTriangle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z="6600">
              <a:solidFill>
                <a:srgbClr val="000000"/>
              </a:solidFill>
            </a:endParaRPr>
          </a:p>
        </p:txBody>
      </p:sp>
      <p:sp>
        <p:nvSpPr>
          <p:cNvPr id="8197" name="AutoShape 5"/>
          <p:cNvSpPr>
            <a:spLocks noChangeArrowheads="1"/>
          </p:cNvSpPr>
          <p:nvPr/>
        </p:nvSpPr>
        <p:spPr bwMode="auto">
          <a:xfrm>
            <a:off x="1042988" y="4797425"/>
            <a:ext cx="914400" cy="914400"/>
          </a:xfrm>
          <a:prstGeom prst="rtTriangle">
            <a:avLst/>
          </a:prstGeom>
          <a:solidFill>
            <a:srgbClr val="8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z="6600">
              <a:solidFill>
                <a:srgbClr val="000000"/>
              </a:solidFill>
            </a:endParaRPr>
          </a:p>
        </p:txBody>
      </p:sp>
      <p:sp>
        <p:nvSpPr>
          <p:cNvPr id="7174" name="Line 6"/>
          <p:cNvSpPr>
            <a:spLocks noChangeShapeType="1"/>
          </p:cNvSpPr>
          <p:nvPr/>
        </p:nvSpPr>
        <p:spPr bwMode="auto">
          <a:xfrm>
            <a:off x="395288" y="6092825"/>
            <a:ext cx="7705725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z="6600">
              <a:solidFill>
                <a:srgbClr val="000000"/>
              </a:solidFill>
            </a:endParaRPr>
          </a:p>
        </p:txBody>
      </p:sp>
      <p:sp>
        <p:nvSpPr>
          <p:cNvPr id="8199" name="Line 7"/>
          <p:cNvSpPr>
            <a:spLocks noChangeShapeType="1"/>
          </p:cNvSpPr>
          <p:nvPr/>
        </p:nvSpPr>
        <p:spPr bwMode="auto">
          <a:xfrm>
            <a:off x="755650" y="4076700"/>
            <a:ext cx="4824413" cy="0"/>
          </a:xfrm>
          <a:prstGeom prst="line">
            <a:avLst/>
          </a:prstGeom>
          <a:noFill/>
          <a:ln w="38100">
            <a:solidFill>
              <a:srgbClr val="FF0000"/>
            </a:solidFill>
            <a:prstDash val="dash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z="6600">
              <a:solidFill>
                <a:srgbClr val="000000"/>
              </a:solidFill>
            </a:endParaRPr>
          </a:p>
        </p:txBody>
      </p:sp>
      <p:sp>
        <p:nvSpPr>
          <p:cNvPr id="8203" name="Line 11"/>
          <p:cNvSpPr>
            <a:spLocks noChangeShapeType="1"/>
          </p:cNvSpPr>
          <p:nvPr/>
        </p:nvSpPr>
        <p:spPr bwMode="auto">
          <a:xfrm>
            <a:off x="1908175" y="5734050"/>
            <a:ext cx="4968875" cy="0"/>
          </a:xfrm>
          <a:prstGeom prst="line">
            <a:avLst/>
          </a:prstGeom>
          <a:noFill/>
          <a:ln w="28575">
            <a:solidFill>
              <a:srgbClr val="FF0000"/>
            </a:solidFill>
            <a:prstDash val="dash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z="6600">
              <a:solidFill>
                <a:srgbClr val="000000"/>
              </a:solidFill>
            </a:endParaRPr>
          </a:p>
        </p:txBody>
      </p:sp>
      <p:sp>
        <p:nvSpPr>
          <p:cNvPr id="8204" name="Text Box 12"/>
          <p:cNvSpPr txBox="1">
            <a:spLocks noChangeArrowheads="1"/>
          </p:cNvSpPr>
          <p:nvPr/>
        </p:nvSpPr>
        <p:spPr bwMode="auto">
          <a:xfrm>
            <a:off x="3180013" y="1124743"/>
            <a:ext cx="4681537" cy="1431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6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6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6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6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6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4400" dirty="0">
                <a:solidFill>
                  <a:srgbClr val="33CC33"/>
                </a:solidFill>
              </a:rPr>
              <a:t>- dráhy všech bodů jsou stejné</a:t>
            </a:r>
          </a:p>
        </p:txBody>
      </p:sp>
    </p:spTree>
    <p:extLst>
      <p:ext uri="{BB962C8B-B14F-4D97-AF65-F5344CB8AC3E}">
        <p14:creationId xmlns:p14="http://schemas.microsoft.com/office/powerpoint/2010/main" val="3700289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3" presetClass="path" presetSubtype="0" repeatCount="2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76809E-6 L 0.53282 -0.00372 " pathEditMode="relative" rAng="0" ptsTypes="AA">
                                      <p:cBhvr>
                                        <p:cTn id="9" dur="3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632" y="-186"/>
                                    </p:animMotion>
                                  </p:childTnLst>
                                </p:cTn>
                              </p:par>
                              <p:par>
                                <p:cTn id="10" presetID="63" presetClass="path" presetSubtype="0" repeatCount="2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2.61596E-6 L 0.54062 0.00162 " pathEditMode="relative" rAng="0" ptsTypes="AA">
                                      <p:cBhvr>
                                        <p:cTn id="11" dur="3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031" y="70"/>
                                    </p:animMotion>
                                  </p:childTnLst>
                                </p:cTn>
                              </p:par>
                              <p:par>
                                <p:cTn id="12" presetID="2" presetClass="entr" presetSubtype="4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4" dur="1000"/>
                                        <p:tgtEl>
                                          <p:spTgt spid="8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  <p:bldP spid="8196" grpId="0" animBg="1"/>
      <p:bldP spid="8196" grpId="1" animBg="1"/>
      <p:bldP spid="8197" grpId="0" animBg="1"/>
      <p:bldP spid="8197" grpId="1" animBg="1"/>
      <p:bldP spid="8199" grpId="0" animBg="1"/>
      <p:bldP spid="8199" grpId="1" animBg="1"/>
      <p:bldP spid="8203" grpId="0" animBg="1"/>
      <p:bldP spid="8203" grpId="1" animBg="1"/>
      <p:bldP spid="820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339975" y="1196975"/>
            <a:ext cx="6635750" cy="4929188"/>
          </a:xfrm>
        </p:spPr>
        <p:txBody>
          <a:bodyPr/>
          <a:lstStyle/>
          <a:p>
            <a:pPr eaLnBrk="1" hangingPunct="1"/>
            <a:r>
              <a:rPr lang="cs-CZ" sz="4400" smtClean="0">
                <a:solidFill>
                  <a:srgbClr val="33CC33"/>
                </a:solidFill>
              </a:rPr>
              <a:t>jedoucí auto</a:t>
            </a:r>
          </a:p>
          <a:p>
            <a:pPr eaLnBrk="1" hangingPunct="1"/>
            <a:r>
              <a:rPr lang="cs-CZ" sz="4400" smtClean="0">
                <a:solidFill>
                  <a:srgbClr val="33CC33"/>
                </a:solidFill>
              </a:rPr>
              <a:t>tužka při psaní</a:t>
            </a:r>
          </a:p>
          <a:p>
            <a:pPr eaLnBrk="1" hangingPunct="1"/>
            <a:r>
              <a:rPr lang="cs-CZ" sz="4400" smtClean="0">
                <a:solidFill>
                  <a:srgbClr val="33CC33"/>
                </a:solidFill>
              </a:rPr>
              <a:t>lanovka</a:t>
            </a:r>
          </a:p>
          <a:p>
            <a:pPr eaLnBrk="1" hangingPunct="1"/>
            <a:r>
              <a:rPr lang="cs-CZ" sz="4400" smtClean="0">
                <a:solidFill>
                  <a:srgbClr val="33CC33"/>
                </a:solidFill>
              </a:rPr>
              <a:t>dívka na kolotoči</a:t>
            </a:r>
          </a:p>
        </p:txBody>
      </p:sp>
      <p:sp>
        <p:nvSpPr>
          <p:cNvPr id="16389" name="Text Box 5"/>
          <p:cNvSpPr txBox="1">
            <a:spLocks noChangeArrowheads="1"/>
          </p:cNvSpPr>
          <p:nvPr/>
        </p:nvSpPr>
        <p:spPr bwMode="auto">
          <a:xfrm>
            <a:off x="395288" y="1125538"/>
            <a:ext cx="1728787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6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6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6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6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6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4400">
                <a:solidFill>
                  <a:srgbClr val="33CC33"/>
                </a:solidFill>
              </a:rPr>
              <a:t>Např.:</a:t>
            </a:r>
          </a:p>
        </p:txBody>
      </p:sp>
    </p:spTree>
    <p:extLst>
      <p:ext uri="{BB962C8B-B14F-4D97-AF65-F5344CB8AC3E}">
        <p14:creationId xmlns:p14="http://schemas.microsoft.com/office/powerpoint/2010/main" val="4044203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6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1000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1000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000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1" fill="hold" grpId="0" nodeType="withEffect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build="p"/>
      <p:bldP spid="1638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28625" y="1571625"/>
            <a:ext cx="3322638" cy="1468438"/>
          </a:xfrm>
        </p:spPr>
        <p:txBody>
          <a:bodyPr/>
          <a:lstStyle/>
          <a:p>
            <a:pPr eaLnBrk="1" hangingPunct="1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4400" u="sng" smtClean="0">
                <a:solidFill>
                  <a:srgbClr val="66FF66"/>
                </a:solidFill>
              </a:rPr>
              <a:t>otáčivý</a:t>
            </a:r>
          </a:p>
        </p:txBody>
      </p:sp>
      <p:grpSp>
        <p:nvGrpSpPr>
          <p:cNvPr id="2" name="Group 8"/>
          <p:cNvGrpSpPr>
            <a:grpSpLocks/>
          </p:cNvGrpSpPr>
          <p:nvPr/>
        </p:nvGrpSpPr>
        <p:grpSpPr bwMode="auto">
          <a:xfrm>
            <a:off x="1476375" y="2852738"/>
            <a:ext cx="2787650" cy="3146425"/>
            <a:chOff x="2109" y="1797"/>
            <a:chExt cx="1756" cy="1982"/>
          </a:xfrm>
        </p:grpSpPr>
        <p:sp>
          <p:nvSpPr>
            <p:cNvPr id="9223" name="AutoShape 4"/>
            <p:cNvSpPr>
              <a:spLocks noChangeArrowheads="1"/>
            </p:cNvSpPr>
            <p:nvPr/>
          </p:nvSpPr>
          <p:spPr bwMode="auto">
            <a:xfrm>
              <a:off x="2109" y="1797"/>
              <a:ext cx="1756" cy="1982"/>
            </a:xfrm>
            <a:prstGeom prst="rtTriangl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6600">
                <a:solidFill>
                  <a:srgbClr val="000000"/>
                </a:solidFill>
              </a:endParaRPr>
            </a:p>
          </p:txBody>
        </p:sp>
        <p:sp>
          <p:nvSpPr>
            <p:cNvPr id="9224" name="AutoShape 7"/>
            <p:cNvSpPr>
              <a:spLocks noChangeArrowheads="1"/>
            </p:cNvSpPr>
            <p:nvPr/>
          </p:nvSpPr>
          <p:spPr bwMode="auto">
            <a:xfrm>
              <a:off x="2381" y="2568"/>
              <a:ext cx="862" cy="907"/>
            </a:xfrm>
            <a:prstGeom prst="rtTriangle">
              <a:avLst/>
            </a:prstGeom>
            <a:solidFill>
              <a:srgbClr val="8080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6600">
                <a:solidFill>
                  <a:srgbClr val="000000"/>
                </a:solidFill>
              </a:endParaRPr>
            </a:p>
          </p:txBody>
        </p:sp>
      </p:grpSp>
      <p:sp>
        <p:nvSpPr>
          <p:cNvPr id="9230" name="AutoShape 14"/>
          <p:cNvSpPr>
            <a:spLocks noChangeArrowheads="1"/>
          </p:cNvSpPr>
          <p:nvPr/>
        </p:nvSpPr>
        <p:spPr bwMode="auto">
          <a:xfrm>
            <a:off x="1928813" y="3214688"/>
            <a:ext cx="1571625" cy="1785937"/>
          </a:xfrm>
          <a:custGeom>
            <a:avLst/>
            <a:gdLst>
              <a:gd name="T0" fmla="*/ 2147483647 w 21600"/>
              <a:gd name="T1" fmla="*/ 725214445 h 21600"/>
              <a:gd name="T2" fmla="*/ 35825046 w 21600"/>
              <a:gd name="T3" fmla="*/ 2147483647 h 21600"/>
              <a:gd name="T4" fmla="*/ 2147483647 w 21600"/>
              <a:gd name="T5" fmla="*/ 803784677 h 21600"/>
              <a:gd name="T6" fmla="*/ 2147483647 w 21600"/>
              <a:gd name="T7" fmla="*/ -466328491 h 21600"/>
              <a:gd name="T8" fmla="*/ 2147483647 w 21600"/>
              <a:gd name="T9" fmla="*/ 1685011550 h 21600"/>
              <a:gd name="T10" fmla="*/ 2147483647 w 21600"/>
              <a:gd name="T11" fmla="*/ 2147483647 h 2160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3163 w 21600"/>
              <a:gd name="T19" fmla="*/ 3163 h 21600"/>
              <a:gd name="T20" fmla="*/ 18437 w 21600"/>
              <a:gd name="T21" fmla="*/ 18437 h 2160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1600" h="21600">
                <a:moveTo>
                  <a:pt x="16210" y="1636"/>
                </a:moveTo>
                <a:cubicBezTo>
                  <a:pt x="14571" y="668"/>
                  <a:pt x="12703" y="158"/>
                  <a:pt x="10800" y="158"/>
                </a:cubicBezTo>
                <a:cubicBezTo>
                  <a:pt x="5139" y="157"/>
                  <a:pt x="470" y="4588"/>
                  <a:pt x="172" y="10240"/>
                </a:cubicBezTo>
                <a:lnTo>
                  <a:pt x="14" y="10232"/>
                </a:lnTo>
                <a:cubicBezTo>
                  <a:pt x="316" y="4496"/>
                  <a:pt x="5055" y="-1"/>
                  <a:pt x="10800" y="0"/>
                </a:cubicBezTo>
                <a:cubicBezTo>
                  <a:pt x="12731" y="0"/>
                  <a:pt x="14627" y="518"/>
                  <a:pt x="16291" y="1500"/>
                </a:cubicBezTo>
                <a:lnTo>
                  <a:pt x="17663" y="-825"/>
                </a:lnTo>
                <a:lnTo>
                  <a:pt x="18644" y="2981"/>
                </a:lnTo>
                <a:lnTo>
                  <a:pt x="14838" y="3961"/>
                </a:lnTo>
                <a:lnTo>
                  <a:pt x="16210" y="1636"/>
                </a:lnTo>
                <a:close/>
              </a:path>
            </a:pathLst>
          </a:custGeom>
          <a:solidFill>
            <a:srgbClr val="FF0000"/>
          </a:solidFill>
          <a:ln w="9525">
            <a:solidFill>
              <a:srgbClr val="FF0000"/>
            </a:solidFill>
            <a:prstDash val="dash"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z="6600">
              <a:solidFill>
                <a:srgbClr val="000000"/>
              </a:solidFill>
            </a:endParaRPr>
          </a:p>
        </p:txBody>
      </p:sp>
      <p:sp>
        <p:nvSpPr>
          <p:cNvPr id="9231" name="Text Box 15"/>
          <p:cNvSpPr txBox="1">
            <a:spLocks noChangeArrowheads="1"/>
          </p:cNvSpPr>
          <p:nvPr/>
        </p:nvSpPr>
        <p:spPr bwMode="auto">
          <a:xfrm>
            <a:off x="3851275" y="1628775"/>
            <a:ext cx="4968875" cy="1431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6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6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6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6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6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4400">
                <a:solidFill>
                  <a:srgbClr val="33CC33"/>
                </a:solidFill>
              </a:rPr>
              <a:t>-dráhy bodů jsou různě dlouhé</a:t>
            </a:r>
          </a:p>
        </p:txBody>
      </p:sp>
      <p:sp>
        <p:nvSpPr>
          <p:cNvPr id="15" name="AutoShape 14"/>
          <p:cNvSpPr>
            <a:spLocks noChangeArrowheads="1"/>
          </p:cNvSpPr>
          <p:nvPr/>
        </p:nvSpPr>
        <p:spPr bwMode="auto">
          <a:xfrm rot="1056766">
            <a:off x="1433513" y="2162175"/>
            <a:ext cx="3271837" cy="2460625"/>
          </a:xfrm>
          <a:custGeom>
            <a:avLst/>
            <a:gdLst>
              <a:gd name="T0" fmla="*/ 2147483647 w 21600"/>
              <a:gd name="T1" fmla="*/ 1896965644 h 21600"/>
              <a:gd name="T2" fmla="*/ 323194179 w 21600"/>
              <a:gd name="T3" fmla="*/ 2147483647 h 21600"/>
              <a:gd name="T4" fmla="*/ 2147483647 w 21600"/>
              <a:gd name="T5" fmla="*/ 2102486613 h 21600"/>
              <a:gd name="T6" fmla="*/ 2147483647 w 21600"/>
              <a:gd name="T7" fmla="*/ -1219798568 h 21600"/>
              <a:gd name="T8" fmla="*/ 2147483647 w 21600"/>
              <a:gd name="T9" fmla="*/ 2147483647 h 21600"/>
              <a:gd name="T10" fmla="*/ 2147483647 w 21600"/>
              <a:gd name="T11" fmla="*/ 2147483647 h 2160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3163 w 21600"/>
              <a:gd name="T19" fmla="*/ 3163 h 21600"/>
              <a:gd name="T20" fmla="*/ 18437 w 21600"/>
              <a:gd name="T21" fmla="*/ 18437 h 2160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1600" h="21600">
                <a:moveTo>
                  <a:pt x="16210" y="1636"/>
                </a:moveTo>
                <a:cubicBezTo>
                  <a:pt x="14571" y="668"/>
                  <a:pt x="12703" y="158"/>
                  <a:pt x="10800" y="158"/>
                </a:cubicBezTo>
                <a:cubicBezTo>
                  <a:pt x="5139" y="157"/>
                  <a:pt x="470" y="4588"/>
                  <a:pt x="172" y="10240"/>
                </a:cubicBezTo>
                <a:lnTo>
                  <a:pt x="14" y="10232"/>
                </a:lnTo>
                <a:cubicBezTo>
                  <a:pt x="316" y="4496"/>
                  <a:pt x="5055" y="-1"/>
                  <a:pt x="10800" y="0"/>
                </a:cubicBezTo>
                <a:cubicBezTo>
                  <a:pt x="12731" y="0"/>
                  <a:pt x="14627" y="518"/>
                  <a:pt x="16291" y="1500"/>
                </a:cubicBezTo>
                <a:lnTo>
                  <a:pt x="17663" y="-825"/>
                </a:lnTo>
                <a:lnTo>
                  <a:pt x="18644" y="2981"/>
                </a:lnTo>
                <a:lnTo>
                  <a:pt x="14838" y="3961"/>
                </a:lnTo>
                <a:lnTo>
                  <a:pt x="16210" y="1636"/>
                </a:lnTo>
                <a:close/>
              </a:path>
            </a:pathLst>
          </a:custGeom>
          <a:solidFill>
            <a:srgbClr val="FF0000"/>
          </a:solidFill>
          <a:ln w="9525">
            <a:solidFill>
              <a:srgbClr val="FF0000"/>
            </a:solidFill>
            <a:prstDash val="dash"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z="66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2530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5400000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53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2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2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9" dur="2000"/>
                                        <p:tgtEl>
                                          <p:spTgt spid="9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  <p:bldP spid="9230" grpId="0" animBg="1"/>
      <p:bldP spid="9230" grpId="1" animBg="1"/>
      <p:bldP spid="9231" grpId="0"/>
      <p:bldP spid="15" grpId="0" animBg="1"/>
      <p:bldP spid="15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987675" y="1052513"/>
            <a:ext cx="5492750" cy="4238625"/>
          </a:xfrm>
        </p:spPr>
        <p:txBody>
          <a:bodyPr/>
          <a:lstStyle/>
          <a:p>
            <a:pPr eaLnBrk="1" hangingPunct="1"/>
            <a:r>
              <a:rPr lang="cs-CZ" sz="4400" smtClean="0">
                <a:solidFill>
                  <a:srgbClr val="33CC33"/>
                </a:solidFill>
              </a:rPr>
              <a:t>ručička u hodin</a:t>
            </a:r>
          </a:p>
          <a:p>
            <a:pPr eaLnBrk="1" hangingPunct="1"/>
            <a:r>
              <a:rPr lang="cs-CZ" sz="4400" smtClean="0">
                <a:solidFill>
                  <a:srgbClr val="33CC33"/>
                </a:solidFill>
              </a:rPr>
              <a:t>padací most</a:t>
            </a:r>
          </a:p>
          <a:p>
            <a:pPr eaLnBrk="1" hangingPunct="1"/>
            <a:r>
              <a:rPr lang="cs-CZ" sz="4400" smtClean="0">
                <a:solidFill>
                  <a:srgbClr val="33CC33"/>
                </a:solidFill>
              </a:rPr>
              <a:t>sedačka kolotoče vzhledem ke středu</a:t>
            </a:r>
          </a:p>
          <a:p>
            <a:pPr eaLnBrk="1" hangingPunct="1"/>
            <a:r>
              <a:rPr lang="cs-CZ" sz="4400" smtClean="0">
                <a:solidFill>
                  <a:srgbClr val="33CC33"/>
                </a:solidFill>
              </a:rPr>
              <a:t>otvírání dveří</a:t>
            </a:r>
          </a:p>
        </p:txBody>
      </p:sp>
      <p:sp>
        <p:nvSpPr>
          <p:cNvPr id="17412" name="Text Box 4"/>
          <p:cNvSpPr txBox="1">
            <a:spLocks noChangeArrowheads="1"/>
          </p:cNvSpPr>
          <p:nvPr/>
        </p:nvSpPr>
        <p:spPr bwMode="auto">
          <a:xfrm>
            <a:off x="468313" y="981075"/>
            <a:ext cx="1943100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6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6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6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6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6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6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6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6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6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4400">
                <a:solidFill>
                  <a:srgbClr val="33CC33"/>
                </a:solidFill>
              </a:rPr>
              <a:t>Např.:</a:t>
            </a:r>
          </a:p>
        </p:txBody>
      </p:sp>
    </p:spTree>
    <p:extLst>
      <p:ext uri="{BB962C8B-B14F-4D97-AF65-F5344CB8AC3E}">
        <p14:creationId xmlns:p14="http://schemas.microsoft.com/office/powerpoint/2010/main" val="2594717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1000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1000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000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1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 build="p"/>
      <p:bldP spid="174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498600"/>
          </a:xfrm>
        </p:spPr>
        <p:txBody>
          <a:bodyPr/>
          <a:lstStyle/>
          <a:p>
            <a:pPr algn="l" eaLnBrk="1" hangingPunct="1"/>
            <a:r>
              <a:rPr lang="cs-CZ" b="1" smtClean="0">
                <a:solidFill>
                  <a:srgbClr val="33CC33"/>
                </a:solidFill>
              </a:rPr>
              <a:t>Příklady otáčivého a posuvného pohybu zároveň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205038"/>
            <a:ext cx="8229600" cy="3921125"/>
          </a:xfrm>
        </p:spPr>
        <p:txBody>
          <a:bodyPr/>
          <a:lstStyle/>
          <a:p>
            <a:pPr eaLnBrk="1" hangingPunct="1"/>
            <a:r>
              <a:rPr lang="cs-CZ" sz="4400" dirty="0" smtClean="0">
                <a:solidFill>
                  <a:srgbClr val="33CC33"/>
                </a:solidFill>
              </a:rPr>
              <a:t>Kolo u motocyklu</a:t>
            </a:r>
          </a:p>
          <a:p>
            <a:pPr eaLnBrk="1" hangingPunct="1"/>
            <a:r>
              <a:rPr lang="cs-CZ" sz="4400" dirty="0" smtClean="0">
                <a:solidFill>
                  <a:srgbClr val="33CC33"/>
                </a:solidFill>
              </a:rPr>
              <a:t>Sedačka u kolotoče</a:t>
            </a:r>
          </a:p>
          <a:p>
            <a:pPr eaLnBrk="1" hangingPunct="1"/>
            <a:r>
              <a:rPr lang="cs-CZ" sz="4400" dirty="0" smtClean="0">
                <a:solidFill>
                  <a:srgbClr val="33CC33"/>
                </a:solidFill>
              </a:rPr>
              <a:t>Volant u auta</a:t>
            </a:r>
          </a:p>
          <a:p>
            <a:pPr eaLnBrk="1" hangingPunct="1"/>
            <a:r>
              <a:rPr lang="cs-CZ" sz="4400" dirty="0" smtClean="0">
                <a:solidFill>
                  <a:srgbClr val="33CC33"/>
                </a:solidFill>
              </a:rPr>
              <a:t>Vrtule u vrtulníku</a:t>
            </a:r>
          </a:p>
        </p:txBody>
      </p:sp>
      <p:pic>
        <p:nvPicPr>
          <p:cNvPr id="1031" name="Picture 7" descr="C:\Users\Kabinet\AppData\Local\Microsoft\Windows\Temporary Internet Files\Content.IE5\063Y2N9A\MM90018923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221088"/>
            <a:ext cx="2808312" cy="198337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5869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1000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1000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000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grpId="0" nodeType="click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1000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/>
      <p:bldP spid="1843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Práce s prezentací: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Vyučující prakticky znázorní některé pohyby zanechávající stopu a rozebírá s žáky její délku </a:t>
            </a:r>
          </a:p>
          <a:p>
            <a:r>
              <a:rPr lang="cs-CZ" dirty="0" smtClean="0"/>
              <a:t>Následně si žáci zakreslí a napíší poznatky do sešitu</a:t>
            </a:r>
          </a:p>
        </p:txBody>
      </p:sp>
    </p:spTree>
    <p:extLst>
      <p:ext uri="{BB962C8B-B14F-4D97-AF65-F5344CB8AC3E}">
        <p14:creationId xmlns:p14="http://schemas.microsoft.com/office/powerpoint/2010/main" val="345296240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Obrázky jsou z galerie MS Office</a:t>
            </a:r>
          </a:p>
          <a:p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>
              <a:buNone/>
            </a:pPr>
            <a:r>
              <a:rPr lang="cs-CZ" sz="2400" dirty="0"/>
              <a:t>BOHUNĚK, Jiří a Růžena KOLÁŘOVÁ. </a:t>
            </a:r>
            <a:r>
              <a:rPr lang="cs-CZ" sz="2400" i="1" dirty="0"/>
              <a:t>Fyzika pro 7. ročník základní školy</a:t>
            </a:r>
            <a:r>
              <a:rPr lang="cs-CZ" sz="2400" dirty="0"/>
              <a:t> [učebnice]. dotisk 1. vydání. Praha: Prometheus, spol. s r. o., 2002. učebnice pro základní školy. ISBN 80-7196-119-1. </a:t>
            </a:r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 smtClean="0"/>
              <a:t>Citováno dne 27. 9. </a:t>
            </a:r>
            <a:r>
              <a:rPr lang="cs-CZ" sz="2400" smtClean="0"/>
              <a:t>2011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6079737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226</Words>
  <Application>Microsoft Office PowerPoint</Application>
  <PresentationFormat>Předvádění na obrazovce (4:3)</PresentationFormat>
  <Paragraphs>39</Paragraphs>
  <Slides>10</Slides>
  <Notes>2</Notes>
  <HiddenSlides>3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Motiv systému Office</vt:lpstr>
      <vt:lpstr>Výchozí návrh</vt:lpstr>
      <vt:lpstr>1_Výchozí návrh</vt:lpstr>
      <vt:lpstr>Název školy: ZŠ Klášterec nad Ohří, Krátká 676 Autor: Mgr. Zdeňka Horská Název materiálu: VY_32_INOVACE_4_02_ Druhy pohybů-dokončení Číslo projektu: CZ.1.07/1.4.00/21.1115  </vt:lpstr>
      <vt:lpstr>Druhy pohybů</vt:lpstr>
      <vt:lpstr>Rozdělení podle dráhy</vt:lpstr>
      <vt:lpstr>Prezentace aplikace PowerPoint</vt:lpstr>
      <vt:lpstr>Prezentace aplikace PowerPoint</vt:lpstr>
      <vt:lpstr>Prezentace aplikace PowerPoint</vt:lpstr>
      <vt:lpstr>Prezentace aplikace PowerPoint</vt:lpstr>
      <vt:lpstr>Příklady otáčivého a posuvného pohybu zároveň</vt:lpstr>
      <vt:lpstr>Práce s prezentací: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Kabinet</cp:lastModifiedBy>
  <cp:revision>10</cp:revision>
  <dcterms:created xsi:type="dcterms:W3CDTF">2012-01-01T21:10:48Z</dcterms:created>
  <dcterms:modified xsi:type="dcterms:W3CDTF">2012-02-06T19:46:18Z</dcterms:modified>
</cp:coreProperties>
</file>