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6" r:id="rId3"/>
    <p:sldId id="259" r:id="rId4"/>
    <p:sldId id="258"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A51B5C-9664-4F83-804A-4F17952C1B7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cs-CZ"/>
        </a:p>
      </dgm:t>
    </dgm:pt>
    <dgm:pt modelId="{3895EC79-AA20-455E-9F69-DE3BD08E691E}">
      <dgm:prSet phldrT="[Text]" custT="1"/>
      <dgm:spPr/>
      <dgm:t>
        <a:bodyPr/>
        <a:lstStyle/>
        <a:p>
          <a:r>
            <a:rPr lang="cs-CZ" sz="1600" dirty="0" smtClean="0"/>
            <a:t>Cíl hodiny:</a:t>
          </a:r>
          <a:endParaRPr lang="cs-CZ" sz="1600" dirty="0"/>
        </a:p>
      </dgm:t>
    </dgm:pt>
    <dgm:pt modelId="{D378B7CE-B96D-490F-8C86-92BB714F8CB7}" type="parTrans" cxnId="{3242CD68-7471-41E5-A162-71D4D0369342}">
      <dgm:prSet/>
      <dgm:spPr/>
      <dgm:t>
        <a:bodyPr/>
        <a:lstStyle/>
        <a:p>
          <a:endParaRPr lang="cs-CZ"/>
        </a:p>
      </dgm:t>
    </dgm:pt>
    <dgm:pt modelId="{ED51E2BB-9F4D-476C-AA88-0976216396F1}" type="sibTrans" cxnId="{3242CD68-7471-41E5-A162-71D4D0369342}">
      <dgm:prSet/>
      <dgm:spPr/>
      <dgm:t>
        <a:bodyPr/>
        <a:lstStyle/>
        <a:p>
          <a:endParaRPr lang="cs-CZ"/>
        </a:p>
      </dgm:t>
    </dgm:pt>
    <dgm:pt modelId="{C23FB3AD-ADCB-439B-91E3-CCAC5D95039A}">
      <dgm:prSet phldrT="[Text]" custT="1"/>
      <dgm:spPr/>
      <dgm:t>
        <a:bodyPr/>
        <a:lstStyle/>
        <a:p>
          <a:r>
            <a:rPr lang="cs-CZ" sz="1600" dirty="0" smtClean="0"/>
            <a:t>Práce s prezentací:</a:t>
          </a:r>
          <a:endParaRPr lang="cs-CZ" sz="1600" dirty="0"/>
        </a:p>
      </dgm:t>
    </dgm:pt>
    <dgm:pt modelId="{E8F4590D-EE57-4DBA-981A-7B5DC7E6FE30}" type="parTrans" cxnId="{07769A82-639E-4E6F-A09D-55D9DB6FA404}">
      <dgm:prSet/>
      <dgm:spPr/>
      <dgm:t>
        <a:bodyPr/>
        <a:lstStyle/>
        <a:p>
          <a:endParaRPr lang="cs-CZ"/>
        </a:p>
      </dgm:t>
    </dgm:pt>
    <dgm:pt modelId="{B7FA4744-82CA-4441-9DD4-9F545817CC38}" type="sibTrans" cxnId="{07769A82-639E-4E6F-A09D-55D9DB6FA404}">
      <dgm:prSet/>
      <dgm:spPr/>
      <dgm:t>
        <a:bodyPr/>
        <a:lstStyle/>
        <a:p>
          <a:endParaRPr lang="cs-CZ"/>
        </a:p>
      </dgm:t>
    </dgm:pt>
    <dgm:pt modelId="{21CD1CFD-9C1D-4CCD-9C1F-96D7FEC97AFE}">
      <dgm:prSet phldrT="[Text]" custT="1"/>
      <dgm:spPr/>
      <dgm:t>
        <a:bodyPr/>
        <a:lstStyle/>
        <a:p>
          <a:r>
            <a:rPr lang="cs-CZ" sz="1600" dirty="0" smtClean="0"/>
            <a:t>Průřezová témata:</a:t>
          </a:r>
          <a:endParaRPr lang="cs-CZ" sz="1600" dirty="0"/>
        </a:p>
      </dgm:t>
    </dgm:pt>
    <dgm:pt modelId="{6B88D69A-901D-49EC-9C82-3E8771265969}" type="parTrans" cxnId="{2ED553C3-9970-4CB3-82E7-DC2243E00141}">
      <dgm:prSet/>
      <dgm:spPr/>
      <dgm:t>
        <a:bodyPr/>
        <a:lstStyle/>
        <a:p>
          <a:endParaRPr lang="cs-CZ"/>
        </a:p>
      </dgm:t>
    </dgm:pt>
    <dgm:pt modelId="{C1B6801D-3A6B-48D4-96B8-B97B489035DF}" type="sibTrans" cxnId="{2ED553C3-9970-4CB3-82E7-DC2243E00141}">
      <dgm:prSet/>
      <dgm:spPr/>
      <dgm:t>
        <a:bodyPr/>
        <a:lstStyle/>
        <a:p>
          <a:endParaRPr lang="cs-CZ"/>
        </a:p>
      </dgm:t>
    </dgm:pt>
    <dgm:pt modelId="{30796B16-12F9-40D6-9015-EB89BB5F506A}">
      <dgm:prSet custT="1"/>
      <dgm:spPr/>
      <dgm:t>
        <a:bodyPr/>
        <a:lstStyle/>
        <a:p>
          <a:r>
            <a:rPr lang="cs-CZ" sz="1600" dirty="0" smtClean="0"/>
            <a:t>Opakování pojmu práce, výpočet práce, užití v běžném životě, převody jednotek, porovnání vykonané práce. </a:t>
          </a:r>
          <a:endParaRPr lang="cs-CZ" sz="1600" dirty="0"/>
        </a:p>
      </dgm:t>
    </dgm:pt>
    <dgm:pt modelId="{ED755F1C-86B7-4DB5-BA5A-B1D076DC4559}" type="parTrans" cxnId="{773B4E95-D83D-45E1-8111-38311894B2D9}">
      <dgm:prSet/>
      <dgm:spPr/>
      <dgm:t>
        <a:bodyPr/>
        <a:lstStyle/>
        <a:p>
          <a:endParaRPr lang="cs-CZ"/>
        </a:p>
      </dgm:t>
    </dgm:pt>
    <dgm:pt modelId="{23F69EB6-D0B5-42A1-BFD3-0AF4F2B355FD}" type="sibTrans" cxnId="{773B4E95-D83D-45E1-8111-38311894B2D9}">
      <dgm:prSet/>
      <dgm:spPr/>
      <dgm:t>
        <a:bodyPr/>
        <a:lstStyle/>
        <a:p>
          <a:endParaRPr lang="cs-CZ"/>
        </a:p>
      </dgm:t>
    </dgm:pt>
    <dgm:pt modelId="{5D5106FA-2091-4491-8130-81C8257822BF}">
      <dgm:prSet custT="1"/>
      <dgm:spPr/>
      <dgm:t>
        <a:bodyPr/>
        <a:lstStyle/>
        <a:p>
          <a:r>
            <a:rPr lang="cs-CZ" sz="1600" dirty="0" smtClean="0"/>
            <a:t>Možnost společného opakování učiva, použít jako test, opakování je možné využít pro 8.  9. ročník při fyzice. </a:t>
          </a:r>
          <a:endParaRPr lang="cs-CZ" sz="1600" dirty="0"/>
        </a:p>
      </dgm:t>
    </dgm:pt>
    <dgm:pt modelId="{12D0AA0B-4753-4646-9D0D-C826D8D93BCA}" type="parTrans" cxnId="{87DFE991-FEF8-4018-8340-B05FFEDC9DA4}">
      <dgm:prSet/>
      <dgm:spPr/>
      <dgm:t>
        <a:bodyPr/>
        <a:lstStyle/>
        <a:p>
          <a:endParaRPr lang="cs-CZ"/>
        </a:p>
      </dgm:t>
    </dgm:pt>
    <dgm:pt modelId="{3E420758-2CF8-4A42-B2D5-A3A7BAB58591}" type="sibTrans" cxnId="{87DFE991-FEF8-4018-8340-B05FFEDC9DA4}">
      <dgm:prSet/>
      <dgm:spPr/>
      <dgm:t>
        <a:bodyPr/>
        <a:lstStyle/>
        <a:p>
          <a:endParaRPr lang="cs-CZ"/>
        </a:p>
      </dgm:t>
    </dgm:pt>
    <dgm:pt modelId="{51801BC8-D6DC-4669-A849-3FE3157A21FE}">
      <dgm:prSet custT="1"/>
      <dgm:spPr/>
      <dgm:t>
        <a:bodyPr/>
        <a:lstStyle/>
        <a:p>
          <a:r>
            <a:rPr lang="cs-CZ" sz="1600" dirty="0" smtClean="0"/>
            <a:t>Zejména v domácím úkolu – lze využít i jako samostatnou práci v hodině , souvislost tématu s úlohami v  M, Z, </a:t>
          </a:r>
          <a:r>
            <a:rPr lang="cs-CZ" sz="1600" dirty="0" err="1" smtClean="0"/>
            <a:t>Př</a:t>
          </a:r>
          <a:r>
            <a:rPr lang="cs-CZ" sz="1600" smtClean="0"/>
            <a:t>, D </a:t>
          </a:r>
          <a:endParaRPr lang="cs-CZ" sz="1600" dirty="0"/>
        </a:p>
      </dgm:t>
    </dgm:pt>
    <dgm:pt modelId="{5EAB8B63-0717-454E-82D4-34FECA88C3BA}" type="parTrans" cxnId="{D682DB75-E008-4B82-85E7-32BA5ED9AECF}">
      <dgm:prSet/>
      <dgm:spPr/>
      <dgm:t>
        <a:bodyPr/>
        <a:lstStyle/>
        <a:p>
          <a:endParaRPr lang="cs-CZ"/>
        </a:p>
      </dgm:t>
    </dgm:pt>
    <dgm:pt modelId="{B84A2A51-44FC-4FFB-AFAE-E6010354ECCC}" type="sibTrans" cxnId="{D682DB75-E008-4B82-85E7-32BA5ED9AECF}">
      <dgm:prSet/>
      <dgm:spPr/>
      <dgm:t>
        <a:bodyPr/>
        <a:lstStyle/>
        <a:p>
          <a:endParaRPr lang="cs-CZ"/>
        </a:p>
      </dgm:t>
    </dgm:pt>
    <dgm:pt modelId="{357F34FD-9159-4421-ADFD-8E14EBA959DF}" type="pres">
      <dgm:prSet presAssocID="{FCA51B5C-9664-4F83-804A-4F17952C1B77}" presName="linear" presStyleCnt="0">
        <dgm:presLayoutVars>
          <dgm:dir/>
          <dgm:animLvl val="lvl"/>
          <dgm:resizeHandles val="exact"/>
        </dgm:presLayoutVars>
      </dgm:prSet>
      <dgm:spPr/>
      <dgm:t>
        <a:bodyPr/>
        <a:lstStyle/>
        <a:p>
          <a:endParaRPr lang="cs-CZ"/>
        </a:p>
      </dgm:t>
    </dgm:pt>
    <dgm:pt modelId="{786576EC-D75C-4DB0-B314-C85D4862E4CA}" type="pres">
      <dgm:prSet presAssocID="{3895EC79-AA20-455E-9F69-DE3BD08E691E}" presName="parentLin" presStyleCnt="0"/>
      <dgm:spPr/>
    </dgm:pt>
    <dgm:pt modelId="{EB0ECFC4-C995-40AD-A8E9-595ABAA26A22}" type="pres">
      <dgm:prSet presAssocID="{3895EC79-AA20-455E-9F69-DE3BD08E691E}" presName="parentLeftMargin" presStyleLbl="node1" presStyleIdx="0" presStyleCnt="3"/>
      <dgm:spPr/>
      <dgm:t>
        <a:bodyPr/>
        <a:lstStyle/>
        <a:p>
          <a:endParaRPr lang="cs-CZ"/>
        </a:p>
      </dgm:t>
    </dgm:pt>
    <dgm:pt modelId="{867F9FBB-DA2B-45E8-A45C-7C53C4121152}" type="pres">
      <dgm:prSet presAssocID="{3895EC79-AA20-455E-9F69-DE3BD08E691E}" presName="parentText" presStyleLbl="node1" presStyleIdx="0" presStyleCnt="3" custScaleY="40933">
        <dgm:presLayoutVars>
          <dgm:chMax val="0"/>
          <dgm:bulletEnabled val="1"/>
        </dgm:presLayoutVars>
      </dgm:prSet>
      <dgm:spPr/>
      <dgm:t>
        <a:bodyPr/>
        <a:lstStyle/>
        <a:p>
          <a:endParaRPr lang="cs-CZ"/>
        </a:p>
      </dgm:t>
    </dgm:pt>
    <dgm:pt modelId="{53BD7F68-B256-41A2-AF8D-7FF61038E16B}" type="pres">
      <dgm:prSet presAssocID="{3895EC79-AA20-455E-9F69-DE3BD08E691E}" presName="negativeSpace" presStyleCnt="0"/>
      <dgm:spPr/>
    </dgm:pt>
    <dgm:pt modelId="{CBC03896-5359-44E0-8915-FCD9B030F579}" type="pres">
      <dgm:prSet presAssocID="{3895EC79-AA20-455E-9F69-DE3BD08E691E}" presName="childText" presStyleLbl="conFgAcc1" presStyleIdx="0" presStyleCnt="3">
        <dgm:presLayoutVars>
          <dgm:bulletEnabled val="1"/>
        </dgm:presLayoutVars>
      </dgm:prSet>
      <dgm:spPr/>
      <dgm:t>
        <a:bodyPr/>
        <a:lstStyle/>
        <a:p>
          <a:endParaRPr lang="cs-CZ"/>
        </a:p>
      </dgm:t>
    </dgm:pt>
    <dgm:pt modelId="{D23B6F7A-3280-4B61-8C5A-157F38DB805D}" type="pres">
      <dgm:prSet presAssocID="{ED51E2BB-9F4D-476C-AA88-0976216396F1}" presName="spaceBetweenRectangles" presStyleCnt="0"/>
      <dgm:spPr/>
    </dgm:pt>
    <dgm:pt modelId="{24B7CFB4-FF55-4562-A794-0EB5393671C4}" type="pres">
      <dgm:prSet presAssocID="{C23FB3AD-ADCB-439B-91E3-CCAC5D95039A}" presName="parentLin" presStyleCnt="0"/>
      <dgm:spPr/>
    </dgm:pt>
    <dgm:pt modelId="{D8A736F1-6882-4EE8-B8CF-94E99995BBC4}" type="pres">
      <dgm:prSet presAssocID="{C23FB3AD-ADCB-439B-91E3-CCAC5D95039A}" presName="parentLeftMargin" presStyleLbl="node1" presStyleIdx="0" presStyleCnt="3"/>
      <dgm:spPr/>
      <dgm:t>
        <a:bodyPr/>
        <a:lstStyle/>
        <a:p>
          <a:endParaRPr lang="cs-CZ"/>
        </a:p>
      </dgm:t>
    </dgm:pt>
    <dgm:pt modelId="{0DE7C07F-6E89-49E7-849E-19E901F4E55C}" type="pres">
      <dgm:prSet presAssocID="{C23FB3AD-ADCB-439B-91E3-CCAC5D95039A}" presName="parentText" presStyleLbl="node1" presStyleIdx="1" presStyleCnt="3" custScaleY="47468">
        <dgm:presLayoutVars>
          <dgm:chMax val="0"/>
          <dgm:bulletEnabled val="1"/>
        </dgm:presLayoutVars>
      </dgm:prSet>
      <dgm:spPr/>
      <dgm:t>
        <a:bodyPr/>
        <a:lstStyle/>
        <a:p>
          <a:endParaRPr lang="cs-CZ"/>
        </a:p>
      </dgm:t>
    </dgm:pt>
    <dgm:pt modelId="{BA0DF4E2-C357-494D-8797-8B5E841504F2}" type="pres">
      <dgm:prSet presAssocID="{C23FB3AD-ADCB-439B-91E3-CCAC5D95039A}" presName="negativeSpace" presStyleCnt="0"/>
      <dgm:spPr/>
    </dgm:pt>
    <dgm:pt modelId="{7434E60B-9D92-4C96-BC05-49E506135518}" type="pres">
      <dgm:prSet presAssocID="{C23FB3AD-ADCB-439B-91E3-CCAC5D95039A}" presName="childText" presStyleLbl="conFgAcc1" presStyleIdx="1" presStyleCnt="3">
        <dgm:presLayoutVars>
          <dgm:bulletEnabled val="1"/>
        </dgm:presLayoutVars>
      </dgm:prSet>
      <dgm:spPr/>
      <dgm:t>
        <a:bodyPr/>
        <a:lstStyle/>
        <a:p>
          <a:endParaRPr lang="cs-CZ"/>
        </a:p>
      </dgm:t>
    </dgm:pt>
    <dgm:pt modelId="{9B5427D5-06B1-41D5-84C6-F7C7B8DCA45D}" type="pres">
      <dgm:prSet presAssocID="{B7FA4744-82CA-4441-9DD4-9F545817CC38}" presName="spaceBetweenRectangles" presStyleCnt="0"/>
      <dgm:spPr/>
    </dgm:pt>
    <dgm:pt modelId="{350B5CD4-14C5-4C8F-AD3E-3204822691E7}" type="pres">
      <dgm:prSet presAssocID="{21CD1CFD-9C1D-4CCD-9C1F-96D7FEC97AFE}" presName="parentLin" presStyleCnt="0"/>
      <dgm:spPr/>
    </dgm:pt>
    <dgm:pt modelId="{E849BD94-F756-4A2B-878A-8B8D1301ACCA}" type="pres">
      <dgm:prSet presAssocID="{21CD1CFD-9C1D-4CCD-9C1F-96D7FEC97AFE}" presName="parentLeftMargin" presStyleLbl="node1" presStyleIdx="1" presStyleCnt="3"/>
      <dgm:spPr/>
      <dgm:t>
        <a:bodyPr/>
        <a:lstStyle/>
        <a:p>
          <a:endParaRPr lang="cs-CZ"/>
        </a:p>
      </dgm:t>
    </dgm:pt>
    <dgm:pt modelId="{B303A152-D5F1-4A18-813F-E2E35B67E925}" type="pres">
      <dgm:prSet presAssocID="{21CD1CFD-9C1D-4CCD-9C1F-96D7FEC97AFE}" presName="parentText" presStyleLbl="node1" presStyleIdx="2" presStyleCnt="3" custScaleY="49756">
        <dgm:presLayoutVars>
          <dgm:chMax val="0"/>
          <dgm:bulletEnabled val="1"/>
        </dgm:presLayoutVars>
      </dgm:prSet>
      <dgm:spPr/>
      <dgm:t>
        <a:bodyPr/>
        <a:lstStyle/>
        <a:p>
          <a:endParaRPr lang="cs-CZ"/>
        </a:p>
      </dgm:t>
    </dgm:pt>
    <dgm:pt modelId="{5FDAF200-F332-4E4A-80AF-DCEE715F35A5}" type="pres">
      <dgm:prSet presAssocID="{21CD1CFD-9C1D-4CCD-9C1F-96D7FEC97AFE}" presName="negativeSpace" presStyleCnt="0"/>
      <dgm:spPr/>
    </dgm:pt>
    <dgm:pt modelId="{F2F6B223-CEF1-4552-AA17-F64BAF562805}" type="pres">
      <dgm:prSet presAssocID="{21CD1CFD-9C1D-4CCD-9C1F-96D7FEC97AFE}" presName="childText" presStyleLbl="conFgAcc1" presStyleIdx="2" presStyleCnt="3">
        <dgm:presLayoutVars>
          <dgm:bulletEnabled val="1"/>
        </dgm:presLayoutVars>
      </dgm:prSet>
      <dgm:spPr/>
      <dgm:t>
        <a:bodyPr/>
        <a:lstStyle/>
        <a:p>
          <a:endParaRPr lang="cs-CZ"/>
        </a:p>
      </dgm:t>
    </dgm:pt>
  </dgm:ptLst>
  <dgm:cxnLst>
    <dgm:cxn modelId="{773B4E95-D83D-45E1-8111-38311894B2D9}" srcId="{3895EC79-AA20-455E-9F69-DE3BD08E691E}" destId="{30796B16-12F9-40D6-9015-EB89BB5F506A}" srcOrd="0" destOrd="0" parTransId="{ED755F1C-86B7-4DB5-BA5A-B1D076DC4559}" sibTransId="{23F69EB6-D0B5-42A1-BFD3-0AF4F2B355FD}"/>
    <dgm:cxn modelId="{3242CD68-7471-41E5-A162-71D4D0369342}" srcId="{FCA51B5C-9664-4F83-804A-4F17952C1B77}" destId="{3895EC79-AA20-455E-9F69-DE3BD08E691E}" srcOrd="0" destOrd="0" parTransId="{D378B7CE-B96D-490F-8C86-92BB714F8CB7}" sibTransId="{ED51E2BB-9F4D-476C-AA88-0976216396F1}"/>
    <dgm:cxn modelId="{56431DD1-B921-40DF-90FB-5107111384BB}" type="presOf" srcId="{21CD1CFD-9C1D-4CCD-9C1F-96D7FEC97AFE}" destId="{E849BD94-F756-4A2B-878A-8B8D1301ACCA}" srcOrd="0" destOrd="0" presId="urn:microsoft.com/office/officeart/2005/8/layout/list1"/>
    <dgm:cxn modelId="{4900AF52-B5D3-41F8-A6B3-5E36435C404B}" type="presOf" srcId="{21CD1CFD-9C1D-4CCD-9C1F-96D7FEC97AFE}" destId="{B303A152-D5F1-4A18-813F-E2E35B67E925}" srcOrd="1" destOrd="0" presId="urn:microsoft.com/office/officeart/2005/8/layout/list1"/>
    <dgm:cxn modelId="{07769A82-639E-4E6F-A09D-55D9DB6FA404}" srcId="{FCA51B5C-9664-4F83-804A-4F17952C1B77}" destId="{C23FB3AD-ADCB-439B-91E3-CCAC5D95039A}" srcOrd="1" destOrd="0" parTransId="{E8F4590D-EE57-4DBA-981A-7B5DC7E6FE30}" sibTransId="{B7FA4744-82CA-4441-9DD4-9F545817CC38}"/>
    <dgm:cxn modelId="{CF339CD1-1C3D-4385-A240-61CBF9914B9E}" type="presOf" srcId="{FCA51B5C-9664-4F83-804A-4F17952C1B77}" destId="{357F34FD-9159-4421-ADFD-8E14EBA959DF}" srcOrd="0" destOrd="0" presId="urn:microsoft.com/office/officeart/2005/8/layout/list1"/>
    <dgm:cxn modelId="{2ED553C3-9970-4CB3-82E7-DC2243E00141}" srcId="{FCA51B5C-9664-4F83-804A-4F17952C1B77}" destId="{21CD1CFD-9C1D-4CCD-9C1F-96D7FEC97AFE}" srcOrd="2" destOrd="0" parTransId="{6B88D69A-901D-49EC-9C82-3E8771265969}" sibTransId="{C1B6801D-3A6B-48D4-96B8-B97B489035DF}"/>
    <dgm:cxn modelId="{B2404AA2-3643-4430-8692-4E68205DBC4A}" type="presOf" srcId="{5D5106FA-2091-4491-8130-81C8257822BF}" destId="{7434E60B-9D92-4C96-BC05-49E506135518}" srcOrd="0" destOrd="0" presId="urn:microsoft.com/office/officeart/2005/8/layout/list1"/>
    <dgm:cxn modelId="{A21ED773-B211-400F-BEFD-200DF092CD93}" type="presOf" srcId="{C23FB3AD-ADCB-439B-91E3-CCAC5D95039A}" destId="{0DE7C07F-6E89-49E7-849E-19E901F4E55C}" srcOrd="1" destOrd="0" presId="urn:microsoft.com/office/officeart/2005/8/layout/list1"/>
    <dgm:cxn modelId="{D91B87D5-798F-48E7-8EA4-9FA9EC4A4184}" type="presOf" srcId="{3895EC79-AA20-455E-9F69-DE3BD08E691E}" destId="{867F9FBB-DA2B-45E8-A45C-7C53C4121152}" srcOrd="1" destOrd="0" presId="urn:microsoft.com/office/officeart/2005/8/layout/list1"/>
    <dgm:cxn modelId="{E3682208-2770-4308-A21B-2F10DBC04701}" type="presOf" srcId="{3895EC79-AA20-455E-9F69-DE3BD08E691E}" destId="{EB0ECFC4-C995-40AD-A8E9-595ABAA26A22}" srcOrd="0" destOrd="0" presId="urn:microsoft.com/office/officeart/2005/8/layout/list1"/>
    <dgm:cxn modelId="{7E80432C-567C-4E5A-9B08-4BB0D2D5B118}" type="presOf" srcId="{30796B16-12F9-40D6-9015-EB89BB5F506A}" destId="{CBC03896-5359-44E0-8915-FCD9B030F579}" srcOrd="0" destOrd="0" presId="urn:microsoft.com/office/officeart/2005/8/layout/list1"/>
    <dgm:cxn modelId="{C483B3D2-B027-4855-BFD5-2F2153668369}" type="presOf" srcId="{C23FB3AD-ADCB-439B-91E3-CCAC5D95039A}" destId="{D8A736F1-6882-4EE8-B8CF-94E99995BBC4}" srcOrd="0" destOrd="0" presId="urn:microsoft.com/office/officeart/2005/8/layout/list1"/>
    <dgm:cxn modelId="{D682DB75-E008-4B82-85E7-32BA5ED9AECF}" srcId="{21CD1CFD-9C1D-4CCD-9C1F-96D7FEC97AFE}" destId="{51801BC8-D6DC-4669-A849-3FE3157A21FE}" srcOrd="0" destOrd="0" parTransId="{5EAB8B63-0717-454E-82D4-34FECA88C3BA}" sibTransId="{B84A2A51-44FC-4FFB-AFAE-E6010354ECCC}"/>
    <dgm:cxn modelId="{3772EF7F-E3A5-421D-90BE-839DD139D7A2}" type="presOf" srcId="{51801BC8-D6DC-4669-A849-3FE3157A21FE}" destId="{F2F6B223-CEF1-4552-AA17-F64BAF562805}" srcOrd="0" destOrd="0" presId="urn:microsoft.com/office/officeart/2005/8/layout/list1"/>
    <dgm:cxn modelId="{87DFE991-FEF8-4018-8340-B05FFEDC9DA4}" srcId="{C23FB3AD-ADCB-439B-91E3-CCAC5D95039A}" destId="{5D5106FA-2091-4491-8130-81C8257822BF}" srcOrd="0" destOrd="0" parTransId="{12D0AA0B-4753-4646-9D0D-C826D8D93BCA}" sibTransId="{3E420758-2CF8-4A42-B2D5-A3A7BAB58591}"/>
    <dgm:cxn modelId="{067D8FD9-E79A-4AD2-ABF7-D6A8C7F4CDB5}" type="presParOf" srcId="{357F34FD-9159-4421-ADFD-8E14EBA959DF}" destId="{786576EC-D75C-4DB0-B314-C85D4862E4CA}" srcOrd="0" destOrd="0" presId="urn:microsoft.com/office/officeart/2005/8/layout/list1"/>
    <dgm:cxn modelId="{ED46A77F-326F-432F-9309-2E8775930990}" type="presParOf" srcId="{786576EC-D75C-4DB0-B314-C85D4862E4CA}" destId="{EB0ECFC4-C995-40AD-A8E9-595ABAA26A22}" srcOrd="0" destOrd="0" presId="urn:microsoft.com/office/officeart/2005/8/layout/list1"/>
    <dgm:cxn modelId="{D147A594-D39D-4732-A882-BC5E88E46AEB}" type="presParOf" srcId="{786576EC-D75C-4DB0-B314-C85D4862E4CA}" destId="{867F9FBB-DA2B-45E8-A45C-7C53C4121152}" srcOrd="1" destOrd="0" presId="urn:microsoft.com/office/officeart/2005/8/layout/list1"/>
    <dgm:cxn modelId="{DC8C76DC-DB39-4F49-AB1D-D355F6E387B8}" type="presParOf" srcId="{357F34FD-9159-4421-ADFD-8E14EBA959DF}" destId="{53BD7F68-B256-41A2-AF8D-7FF61038E16B}" srcOrd="1" destOrd="0" presId="urn:microsoft.com/office/officeart/2005/8/layout/list1"/>
    <dgm:cxn modelId="{B508D512-67A3-4449-8FA2-76DFDDFB1F60}" type="presParOf" srcId="{357F34FD-9159-4421-ADFD-8E14EBA959DF}" destId="{CBC03896-5359-44E0-8915-FCD9B030F579}" srcOrd="2" destOrd="0" presId="urn:microsoft.com/office/officeart/2005/8/layout/list1"/>
    <dgm:cxn modelId="{ED27C523-EEC1-49C1-976A-5B6259C5D964}" type="presParOf" srcId="{357F34FD-9159-4421-ADFD-8E14EBA959DF}" destId="{D23B6F7A-3280-4B61-8C5A-157F38DB805D}" srcOrd="3" destOrd="0" presId="urn:microsoft.com/office/officeart/2005/8/layout/list1"/>
    <dgm:cxn modelId="{053841E0-05A3-46AB-B3AE-EE1A157B7A1C}" type="presParOf" srcId="{357F34FD-9159-4421-ADFD-8E14EBA959DF}" destId="{24B7CFB4-FF55-4562-A794-0EB5393671C4}" srcOrd="4" destOrd="0" presId="urn:microsoft.com/office/officeart/2005/8/layout/list1"/>
    <dgm:cxn modelId="{964736AC-59D6-4258-B1EF-FA27CE2D0F4B}" type="presParOf" srcId="{24B7CFB4-FF55-4562-A794-0EB5393671C4}" destId="{D8A736F1-6882-4EE8-B8CF-94E99995BBC4}" srcOrd="0" destOrd="0" presId="urn:microsoft.com/office/officeart/2005/8/layout/list1"/>
    <dgm:cxn modelId="{39DF4F33-AD13-4FDD-9A5F-E472A8B74591}" type="presParOf" srcId="{24B7CFB4-FF55-4562-A794-0EB5393671C4}" destId="{0DE7C07F-6E89-49E7-849E-19E901F4E55C}" srcOrd="1" destOrd="0" presId="urn:microsoft.com/office/officeart/2005/8/layout/list1"/>
    <dgm:cxn modelId="{B8D09AFF-C59F-46E3-BD1C-77488D0F6AB2}" type="presParOf" srcId="{357F34FD-9159-4421-ADFD-8E14EBA959DF}" destId="{BA0DF4E2-C357-494D-8797-8B5E841504F2}" srcOrd="5" destOrd="0" presId="urn:microsoft.com/office/officeart/2005/8/layout/list1"/>
    <dgm:cxn modelId="{B734D6E5-7727-4512-970C-5B68C9D9EA37}" type="presParOf" srcId="{357F34FD-9159-4421-ADFD-8E14EBA959DF}" destId="{7434E60B-9D92-4C96-BC05-49E506135518}" srcOrd="6" destOrd="0" presId="urn:microsoft.com/office/officeart/2005/8/layout/list1"/>
    <dgm:cxn modelId="{0442BD3A-B224-4943-AF74-1E329EB57A3F}" type="presParOf" srcId="{357F34FD-9159-4421-ADFD-8E14EBA959DF}" destId="{9B5427D5-06B1-41D5-84C6-F7C7B8DCA45D}" srcOrd="7" destOrd="0" presId="urn:microsoft.com/office/officeart/2005/8/layout/list1"/>
    <dgm:cxn modelId="{7B5149CF-6E3C-4E1E-BC38-EF01CFF1E86E}" type="presParOf" srcId="{357F34FD-9159-4421-ADFD-8E14EBA959DF}" destId="{350B5CD4-14C5-4C8F-AD3E-3204822691E7}" srcOrd="8" destOrd="0" presId="urn:microsoft.com/office/officeart/2005/8/layout/list1"/>
    <dgm:cxn modelId="{8F6886AF-29F1-4E11-B344-B29C12663A6A}" type="presParOf" srcId="{350B5CD4-14C5-4C8F-AD3E-3204822691E7}" destId="{E849BD94-F756-4A2B-878A-8B8D1301ACCA}" srcOrd="0" destOrd="0" presId="urn:microsoft.com/office/officeart/2005/8/layout/list1"/>
    <dgm:cxn modelId="{B0A831E0-659B-412F-96F9-717A9CFB5D00}" type="presParOf" srcId="{350B5CD4-14C5-4C8F-AD3E-3204822691E7}" destId="{B303A152-D5F1-4A18-813F-E2E35B67E925}" srcOrd="1" destOrd="0" presId="urn:microsoft.com/office/officeart/2005/8/layout/list1"/>
    <dgm:cxn modelId="{C74BBBB6-40E6-4125-8344-AD9377E2239D}" type="presParOf" srcId="{357F34FD-9159-4421-ADFD-8E14EBA959DF}" destId="{5FDAF200-F332-4E4A-80AF-DCEE715F35A5}" srcOrd="9" destOrd="0" presId="urn:microsoft.com/office/officeart/2005/8/layout/list1"/>
    <dgm:cxn modelId="{E474BA47-BB13-43CE-B2B9-FDD9F088950D}" type="presParOf" srcId="{357F34FD-9159-4421-ADFD-8E14EBA959DF}" destId="{F2F6B223-CEF1-4552-AA17-F64BAF562805}" srcOrd="10" destOrd="0" presId="urn:microsoft.com/office/officeart/2005/8/layout/lis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BC03896-5359-44E0-8915-FCD9B030F579}">
      <dsp:nvSpPr>
        <dsp:cNvPr id="0" name=""/>
        <dsp:cNvSpPr/>
      </dsp:nvSpPr>
      <dsp:spPr>
        <a:xfrm>
          <a:off x="0" y="41335"/>
          <a:ext cx="8686800" cy="1351350"/>
        </a:xfrm>
        <a:prstGeom prst="rect">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74192" tIns="812292" rIns="674192" bIns="113792" numCol="1" spcCol="1270" anchor="t" anchorCtr="0">
          <a:noAutofit/>
        </a:bodyPr>
        <a:lstStyle/>
        <a:p>
          <a:pPr marL="171450" lvl="1" indent="-171450" algn="l" defTabSz="711200">
            <a:lnSpc>
              <a:spcPct val="90000"/>
            </a:lnSpc>
            <a:spcBef>
              <a:spcPct val="0"/>
            </a:spcBef>
            <a:spcAft>
              <a:spcPct val="15000"/>
            </a:spcAft>
            <a:buChar char="••"/>
          </a:pPr>
          <a:r>
            <a:rPr lang="cs-CZ" sz="1600" kern="1200" dirty="0" smtClean="0"/>
            <a:t>Opakování pojmu práce, výpočet práce, užití v běžném životě, převody jednotek, porovnání vykonané práce. </a:t>
          </a:r>
          <a:endParaRPr lang="cs-CZ" sz="1600" kern="1200" dirty="0"/>
        </a:p>
      </dsp:txBody>
      <dsp:txXfrm>
        <a:off x="0" y="41335"/>
        <a:ext cx="8686800" cy="1351350"/>
      </dsp:txXfrm>
    </dsp:sp>
    <dsp:sp modelId="{867F9FBB-DA2B-45E8-A45C-7C53C4121152}">
      <dsp:nvSpPr>
        <dsp:cNvPr id="0" name=""/>
        <dsp:cNvSpPr/>
      </dsp:nvSpPr>
      <dsp:spPr>
        <a:xfrm>
          <a:off x="434340" y="145722"/>
          <a:ext cx="6080760" cy="471253"/>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lvl="0" algn="l" defTabSz="711200">
            <a:lnSpc>
              <a:spcPct val="90000"/>
            </a:lnSpc>
            <a:spcBef>
              <a:spcPct val="0"/>
            </a:spcBef>
            <a:spcAft>
              <a:spcPct val="35000"/>
            </a:spcAft>
          </a:pPr>
          <a:r>
            <a:rPr lang="cs-CZ" sz="1600" kern="1200" dirty="0" smtClean="0"/>
            <a:t>Cíl hodiny:</a:t>
          </a:r>
          <a:endParaRPr lang="cs-CZ" sz="1600" kern="1200" dirty="0"/>
        </a:p>
      </dsp:txBody>
      <dsp:txXfrm>
        <a:off x="434340" y="145722"/>
        <a:ext cx="6080760" cy="471253"/>
      </dsp:txXfrm>
    </dsp:sp>
    <dsp:sp modelId="{7434E60B-9D92-4C96-BC05-49E506135518}">
      <dsp:nvSpPr>
        <dsp:cNvPr id="0" name=""/>
        <dsp:cNvSpPr/>
      </dsp:nvSpPr>
      <dsp:spPr>
        <a:xfrm>
          <a:off x="0" y="1574135"/>
          <a:ext cx="8686800" cy="1351350"/>
        </a:xfrm>
        <a:prstGeom prst="rect">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74192" tIns="812292" rIns="674192" bIns="113792" numCol="1" spcCol="1270" anchor="t" anchorCtr="0">
          <a:noAutofit/>
        </a:bodyPr>
        <a:lstStyle/>
        <a:p>
          <a:pPr marL="171450" lvl="1" indent="-171450" algn="l" defTabSz="711200">
            <a:lnSpc>
              <a:spcPct val="90000"/>
            </a:lnSpc>
            <a:spcBef>
              <a:spcPct val="0"/>
            </a:spcBef>
            <a:spcAft>
              <a:spcPct val="15000"/>
            </a:spcAft>
            <a:buChar char="••"/>
          </a:pPr>
          <a:r>
            <a:rPr lang="cs-CZ" sz="1600" kern="1200" dirty="0" smtClean="0"/>
            <a:t>Možnost společného opakování učiva, použít jako test, opakování je možné využít pro 8.  9. ročník při fyzice. </a:t>
          </a:r>
          <a:endParaRPr lang="cs-CZ" sz="1600" kern="1200" dirty="0"/>
        </a:p>
      </dsp:txBody>
      <dsp:txXfrm>
        <a:off x="0" y="1574135"/>
        <a:ext cx="8686800" cy="1351350"/>
      </dsp:txXfrm>
    </dsp:sp>
    <dsp:sp modelId="{0DE7C07F-6E89-49E7-849E-19E901F4E55C}">
      <dsp:nvSpPr>
        <dsp:cNvPr id="0" name=""/>
        <dsp:cNvSpPr/>
      </dsp:nvSpPr>
      <dsp:spPr>
        <a:xfrm>
          <a:off x="434340" y="1603285"/>
          <a:ext cx="6080760" cy="546489"/>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lvl="0" algn="l" defTabSz="711200">
            <a:lnSpc>
              <a:spcPct val="90000"/>
            </a:lnSpc>
            <a:spcBef>
              <a:spcPct val="0"/>
            </a:spcBef>
            <a:spcAft>
              <a:spcPct val="35000"/>
            </a:spcAft>
          </a:pPr>
          <a:r>
            <a:rPr lang="cs-CZ" sz="1600" kern="1200" dirty="0" smtClean="0"/>
            <a:t>Práce s prezentací:</a:t>
          </a:r>
          <a:endParaRPr lang="cs-CZ" sz="1600" kern="1200" dirty="0"/>
        </a:p>
      </dsp:txBody>
      <dsp:txXfrm>
        <a:off x="434340" y="1603285"/>
        <a:ext cx="6080760" cy="546489"/>
      </dsp:txXfrm>
    </dsp:sp>
    <dsp:sp modelId="{F2F6B223-CEF1-4552-AA17-F64BAF562805}">
      <dsp:nvSpPr>
        <dsp:cNvPr id="0" name=""/>
        <dsp:cNvSpPr/>
      </dsp:nvSpPr>
      <dsp:spPr>
        <a:xfrm>
          <a:off x="0" y="3133276"/>
          <a:ext cx="8686800" cy="1351350"/>
        </a:xfrm>
        <a:prstGeom prst="rect">
          <a:avLst/>
        </a:prstGeom>
        <a:solidFill>
          <a:schemeClr val="lt1">
            <a:alpha val="90000"/>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74192" tIns="812292" rIns="674192" bIns="113792" numCol="1" spcCol="1270" anchor="t" anchorCtr="0">
          <a:noAutofit/>
        </a:bodyPr>
        <a:lstStyle/>
        <a:p>
          <a:pPr marL="171450" lvl="1" indent="-171450" algn="l" defTabSz="711200">
            <a:lnSpc>
              <a:spcPct val="90000"/>
            </a:lnSpc>
            <a:spcBef>
              <a:spcPct val="0"/>
            </a:spcBef>
            <a:spcAft>
              <a:spcPct val="15000"/>
            </a:spcAft>
            <a:buChar char="••"/>
          </a:pPr>
          <a:r>
            <a:rPr lang="cs-CZ" sz="1600" kern="1200" dirty="0" smtClean="0"/>
            <a:t>Zejména v domácím úkolu – lze využít i jako samostatnou práci v hodině , souvislost tématu s úlohami v  M, Z, </a:t>
          </a:r>
          <a:r>
            <a:rPr lang="cs-CZ" sz="1600" kern="1200" dirty="0" err="1" smtClean="0"/>
            <a:t>Př</a:t>
          </a:r>
          <a:r>
            <a:rPr lang="cs-CZ" sz="1600" kern="1200" smtClean="0"/>
            <a:t>, D </a:t>
          </a:r>
          <a:endParaRPr lang="cs-CZ" sz="1600" kern="1200" dirty="0"/>
        </a:p>
      </dsp:txBody>
      <dsp:txXfrm>
        <a:off x="0" y="3133276"/>
        <a:ext cx="8686800" cy="1351350"/>
      </dsp:txXfrm>
    </dsp:sp>
    <dsp:sp modelId="{B303A152-D5F1-4A18-813F-E2E35B67E925}">
      <dsp:nvSpPr>
        <dsp:cNvPr id="0" name=""/>
        <dsp:cNvSpPr/>
      </dsp:nvSpPr>
      <dsp:spPr>
        <a:xfrm>
          <a:off x="434340" y="3136085"/>
          <a:ext cx="6080760" cy="572830"/>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9838" tIns="0" rIns="229838" bIns="0" numCol="1" spcCol="1270" anchor="ctr" anchorCtr="0">
          <a:noAutofit/>
        </a:bodyPr>
        <a:lstStyle/>
        <a:p>
          <a:pPr lvl="0" algn="l" defTabSz="711200">
            <a:lnSpc>
              <a:spcPct val="90000"/>
            </a:lnSpc>
            <a:spcBef>
              <a:spcPct val="0"/>
            </a:spcBef>
            <a:spcAft>
              <a:spcPct val="35000"/>
            </a:spcAft>
          </a:pPr>
          <a:r>
            <a:rPr lang="cs-CZ" sz="1600" kern="1200" dirty="0" smtClean="0"/>
            <a:t>Průřezová témata:</a:t>
          </a:r>
          <a:endParaRPr lang="cs-CZ" sz="1600" kern="1200" dirty="0"/>
        </a:p>
      </dsp:txBody>
      <dsp:txXfrm>
        <a:off x="434340" y="3136085"/>
        <a:ext cx="6080760" cy="5728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B29B8416-7249-454E-8B04-B10B871ED9B4}" type="datetimeFigureOut">
              <a:rPr lang="cs-CZ" smtClean="0"/>
              <a:pPr/>
              <a:t>7.3.2012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ovací čára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Elipsa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Elipsa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E6693A6-D701-46ED-BA62-2B7D94DF1E3D}" type="slidenum">
              <a:rPr lang="cs-CZ" smtClean="0"/>
              <a:pPr/>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B29B8416-7249-454E-8B04-B10B871ED9B4}"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AE6693A6-D701-46ED-BA62-2B7D94DF1E3D}" type="slidenum">
              <a:rPr lang="cs-CZ" smtClean="0"/>
              <a:pPr/>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B29B8416-7249-454E-8B04-B10B871ED9B4}" type="datetimeFigureOut">
              <a:rPr lang="cs-CZ" smtClean="0"/>
              <a:pPr/>
              <a:t>7.3.2012</a:t>
            </a:fld>
            <a:endParaRPr lang="cs-CZ"/>
          </a:p>
        </p:txBody>
      </p:sp>
      <p:sp>
        <p:nvSpPr>
          <p:cNvPr id="8" name="Přímá spojovací čára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Elipsa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E6693A6-D701-46ED-BA62-2B7D94DF1E3D}" type="slidenum">
              <a:rPr lang="cs-CZ" smtClean="0"/>
              <a:pPr/>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B29B8416-7249-454E-8B04-B10B871ED9B4}" type="datetimeFigureOut">
              <a:rPr lang="cs-CZ" smtClean="0"/>
              <a:pPr/>
              <a:t>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E6693A6-D701-46ED-BA62-2B7D94DF1E3D}" type="slidenum">
              <a:rPr lang="cs-CZ" smtClean="0"/>
              <a:pPr/>
              <a:t>‹#›</a:t>
            </a:fld>
            <a:endParaRPr lang="cs-CZ"/>
          </a:p>
        </p:txBody>
      </p:sp>
      <p:sp>
        <p:nvSpPr>
          <p:cNvPr id="8" name="Přímá spojovací čára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B29B8416-7249-454E-8B04-B10B871ED9B4}" type="datetimeFigureOut">
              <a:rPr lang="cs-CZ" smtClean="0"/>
              <a:pPr/>
              <a:t>7.3.2012</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ovací čára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Elipsa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Elipsa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AE6693A6-D701-46ED-BA62-2B7D94DF1E3D}" type="slidenum">
              <a:rPr lang="cs-CZ" smtClean="0"/>
              <a:pPr/>
              <a:t>‹#›</a:t>
            </a:fld>
            <a:endParaRPr lang="cs-CZ"/>
          </a:p>
        </p:txBody>
      </p:sp>
      <p:sp>
        <p:nvSpPr>
          <p:cNvPr id="23" name="Nadpis 22"/>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B29B8416-7249-454E-8B04-B10B871ED9B4}" type="datetimeFigureOut">
              <a:rPr lang="cs-CZ" smtClean="0"/>
              <a:pPr/>
              <a:t>7.3.2012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AE6693A6-D701-46ED-BA62-2B7D94DF1E3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fld id="{B29B8416-7249-454E-8B04-B10B871ED9B4}" type="datetimeFigureOut">
              <a:rPr lang="cs-CZ" smtClean="0"/>
              <a:pPr/>
              <a:t>7.3.2012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E6693A6-D701-46ED-BA62-2B7D94DF1E3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ovací čára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Elipsa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E6693A6-D701-46ED-BA62-2B7D94DF1E3D}" type="slidenum">
              <a:rPr lang="cs-CZ" smtClean="0"/>
              <a:pPr/>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fld id="{B29B8416-7249-454E-8B04-B10B871ED9B4}" type="datetimeFigureOut">
              <a:rPr lang="cs-CZ" smtClean="0"/>
              <a:pPr/>
              <a:t>7.3.2012</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ovací čára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Elipsa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Elipsa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fld id="{AE6693A6-D701-46ED-BA62-2B7D94DF1E3D}" type="slidenum">
              <a:rPr lang="cs-CZ" smtClean="0"/>
              <a:pPr/>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fld id="{B29B8416-7249-454E-8B04-B10B871ED9B4}" type="datetimeFigureOut">
              <a:rPr lang="cs-CZ" smtClean="0"/>
              <a:pPr/>
              <a:t>7.3.2012</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29B8416-7249-454E-8B04-B10B871ED9B4}"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E6693A6-D701-46ED-BA62-2B7D94DF1E3D}"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ovací čára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Elipsa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fld id="{AE6693A6-D701-46ED-BA62-2B7D94DF1E3D}" type="slidenum">
              <a:rPr lang="cs-CZ" smtClean="0"/>
              <a:pPr/>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29B8416-7249-454E-8B04-B10B871ED9B4}"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B29B8416-7249-454E-8B04-B10B871ED9B4}" type="datetimeFigureOut">
              <a:rPr lang="cs-CZ" smtClean="0"/>
              <a:pPr/>
              <a:t>7.3.2012</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ovací čára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Elipsa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E6693A6-D701-46ED-BA62-2B7D94DF1E3D}" type="slidenum">
              <a:rPr lang="cs-CZ" smtClean="0"/>
              <a:pPr/>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hyperlink" Target="http://www.microsof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284606" y="548680"/>
            <a:ext cx="6081713"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graphicFrame>
        <p:nvGraphicFramePr>
          <p:cNvPr id="3" name="Tabulka 2"/>
          <p:cNvGraphicFramePr>
            <a:graphicFrameLocks noGrp="1"/>
          </p:cNvGraphicFramePr>
          <p:nvPr>
            <p:extLst>
              <p:ext uri="{D42A27DB-BD31-4B8C-83A1-F6EECF244321}">
                <p14:modId xmlns:p14="http://schemas.microsoft.com/office/powerpoint/2010/main" xmlns="" val="1408087326"/>
              </p:ext>
            </p:extLst>
          </p:nvPr>
        </p:nvGraphicFramePr>
        <p:xfrm>
          <a:off x="611560" y="227687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latin typeface="Times New Roman" pitchFamily="18" charset="0"/>
                          <a:cs typeface="Times New Roman" pitchFamily="18" charset="0"/>
                        </a:rPr>
                        <a:t>Název</a:t>
                      </a:r>
                      <a:r>
                        <a:rPr lang="cs-CZ" sz="2400" b="1" baseline="0" dirty="0" smtClean="0">
                          <a:latin typeface="Times New Roman" pitchFamily="18" charset="0"/>
                          <a:cs typeface="Times New Roman" pitchFamily="18" charset="0"/>
                        </a:rPr>
                        <a:t> školy: </a:t>
                      </a:r>
                      <a:r>
                        <a:rPr lang="cs-CZ" sz="2400" baseline="0" dirty="0" smtClean="0">
                          <a:latin typeface="Times New Roman" pitchFamily="18" charset="0"/>
                          <a:cs typeface="Times New Roman" pitchFamily="18" charset="0"/>
                        </a:rPr>
                        <a:t>Základní škola a Mateřská škola při dětské léčebně, Janské Lázně, Horní promenáda 268</a:t>
                      </a:r>
                    </a:p>
                  </a:txBody>
                  <a:tcPr/>
                </a:tc>
              </a:tr>
              <a:tr h="524178">
                <a:tc>
                  <a:txBody>
                    <a:bodyPr/>
                    <a:lstStyle/>
                    <a:p>
                      <a:r>
                        <a:rPr lang="cs-CZ" sz="2400" b="1" dirty="0" smtClean="0">
                          <a:latin typeface="Times New Roman" pitchFamily="18" charset="0"/>
                          <a:cs typeface="Times New Roman" pitchFamily="18" charset="0"/>
                        </a:rPr>
                        <a:t>Autor: </a:t>
                      </a:r>
                      <a:r>
                        <a:rPr lang="cs-CZ" sz="2400" dirty="0" smtClean="0">
                          <a:latin typeface="Times New Roman" pitchFamily="18" charset="0"/>
                          <a:cs typeface="Times New Roman" pitchFamily="18" charset="0"/>
                        </a:rPr>
                        <a:t>Mgr. Svatava </a:t>
                      </a:r>
                      <a:r>
                        <a:rPr lang="cs-CZ" sz="2400" dirty="0" err="1" smtClean="0">
                          <a:latin typeface="Times New Roman" pitchFamily="18" charset="0"/>
                          <a:cs typeface="Times New Roman" pitchFamily="18" charset="0"/>
                        </a:rPr>
                        <a:t>Juhászová</a:t>
                      </a:r>
                      <a:endParaRPr lang="cs-CZ" sz="2400" baseline="0" dirty="0" smtClean="0">
                        <a:latin typeface="Times New Roman" pitchFamily="18" charset="0"/>
                        <a:cs typeface="Times New Roman" pitchFamily="18" charset="0"/>
                      </a:endParaRPr>
                    </a:p>
                    <a:p>
                      <a:r>
                        <a:rPr lang="cs-CZ" sz="2400" b="1" baseline="0" dirty="0" smtClean="0">
                          <a:latin typeface="Times New Roman" pitchFamily="18" charset="0"/>
                          <a:cs typeface="Times New Roman" pitchFamily="18" charset="0"/>
                        </a:rPr>
                        <a:t>Datum: </a:t>
                      </a:r>
                      <a:r>
                        <a:rPr lang="cs-CZ" sz="2400" b="0" baseline="0" dirty="0" smtClean="0">
                          <a:latin typeface="Times New Roman" pitchFamily="18" charset="0"/>
                          <a:cs typeface="Times New Roman" pitchFamily="18" charset="0"/>
                        </a:rPr>
                        <a:t>4.1.2012</a:t>
                      </a:r>
                    </a:p>
                  </a:txBody>
                  <a:tcPr/>
                </a:tc>
              </a:tr>
              <a:tr h="524178">
                <a:tc>
                  <a:txBody>
                    <a:bodyPr/>
                    <a:lstStyle/>
                    <a:p>
                      <a:r>
                        <a:rPr lang="cs-CZ" sz="2400" b="1" dirty="0" smtClean="0">
                          <a:latin typeface="Times New Roman" pitchFamily="18" charset="0"/>
                          <a:cs typeface="Times New Roman" pitchFamily="18" charset="0"/>
                        </a:rPr>
                        <a:t>Název: </a:t>
                      </a:r>
                      <a:r>
                        <a:rPr lang="cs-CZ" sz="2400" dirty="0" smtClean="0">
                          <a:latin typeface="Times New Roman" pitchFamily="18" charset="0"/>
                          <a:cs typeface="Times New Roman" pitchFamily="18" charset="0"/>
                        </a:rPr>
                        <a:t>VY_52_INOVACE_31_FYZIKA</a:t>
                      </a:r>
                      <a:endParaRPr lang="cs-CZ" sz="2400" dirty="0">
                        <a:latin typeface="Times New Roman" pitchFamily="18" charset="0"/>
                        <a:cs typeface="Times New Roman" pitchFamily="18" charset="0"/>
                      </a:endParaRPr>
                    </a:p>
                  </a:txBody>
                  <a:tcPr/>
                </a:tc>
              </a:tr>
              <a:tr h="524178">
                <a:tc>
                  <a:txBody>
                    <a:bodyPr/>
                    <a:lstStyle/>
                    <a:p>
                      <a:r>
                        <a:rPr lang="cs-CZ" sz="2400" b="1" dirty="0" smtClean="0">
                          <a:latin typeface="Times New Roman" pitchFamily="18" charset="0"/>
                          <a:cs typeface="Times New Roman" pitchFamily="18" charset="0"/>
                        </a:rPr>
                        <a:t>Téma: </a:t>
                      </a:r>
                      <a:r>
                        <a:rPr lang="cs-CZ" sz="2400" dirty="0" smtClean="0">
                          <a:latin typeface="Times New Roman" pitchFamily="18" charset="0"/>
                          <a:cs typeface="Times New Roman" pitchFamily="18" charset="0"/>
                        </a:rPr>
                        <a:t>Opakování učiva fyziky </a:t>
                      </a:r>
                      <a:r>
                        <a:rPr lang="cs-CZ" sz="2400" smtClean="0">
                          <a:latin typeface="Times New Roman" pitchFamily="18" charset="0"/>
                          <a:cs typeface="Times New Roman" pitchFamily="18" charset="0"/>
                        </a:rPr>
                        <a:t>- Práce</a:t>
                      </a:r>
                      <a:endParaRPr lang="cs-CZ" sz="2400" baseline="0" dirty="0" smtClean="0">
                        <a:latin typeface="Times New Roman" pitchFamily="18" charset="0"/>
                        <a:cs typeface="Times New Roman" pitchFamily="18" charset="0"/>
                      </a:endParaRPr>
                    </a:p>
                    <a:p>
                      <a:r>
                        <a:rPr lang="cs-CZ" sz="2400" b="1" baseline="0" dirty="0" smtClean="0">
                          <a:latin typeface="Times New Roman" pitchFamily="18" charset="0"/>
                          <a:cs typeface="Times New Roman" pitchFamily="18" charset="0"/>
                        </a:rPr>
                        <a:t>Ročník: </a:t>
                      </a:r>
                      <a:r>
                        <a:rPr lang="cs-CZ" sz="2400" b="0" baseline="0" dirty="0" smtClean="0">
                          <a:latin typeface="Times New Roman" pitchFamily="18" charset="0"/>
                          <a:cs typeface="Times New Roman" pitchFamily="18" charset="0"/>
                        </a:rPr>
                        <a:t>8</a:t>
                      </a:r>
                      <a:r>
                        <a:rPr lang="cs-CZ" sz="2400" baseline="0" dirty="0" smtClean="0">
                          <a:latin typeface="Times New Roman" pitchFamily="18" charset="0"/>
                          <a:cs typeface="Times New Roman" pitchFamily="18" charset="0"/>
                        </a:rPr>
                        <a:t>.</a:t>
                      </a:r>
                      <a:endParaRPr lang="cs-CZ" sz="2400" dirty="0" smtClean="0">
                        <a:latin typeface="Times New Roman" pitchFamily="18" charset="0"/>
                        <a:cs typeface="Times New Roman" pitchFamily="18" charset="0"/>
                      </a:endParaRPr>
                    </a:p>
                  </a:txBody>
                  <a:tcPr/>
                </a:tc>
              </a:tr>
              <a:tr h="524178">
                <a:tc>
                  <a:txBody>
                    <a:bodyPr/>
                    <a:lstStyle/>
                    <a:p>
                      <a:r>
                        <a:rPr lang="cs-CZ" sz="2400" b="1" dirty="0" smtClean="0">
                          <a:latin typeface="Times New Roman" pitchFamily="18" charset="0"/>
                          <a:cs typeface="Times New Roman" pitchFamily="18" charset="0"/>
                        </a:rPr>
                        <a:t>Číslo projektu: </a:t>
                      </a:r>
                      <a:r>
                        <a:rPr lang="cs-CZ" sz="2400" b="0" dirty="0" smtClean="0">
                          <a:latin typeface="Times New Roman" pitchFamily="18" charset="0"/>
                          <a:cs typeface="Times New Roman" pitchFamily="18" charset="0"/>
                        </a:rPr>
                        <a:t>CZ.1.07/1.4.00/21.2979</a:t>
                      </a:r>
                      <a:endParaRPr lang="cs-CZ" sz="2400" b="1" dirty="0">
                        <a:latin typeface="Times New Roman" pitchFamily="18" charset="0"/>
                        <a:cs typeface="Times New Roman" pitchFamily="18" charset="0"/>
                      </a:endParaRPr>
                    </a:p>
                  </a:txBody>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chlapci,děti,dítka,domácí práce,domácnosti,Fotografie,lidé v práci,muž,nástroje,osoby,otcové,pila,práce se dřevem,ruční pilka,stavba,stavební nástroje,synové,tesařina,vylepšení domova,železářské zboží"/>
          <p:cNvPicPr>
            <a:picLocks noChangeAspect="1" noChangeArrowheads="1"/>
          </p:cNvPicPr>
          <p:nvPr/>
        </p:nvPicPr>
        <p:blipFill>
          <a:blip r:embed="rId2" cstate="print"/>
          <a:srcRect/>
          <a:stretch>
            <a:fillRect/>
          </a:stretch>
        </p:blipFill>
        <p:spPr bwMode="auto">
          <a:xfrm>
            <a:off x="3635896" y="1196752"/>
            <a:ext cx="5255865" cy="525586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Podnadpis 2"/>
          <p:cNvSpPr>
            <a:spLocks noGrp="1"/>
          </p:cNvSpPr>
          <p:nvPr>
            <p:ph type="subTitle" idx="1"/>
          </p:nvPr>
        </p:nvSpPr>
        <p:spPr/>
        <p:txBody>
          <a:bodyPr>
            <a:noAutofit/>
          </a:bodyPr>
          <a:lstStyle/>
          <a:p>
            <a:pPr algn="l"/>
            <a:r>
              <a:rPr lang="cs-CZ" sz="3600" b="1" dirty="0">
                <a:solidFill>
                  <a:schemeClr val="tx1"/>
                </a:solidFill>
                <a:latin typeface="Times New Roman" pitchFamily="18" charset="0"/>
                <a:cs typeface="Times New Roman" pitchFamily="18" charset="0"/>
              </a:rPr>
              <a:t>P</a:t>
            </a:r>
            <a:r>
              <a:rPr lang="cs-CZ" sz="3600" b="1" dirty="0" smtClean="0">
                <a:solidFill>
                  <a:schemeClr val="tx1"/>
                </a:solidFill>
                <a:latin typeface="Times New Roman" pitchFamily="18" charset="0"/>
                <a:cs typeface="Times New Roman" pitchFamily="18" charset="0"/>
              </a:rPr>
              <a:t>ráce ve fyzice,</a:t>
            </a:r>
          </a:p>
          <a:p>
            <a:pPr algn="l"/>
            <a:r>
              <a:rPr lang="cs-CZ" sz="3600" b="1" dirty="0" smtClean="0">
                <a:solidFill>
                  <a:schemeClr val="tx1"/>
                </a:solidFill>
                <a:latin typeface="Times New Roman" pitchFamily="18" charset="0"/>
                <a:cs typeface="Times New Roman" pitchFamily="18" charset="0"/>
              </a:rPr>
              <a:t>výpočet práce, jednotky</a:t>
            </a:r>
            <a:endParaRPr lang="cs-CZ" sz="3600" b="1" dirty="0">
              <a:solidFill>
                <a:schemeClr val="tx1"/>
              </a:solidFill>
              <a:latin typeface="Times New Roman" pitchFamily="18" charset="0"/>
              <a:cs typeface="Times New Roman" pitchFamily="18" charset="0"/>
            </a:endParaRPr>
          </a:p>
        </p:txBody>
      </p:sp>
      <p:sp>
        <p:nvSpPr>
          <p:cNvPr id="2" name="Nadpis 1"/>
          <p:cNvSpPr>
            <a:spLocks noGrp="1"/>
          </p:cNvSpPr>
          <p:nvPr>
            <p:ph type="ctrTitle"/>
          </p:nvPr>
        </p:nvSpPr>
        <p:spPr/>
        <p:txBody>
          <a:bodyPr>
            <a:normAutofit/>
          </a:bodyPr>
          <a:lstStyle/>
          <a:p>
            <a:r>
              <a:rPr lang="cs-CZ" sz="6600" b="1" dirty="0" smtClean="0">
                <a:solidFill>
                  <a:schemeClr val="tx1"/>
                </a:solidFill>
                <a:latin typeface="Times New Roman" pitchFamily="18" charset="0"/>
                <a:cs typeface="Times New Roman" pitchFamily="18" charset="0"/>
              </a:rPr>
              <a:t>Práce</a:t>
            </a:r>
            <a:endParaRPr lang="cs-CZ" sz="6600"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2800" b="1" dirty="0" smtClean="0">
                <a:solidFill>
                  <a:schemeClr val="tx1"/>
                </a:solidFill>
                <a:latin typeface="Times New Roman" pitchFamily="18" charset="0"/>
                <a:cs typeface="Times New Roman" pitchFamily="18" charset="0"/>
              </a:rPr>
              <a:t>Označ děje, které z hlediska fyziky lze označit jako práci.</a:t>
            </a:r>
            <a:endParaRPr lang="cs-CZ" sz="2800"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lstStyle/>
          <a:p>
            <a:r>
              <a:rPr lang="cs-CZ" dirty="0" smtClean="0">
                <a:latin typeface="Times New Roman" pitchFamily="18" charset="0"/>
                <a:cs typeface="Times New Roman" pitchFamily="18" charset="0"/>
              </a:rPr>
              <a:t>Jízda na koloběžce z kopce.</a:t>
            </a:r>
          </a:p>
          <a:p>
            <a:r>
              <a:rPr lang="cs-CZ" dirty="0" smtClean="0">
                <a:latin typeface="Times New Roman" pitchFamily="18" charset="0"/>
                <a:cs typeface="Times New Roman" pitchFamily="18" charset="0"/>
              </a:rPr>
              <a:t>Mytí oken.</a:t>
            </a:r>
          </a:p>
          <a:p>
            <a:r>
              <a:rPr lang="cs-CZ" dirty="0" smtClean="0">
                <a:latin typeface="Times New Roman" pitchFamily="18" charset="0"/>
                <a:cs typeface="Times New Roman" pitchFamily="18" charset="0"/>
              </a:rPr>
              <a:t>Utahování šroubku u stolku.</a:t>
            </a:r>
          </a:p>
          <a:p>
            <a:r>
              <a:rPr lang="cs-CZ" dirty="0" smtClean="0">
                <a:latin typeface="Times New Roman" pitchFamily="18" charset="0"/>
                <a:cs typeface="Times New Roman" pitchFamily="18" charset="0"/>
              </a:rPr>
              <a:t>Chůze do školy s plnou taškou.</a:t>
            </a:r>
          </a:p>
          <a:p>
            <a:r>
              <a:rPr lang="cs-CZ" dirty="0" smtClean="0">
                <a:latin typeface="Times New Roman" pitchFamily="18" charset="0"/>
                <a:cs typeface="Times New Roman" pitchFamily="18" charset="0"/>
              </a:rPr>
              <a:t>Stát frontu a držet velký batoh na zádech.</a:t>
            </a:r>
          </a:p>
          <a:p>
            <a:r>
              <a:rPr lang="cs-CZ" dirty="0" smtClean="0">
                <a:latin typeface="Times New Roman" pitchFamily="18" charset="0"/>
                <a:cs typeface="Times New Roman" pitchFamily="18" charset="0"/>
              </a:rPr>
              <a:t>Neúspěšně tlačit auto.</a:t>
            </a:r>
          </a:p>
          <a:p>
            <a:pPr>
              <a:buNone/>
            </a:pPr>
            <a:r>
              <a:rPr lang="cs-CZ" dirty="0" smtClean="0">
                <a:latin typeface="Times New Roman" pitchFamily="18" charset="0"/>
                <a:cs typeface="Times New Roman" pitchFamily="18" charset="0"/>
              </a:rPr>
              <a:t>O práci mluvíme, pokud působením síly posuneme těleso ve směru působení síly.</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5" end="5"/>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5" dur="500"/>
                                        <p:tgtEl>
                                          <p:spTgt spid="3">
                                            <p:txEl>
                                              <p:pRg st="6" end="6"/>
                                            </p:txEl>
                                          </p:spTgt>
                                        </p:tgtEl>
                                        <p:attrNameLst>
                                          <p:attrName>ppt_y</p:attrName>
                                        </p:attrNameLst>
                                      </p:cBhvr>
                                      <p:tavLst>
                                        <p:tav tm="0">
                                          <p:val>
                                            <p:strVal val="ppt_y"/>
                                          </p:val>
                                        </p:tav>
                                        <p:tav tm="100000">
                                          <p:val>
                                            <p:strVal val="1+ppt_h/2"/>
                                          </p:val>
                                        </p:tav>
                                      </p:tavLst>
                                    </p:anim>
                                    <p:set>
                                      <p:cBhvr>
                                        <p:cTn id="26" dur="1" fill="hold">
                                          <p:stCondLst>
                                            <p:cond delay="499"/>
                                          </p:stCondLst>
                                        </p:cTn>
                                        <p:tgtEl>
                                          <p:spTgt spid="3">
                                            <p:txEl>
                                              <p:pRg st="6" end="6"/>
                                            </p:txEl>
                                          </p:spTgt>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DSC06127.JPG"/>
          <p:cNvPicPr>
            <a:picLocks noChangeAspect="1"/>
          </p:cNvPicPr>
          <p:nvPr/>
        </p:nvPicPr>
        <p:blipFill>
          <a:blip r:embed="rId2" cstate="print"/>
          <a:stretch>
            <a:fillRect/>
          </a:stretch>
        </p:blipFill>
        <p:spPr>
          <a:xfrm>
            <a:off x="4716016" y="1772816"/>
            <a:ext cx="4187957" cy="314096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isometricOffAxis2Left"/>
            <a:lightRig rig="threePt" dir="t">
              <a:rot lat="0" lon="0" rev="19200000"/>
            </a:lightRig>
          </a:scene3d>
          <a:sp3d extrusionH="25400">
            <a:bevelT w="304800" h="152400" prst="hardEdge"/>
            <a:extrusionClr>
              <a:srgbClr val="FFFFFF"/>
            </a:extrusionClr>
          </a:sp3d>
        </p:spPr>
      </p:pic>
      <p:sp>
        <p:nvSpPr>
          <p:cNvPr id="2" name="Nadpis 1"/>
          <p:cNvSpPr>
            <a:spLocks noGrp="1"/>
          </p:cNvSpPr>
          <p:nvPr>
            <p:ph type="title"/>
          </p:nvPr>
        </p:nvSpPr>
        <p:spPr/>
        <p:txBody>
          <a:bodyPr>
            <a:normAutofit fontScale="90000"/>
          </a:bodyPr>
          <a:lstStyle/>
          <a:p>
            <a:r>
              <a:rPr lang="cs-CZ" sz="4400" b="1" dirty="0" smtClean="0">
                <a:solidFill>
                  <a:schemeClr val="tx1"/>
                </a:solidFill>
                <a:latin typeface="Times New Roman" pitchFamily="18" charset="0"/>
                <a:cs typeface="Times New Roman" pitchFamily="18" charset="0"/>
              </a:rPr>
              <a:t>Doplňte</a:t>
            </a:r>
            <a:r>
              <a:rPr lang="cs-CZ" b="1" dirty="0" smtClean="0">
                <a:solidFill>
                  <a:schemeClr val="tx1"/>
                </a:solidFill>
              </a:rPr>
              <a:t>:</a:t>
            </a:r>
            <a:endParaRPr lang="cs-CZ" b="1" dirty="0">
              <a:solidFill>
                <a:schemeClr val="tx1"/>
              </a:solidFill>
            </a:endParaRPr>
          </a:p>
        </p:txBody>
      </p:sp>
      <p:sp>
        <p:nvSpPr>
          <p:cNvPr id="3" name="Zástupný symbol pro obsah 2"/>
          <p:cNvSpPr>
            <a:spLocks noGrp="1"/>
          </p:cNvSpPr>
          <p:nvPr>
            <p:ph sz="quarter" idx="1"/>
          </p:nvPr>
        </p:nvSpPr>
        <p:spPr/>
        <p:txBody>
          <a:bodyPr/>
          <a:lstStyle/>
          <a:p>
            <a:r>
              <a:rPr lang="cs-CZ" dirty="0" smtClean="0">
                <a:latin typeface="Times New Roman" pitchFamily="18" charset="0"/>
                <a:cs typeface="Times New Roman" pitchFamily="18" charset="0"/>
              </a:rPr>
              <a:t>Jak se značí práce:</a:t>
            </a:r>
          </a:p>
          <a:p>
            <a:pPr>
              <a:buNone/>
            </a:pPr>
            <a:r>
              <a:rPr lang="cs-CZ" dirty="0" smtClean="0">
                <a:latin typeface="Times New Roman" pitchFamily="18" charset="0"/>
                <a:cs typeface="Times New Roman" pitchFamily="18" charset="0"/>
              </a:rPr>
              <a:t> </a:t>
            </a:r>
            <a:r>
              <a:rPr lang="cs-CZ" sz="6000" b="1" dirty="0" smtClean="0">
                <a:latin typeface="Times New Roman" pitchFamily="18" charset="0"/>
                <a:cs typeface="Times New Roman" pitchFamily="18" charset="0"/>
              </a:rPr>
              <a:t>W</a:t>
            </a: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Jaká je základní jednotka práce:</a:t>
            </a:r>
          </a:p>
          <a:p>
            <a:pPr>
              <a:buNone/>
            </a:pPr>
            <a:r>
              <a:rPr lang="cs-CZ" sz="3600" b="1" dirty="0" smtClean="0">
                <a:latin typeface="Times New Roman" pitchFamily="18" charset="0"/>
                <a:cs typeface="Times New Roman" pitchFamily="18" charset="0"/>
              </a:rPr>
              <a:t>     J  </a:t>
            </a:r>
            <a:r>
              <a:rPr lang="cs-CZ" sz="3600" b="1" dirty="0" smtClean="0">
                <a:latin typeface="Times New Roman" pitchFamily="18" charset="0"/>
                <a:cs typeface="Times New Roman" pitchFamily="18" charset="0"/>
              </a:rPr>
              <a:t>(Joule)</a:t>
            </a: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Jaký je vztah pro výpočet práce?</a:t>
            </a:r>
          </a:p>
          <a:p>
            <a:pPr>
              <a:buNone/>
            </a:pPr>
            <a:r>
              <a:rPr lang="cs-CZ" sz="5400" b="1" dirty="0" smtClean="0">
                <a:solidFill>
                  <a:srgbClr val="FF0000"/>
                </a:solidFill>
                <a:latin typeface="Times New Roman" pitchFamily="18" charset="0"/>
                <a:cs typeface="Times New Roman" pitchFamily="18" charset="0"/>
              </a:rPr>
              <a:t>   W = F . s</a:t>
            </a:r>
            <a:endParaRPr lang="cs-CZ" sz="5400" b="1" dirty="0">
              <a:solidFill>
                <a:srgbClr val="FF0000"/>
              </a:solidFill>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P7300287.JPG"/>
          <p:cNvPicPr>
            <a:picLocks noChangeAspect="1"/>
          </p:cNvPicPr>
          <p:nvPr/>
        </p:nvPicPr>
        <p:blipFill>
          <a:blip r:embed="rId2" cstate="print"/>
          <a:stretch>
            <a:fillRect/>
          </a:stretch>
        </p:blipFill>
        <p:spPr>
          <a:xfrm>
            <a:off x="6012160" y="1844824"/>
            <a:ext cx="2939819" cy="2204864"/>
          </a:xfrm>
          <a:prstGeom prst="rect">
            <a:avLst/>
          </a:prstGeom>
        </p:spPr>
      </p:pic>
      <p:sp>
        <p:nvSpPr>
          <p:cNvPr id="2" name="Nadpis 1"/>
          <p:cNvSpPr>
            <a:spLocks noGrp="1"/>
          </p:cNvSpPr>
          <p:nvPr>
            <p:ph type="title"/>
          </p:nvPr>
        </p:nvSpPr>
        <p:spPr/>
        <p:txBody>
          <a:bodyPr>
            <a:noAutofit/>
          </a:bodyPr>
          <a:lstStyle/>
          <a:p>
            <a:r>
              <a:rPr lang="cs-CZ" sz="1800" b="1" dirty="0" smtClean="0">
                <a:solidFill>
                  <a:schemeClr val="tx1"/>
                </a:solidFill>
                <a:latin typeface="Times New Roman" pitchFamily="18" charset="0"/>
                <a:cs typeface="Times New Roman" pitchFamily="18" charset="0"/>
              </a:rPr>
              <a:t>Adélka s Aničkou </a:t>
            </a:r>
            <a:r>
              <a:rPr lang="cs-CZ" sz="1800" b="1" dirty="0" smtClean="0">
                <a:solidFill>
                  <a:schemeClr val="tx1"/>
                </a:solidFill>
                <a:latin typeface="Times New Roman" pitchFamily="18" charset="0"/>
                <a:cs typeface="Times New Roman" pitchFamily="18" charset="0"/>
              </a:rPr>
              <a:t>nosila </a:t>
            </a:r>
            <a:r>
              <a:rPr lang="cs-CZ" sz="1800" b="1" dirty="0" smtClean="0">
                <a:solidFill>
                  <a:schemeClr val="tx1"/>
                </a:solidFill>
                <a:latin typeface="Times New Roman" pitchFamily="18" charset="0"/>
                <a:cs typeface="Times New Roman" pitchFamily="18" charset="0"/>
              </a:rPr>
              <a:t>koním seno.Andulka je starší, při každé cestě nabrala 5kg sena, Adélka 2,5 kg sena. Označ pravdivé odpovědi, jestliže víš, že obě </a:t>
            </a:r>
            <a:r>
              <a:rPr lang="cs-CZ" sz="1800" b="1" dirty="0" smtClean="0">
                <a:solidFill>
                  <a:schemeClr val="tx1"/>
                </a:solidFill>
                <a:latin typeface="Times New Roman" pitchFamily="18" charset="0"/>
                <a:cs typeface="Times New Roman" pitchFamily="18" charset="0"/>
              </a:rPr>
              <a:t>nakrmily </a:t>
            </a:r>
            <a:r>
              <a:rPr lang="cs-CZ" sz="1800" b="1" dirty="0" smtClean="0">
                <a:solidFill>
                  <a:schemeClr val="tx1"/>
                </a:solidFill>
                <a:latin typeface="Times New Roman" pitchFamily="18" charset="0"/>
                <a:cs typeface="Times New Roman" pitchFamily="18" charset="0"/>
              </a:rPr>
              <a:t>šest koní, každý měl 7,5 kg sena .</a:t>
            </a:r>
            <a:endParaRPr lang="cs-CZ" sz="1800" dirty="0">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lstStyle/>
          <a:p>
            <a:r>
              <a:rPr lang="cs-CZ" dirty="0" smtClean="0">
                <a:latin typeface="Times New Roman" pitchFamily="18" charset="0"/>
                <a:cs typeface="Times New Roman" pitchFamily="18" charset="0"/>
              </a:rPr>
              <a:t>Adélka vykonala větší práci, protože šla vícekrát.</a:t>
            </a:r>
          </a:p>
          <a:p>
            <a:r>
              <a:rPr lang="cs-CZ" dirty="0" smtClean="0">
                <a:latin typeface="Times New Roman" pitchFamily="18" charset="0"/>
                <a:cs typeface="Times New Roman" pitchFamily="18" charset="0"/>
              </a:rPr>
              <a:t>Anička vykonala větší práci, protože měla hotovo dříve.</a:t>
            </a:r>
          </a:p>
          <a:p>
            <a:r>
              <a:rPr lang="cs-CZ" dirty="0" smtClean="0">
                <a:latin typeface="Times New Roman" pitchFamily="18" charset="0"/>
                <a:cs typeface="Times New Roman" pitchFamily="18" charset="0"/>
              </a:rPr>
              <a:t>Adélka odnosila víc sena.</a:t>
            </a:r>
          </a:p>
          <a:p>
            <a:r>
              <a:rPr lang="cs-CZ" dirty="0" smtClean="0">
                <a:latin typeface="Times New Roman" pitchFamily="18" charset="0"/>
                <a:cs typeface="Times New Roman" pitchFamily="18" charset="0"/>
              </a:rPr>
              <a:t>Anička vykonala menší práci, protože nachodila méně metrů.</a:t>
            </a:r>
          </a:p>
          <a:p>
            <a:r>
              <a:rPr lang="cs-CZ" dirty="0" smtClean="0">
                <a:latin typeface="Times New Roman" pitchFamily="18" charset="0"/>
                <a:cs typeface="Times New Roman" pitchFamily="18" charset="0"/>
              </a:rPr>
              <a:t>Obě vykonaly stejnou práci, nakrmili stejný počet koním stejným množstvím sena.</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1" end="1"/>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2" end="2"/>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p:tgtEl>
                                          <p:spTgt spid="3">
                                            <p:txEl>
                                              <p:pRg st="3" end="3"/>
                                            </p:txEl>
                                          </p:spTgt>
                                        </p:tgtEl>
                                        <p:attrNameLst>
                                          <p:attrName>ppt_y</p:attrName>
                                        </p:attrNameLst>
                                      </p:cBhvr>
                                      <p:tavLst>
                                        <p:tav tm="0">
                                          <p:val>
                                            <p:strVal val="ppt_y"/>
                                          </p:val>
                                        </p:tav>
                                        <p:tav tm="100000">
                                          <p:val>
                                            <p:strVal val="1+ppt_h/2"/>
                                          </p:val>
                                        </p:tav>
                                      </p:tavLst>
                                    </p:anim>
                                    <p:set>
                                      <p:cBhvr>
                                        <p:cTn id="26"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30072010536.jpg"/>
          <p:cNvPicPr>
            <a:picLocks noChangeAspect="1"/>
          </p:cNvPicPr>
          <p:nvPr/>
        </p:nvPicPr>
        <p:blipFill>
          <a:blip r:embed="rId2" cstate="print"/>
          <a:srcRect l="17879" t="6501" r="15481" b="15481"/>
          <a:stretch>
            <a:fillRect/>
          </a:stretch>
        </p:blipFill>
        <p:spPr>
          <a:xfrm>
            <a:off x="4716016" y="1772816"/>
            <a:ext cx="3854428" cy="3384376"/>
          </a:xfrm>
          <a:prstGeom prst="rect">
            <a:avLst/>
          </a:prstGeom>
        </p:spPr>
      </p:pic>
      <p:sp>
        <p:nvSpPr>
          <p:cNvPr id="2" name="Nadpis 1"/>
          <p:cNvSpPr>
            <a:spLocks noGrp="1"/>
          </p:cNvSpPr>
          <p:nvPr>
            <p:ph type="title"/>
          </p:nvPr>
        </p:nvSpPr>
        <p:spPr/>
        <p:txBody>
          <a:bodyPr>
            <a:noAutofit/>
          </a:bodyPr>
          <a:lstStyle/>
          <a:p>
            <a:r>
              <a:rPr lang="cs-CZ" sz="2400" b="1" dirty="0" smtClean="0">
                <a:solidFill>
                  <a:schemeClr val="tx1"/>
                </a:solidFill>
                <a:latin typeface="Times New Roman" pitchFamily="18" charset="0"/>
                <a:cs typeface="Times New Roman" pitchFamily="18" charset="0"/>
              </a:rPr>
              <a:t>Vypočti jakou práci vykoná pes o hmotnosti 12 kg, vyjde-li do třetího patra, to znamená do výšky 9 m.</a:t>
            </a:r>
            <a:endParaRPr lang="cs-CZ" sz="2400"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fontScale="92500" lnSpcReduction="10000"/>
          </a:bodyPr>
          <a:lstStyle/>
          <a:p>
            <a:r>
              <a:rPr lang="cs-CZ" dirty="0" smtClean="0">
                <a:latin typeface="Times New Roman" pitchFamily="18" charset="0"/>
                <a:cs typeface="Times New Roman" pitchFamily="18" charset="0"/>
              </a:rPr>
              <a:t>Zápis: m = 12kg</a:t>
            </a:r>
          </a:p>
          <a:p>
            <a:r>
              <a:rPr lang="cs-CZ" dirty="0" smtClean="0">
                <a:latin typeface="Times New Roman" pitchFamily="18" charset="0"/>
                <a:cs typeface="Times New Roman" pitchFamily="18" charset="0"/>
              </a:rPr>
              <a:t>             s = 9 m</a:t>
            </a:r>
          </a:p>
          <a:p>
            <a:r>
              <a:rPr lang="cs-CZ" u="sng" dirty="0" smtClean="0">
                <a:latin typeface="Times New Roman" pitchFamily="18" charset="0"/>
                <a:cs typeface="Times New Roman" pitchFamily="18" charset="0"/>
              </a:rPr>
              <a:t>              W = ? J   </a:t>
            </a:r>
            <a:endParaRPr lang="cs-CZ" sz="2600" u="sng" dirty="0" smtClean="0">
              <a:latin typeface="Times New Roman" pitchFamily="18" charset="0"/>
              <a:cs typeface="Times New Roman" pitchFamily="18" charset="0"/>
            </a:endParaRPr>
          </a:p>
          <a:p>
            <a:r>
              <a:rPr lang="cs-CZ" dirty="0" err="1" smtClean="0">
                <a:latin typeface="Times New Roman" pitchFamily="18" charset="0"/>
                <a:cs typeface="Times New Roman" pitchFamily="18" charset="0"/>
              </a:rPr>
              <a:t>F</a:t>
            </a:r>
            <a:r>
              <a:rPr lang="cs-CZ" sz="2000" dirty="0" err="1" smtClean="0">
                <a:latin typeface="Times New Roman" pitchFamily="18" charset="0"/>
                <a:cs typeface="Times New Roman" pitchFamily="18" charset="0"/>
              </a:rPr>
              <a:t>g</a:t>
            </a:r>
            <a:r>
              <a:rPr lang="cs-CZ" dirty="0" smtClean="0">
                <a:latin typeface="Times New Roman" pitchFamily="18" charset="0"/>
                <a:cs typeface="Times New Roman" pitchFamily="18" charset="0"/>
              </a:rPr>
              <a:t> = m . g</a:t>
            </a:r>
          </a:p>
          <a:p>
            <a:r>
              <a:rPr lang="cs-CZ" dirty="0" err="1" smtClean="0">
                <a:latin typeface="Times New Roman" pitchFamily="18" charset="0"/>
                <a:cs typeface="Times New Roman" pitchFamily="18" charset="0"/>
              </a:rPr>
              <a:t>F</a:t>
            </a:r>
            <a:r>
              <a:rPr lang="cs-CZ" sz="2000" dirty="0" err="1" smtClean="0">
                <a:latin typeface="Times New Roman" pitchFamily="18" charset="0"/>
                <a:cs typeface="Times New Roman" pitchFamily="18" charset="0"/>
              </a:rPr>
              <a:t>g</a:t>
            </a:r>
            <a:r>
              <a:rPr lang="cs-CZ" sz="2000" dirty="0" smtClean="0">
                <a:latin typeface="Times New Roman" pitchFamily="18" charset="0"/>
                <a:cs typeface="Times New Roman" pitchFamily="18" charset="0"/>
              </a:rPr>
              <a:t> = </a:t>
            </a:r>
            <a:r>
              <a:rPr lang="cs-CZ" sz="2800" dirty="0" smtClean="0">
                <a:latin typeface="Times New Roman" pitchFamily="18" charset="0"/>
                <a:cs typeface="Times New Roman" pitchFamily="18" charset="0"/>
              </a:rPr>
              <a:t>12</a:t>
            </a:r>
            <a:r>
              <a:rPr lang="cs-CZ" sz="20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10</a:t>
            </a:r>
          </a:p>
          <a:p>
            <a:r>
              <a:rPr lang="cs-CZ" sz="2600" dirty="0" err="1" smtClean="0">
                <a:latin typeface="Times New Roman" pitchFamily="18" charset="0"/>
                <a:cs typeface="Times New Roman" pitchFamily="18" charset="0"/>
              </a:rPr>
              <a:t>Fg</a:t>
            </a:r>
            <a:r>
              <a:rPr lang="cs-CZ" sz="2600" dirty="0" smtClean="0">
                <a:latin typeface="Times New Roman" pitchFamily="18" charset="0"/>
                <a:cs typeface="Times New Roman" pitchFamily="18" charset="0"/>
              </a:rPr>
              <a:t> = 120 N</a:t>
            </a:r>
          </a:p>
          <a:p>
            <a:r>
              <a:rPr lang="cs-CZ" sz="2800" dirty="0" smtClean="0">
                <a:latin typeface="Times New Roman" pitchFamily="18" charset="0"/>
                <a:cs typeface="Times New Roman" pitchFamily="18" charset="0"/>
              </a:rPr>
              <a:t>W = F . S</a:t>
            </a:r>
          </a:p>
          <a:p>
            <a:r>
              <a:rPr lang="cs-CZ" sz="2800" dirty="0" smtClean="0">
                <a:latin typeface="Times New Roman" pitchFamily="18" charset="0"/>
                <a:cs typeface="Times New Roman" pitchFamily="18" charset="0"/>
              </a:rPr>
              <a:t>W = 120 . 9</a:t>
            </a:r>
          </a:p>
          <a:p>
            <a:r>
              <a:rPr lang="cs-CZ" sz="2800" dirty="0" smtClean="0">
                <a:latin typeface="Times New Roman" pitchFamily="18" charset="0"/>
                <a:cs typeface="Times New Roman" pitchFamily="18" charset="0"/>
              </a:rPr>
              <a:t>W = 1 080J</a:t>
            </a:r>
          </a:p>
          <a:p>
            <a:r>
              <a:rPr lang="cs-CZ" sz="2800" dirty="0" smtClean="0">
                <a:latin typeface="Times New Roman" pitchFamily="18" charset="0"/>
                <a:cs typeface="Times New Roman" pitchFamily="18" charset="0"/>
              </a:rPr>
              <a:t>Pes vykoná práci 1 080 J.</a:t>
            </a:r>
            <a:endParaRPr lang="cs-CZ" sz="2800"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amond(in)">
                                      <p:cBhvr>
                                        <p:cTn id="7" dur="2000"/>
                                        <p:tgtEl>
                                          <p:spTgt spid="3">
                                            <p:txEl>
                                              <p:pRg st="0" end="0"/>
                                            </p:txEl>
                                          </p:spTgt>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amond(in)">
                                      <p:cBhvr>
                                        <p:cTn id="10" dur="2000"/>
                                        <p:tgtEl>
                                          <p:spTgt spid="3">
                                            <p:txEl>
                                              <p:pRg st="1" end="1"/>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amond(in)">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8" presetClass="entr" presetSubtype="16"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diamond(in)">
                                      <p:cBhvr>
                                        <p:cTn id="18" dur="2000"/>
                                        <p:tgtEl>
                                          <p:spTgt spid="3">
                                            <p:txEl>
                                              <p:pRg st="3" end="3"/>
                                            </p:txEl>
                                          </p:spTgt>
                                        </p:tgtEl>
                                      </p:cBhvr>
                                    </p:animEffect>
                                  </p:childTnLst>
                                </p:cTn>
                              </p:par>
                              <p:par>
                                <p:cTn id="19" presetID="8" presetClass="entr" presetSubtype="16"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diamond(in)">
                                      <p:cBhvr>
                                        <p:cTn id="21" dur="2000"/>
                                        <p:tgtEl>
                                          <p:spTgt spid="3">
                                            <p:txEl>
                                              <p:pRg st="4" end="4"/>
                                            </p:txEl>
                                          </p:spTgt>
                                        </p:tgtEl>
                                      </p:cBhvr>
                                    </p:animEffect>
                                  </p:childTnLst>
                                </p:cTn>
                              </p:par>
                              <p:par>
                                <p:cTn id="22" presetID="8"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diamond(in)">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8" presetClass="entr" presetSubtype="16"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diamond(in)">
                                      <p:cBhvr>
                                        <p:cTn id="29" dur="2000"/>
                                        <p:tgtEl>
                                          <p:spTgt spid="3">
                                            <p:txEl>
                                              <p:pRg st="6" end="6"/>
                                            </p:txEl>
                                          </p:spTgt>
                                        </p:tgtEl>
                                      </p:cBhvr>
                                    </p:animEffect>
                                  </p:childTnLst>
                                </p:cTn>
                              </p:par>
                              <p:par>
                                <p:cTn id="30" presetID="8" presetClass="entr" presetSubtype="16"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diamond(in)">
                                      <p:cBhvr>
                                        <p:cTn id="32" dur="2000"/>
                                        <p:tgtEl>
                                          <p:spTgt spid="3">
                                            <p:txEl>
                                              <p:pRg st="7" end="7"/>
                                            </p:txEl>
                                          </p:spTgt>
                                        </p:tgtEl>
                                      </p:cBhvr>
                                    </p:animEffect>
                                  </p:childTnLst>
                                </p:cTn>
                              </p:par>
                              <p:par>
                                <p:cTn id="33" presetID="8" presetClass="entr" presetSubtype="16"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diamond(in)">
                                      <p:cBhvr>
                                        <p:cTn id="35" dur="2000"/>
                                        <p:tgtEl>
                                          <p:spTgt spid="3">
                                            <p:txEl>
                                              <p:pRg st="8" end="8"/>
                                            </p:txEl>
                                          </p:spTgt>
                                        </p:tgtEl>
                                      </p:cBhvr>
                                    </p:animEffect>
                                  </p:childTnLst>
                                </p:cTn>
                              </p:par>
                              <p:par>
                                <p:cTn id="36" presetID="8" presetClass="entr" presetSubtype="16"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diamond(in)">
                                      <p:cBhvr>
                                        <p:cTn id="38"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brázek 5" descr="MB900431792.JPG"/>
          <p:cNvPicPr>
            <a:picLocks noChangeAspect="1"/>
          </p:cNvPicPr>
          <p:nvPr/>
        </p:nvPicPr>
        <p:blipFill>
          <a:blip r:embed="rId2" cstate="print"/>
          <a:srcRect l="3937" t="15750" r="1564" b="17314"/>
          <a:stretch>
            <a:fillRect/>
          </a:stretch>
        </p:blipFill>
        <p:spPr>
          <a:xfrm>
            <a:off x="5004048" y="1700808"/>
            <a:ext cx="3659701" cy="2592288"/>
          </a:xfrm>
          <a:prstGeom prst="rect">
            <a:avLst/>
          </a:prstGeom>
          <a:ln>
            <a:noFill/>
          </a:ln>
          <a:effectLst>
            <a:outerShdw blurRad="292100" dist="139700" dir="2700000" algn="tl" rotWithShape="0">
              <a:srgbClr val="333333">
                <a:alpha val="65000"/>
              </a:srgbClr>
            </a:outerShdw>
          </a:effectLst>
        </p:spPr>
      </p:pic>
      <p:sp>
        <p:nvSpPr>
          <p:cNvPr id="2" name="Nadpis 1"/>
          <p:cNvSpPr>
            <a:spLocks noGrp="1"/>
          </p:cNvSpPr>
          <p:nvPr>
            <p:ph type="title"/>
          </p:nvPr>
        </p:nvSpPr>
        <p:spPr>
          <a:xfrm>
            <a:off x="323528" y="260648"/>
            <a:ext cx="8534400" cy="758952"/>
          </a:xfrm>
        </p:spPr>
        <p:txBody>
          <a:bodyPr>
            <a:noAutofit/>
          </a:bodyPr>
          <a:lstStyle/>
          <a:p>
            <a:r>
              <a:rPr lang="cs-CZ" sz="2800" b="1" dirty="0" smtClean="0">
                <a:solidFill>
                  <a:schemeClr val="tx1"/>
                </a:solidFill>
                <a:latin typeface="Times New Roman" pitchFamily="18" charset="0"/>
                <a:cs typeface="Times New Roman" pitchFamily="18" charset="0"/>
              </a:rPr>
              <a:t>Při zabíjačce zvedl řezník prase o hmotnosti 157 kg do výšky 2,5 m. Jakou práci vykonal?</a:t>
            </a:r>
            <a:endParaRPr lang="cs-CZ" sz="2800"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lnSpcReduction="10000"/>
          </a:bodyPr>
          <a:lstStyle/>
          <a:p>
            <a:r>
              <a:rPr lang="cs-CZ" dirty="0" smtClean="0">
                <a:latin typeface="Times New Roman" pitchFamily="18" charset="0"/>
                <a:cs typeface="Times New Roman" pitchFamily="18" charset="0"/>
              </a:rPr>
              <a:t>zápis: m = 157kg</a:t>
            </a:r>
          </a:p>
          <a:p>
            <a:r>
              <a:rPr lang="cs-CZ" dirty="0" smtClean="0">
                <a:latin typeface="Times New Roman" pitchFamily="18" charset="0"/>
                <a:cs typeface="Times New Roman" pitchFamily="18" charset="0"/>
              </a:rPr>
              <a:t>             s = 2,5 m</a:t>
            </a:r>
          </a:p>
          <a:p>
            <a:r>
              <a:rPr lang="cs-CZ" u="sng" dirty="0" smtClean="0">
                <a:latin typeface="Times New Roman" pitchFamily="18" charset="0"/>
                <a:cs typeface="Times New Roman" pitchFamily="18" charset="0"/>
              </a:rPr>
              <a:t>              W = ? J</a:t>
            </a:r>
          </a:p>
          <a:p>
            <a:r>
              <a:rPr lang="cs-CZ" dirty="0" err="1" smtClean="0">
                <a:latin typeface="Times New Roman" pitchFamily="18" charset="0"/>
                <a:cs typeface="Times New Roman" pitchFamily="18" charset="0"/>
              </a:rPr>
              <a:t>F</a:t>
            </a:r>
            <a:r>
              <a:rPr lang="cs-CZ" sz="1800" dirty="0" err="1" smtClean="0">
                <a:latin typeface="Times New Roman" pitchFamily="18" charset="0"/>
                <a:cs typeface="Times New Roman" pitchFamily="18" charset="0"/>
              </a:rPr>
              <a:t>g</a:t>
            </a:r>
            <a:r>
              <a:rPr lang="cs-CZ" dirty="0" smtClean="0">
                <a:latin typeface="Times New Roman" pitchFamily="18" charset="0"/>
                <a:cs typeface="Times New Roman" pitchFamily="18" charset="0"/>
              </a:rPr>
              <a:t> = m . g</a:t>
            </a:r>
          </a:p>
          <a:p>
            <a:r>
              <a:rPr lang="cs-CZ" dirty="0" err="1" smtClean="0">
                <a:latin typeface="Times New Roman" pitchFamily="18" charset="0"/>
                <a:cs typeface="Times New Roman" pitchFamily="18" charset="0"/>
              </a:rPr>
              <a:t>F</a:t>
            </a:r>
            <a:r>
              <a:rPr lang="cs-CZ" sz="1800" dirty="0" err="1" smtClean="0">
                <a:latin typeface="Times New Roman" pitchFamily="18" charset="0"/>
                <a:cs typeface="Times New Roman" pitchFamily="18" charset="0"/>
              </a:rPr>
              <a:t>g</a:t>
            </a:r>
            <a:r>
              <a:rPr lang="cs-CZ" sz="1800" dirty="0" smtClean="0">
                <a:latin typeface="Times New Roman" pitchFamily="18" charset="0"/>
                <a:cs typeface="Times New Roman" pitchFamily="18" charset="0"/>
              </a:rPr>
              <a:t> = </a:t>
            </a:r>
            <a:r>
              <a:rPr lang="cs-CZ" sz="2400" dirty="0" smtClean="0">
                <a:latin typeface="Times New Roman" pitchFamily="18" charset="0"/>
                <a:cs typeface="Times New Roman" pitchFamily="18" charset="0"/>
              </a:rPr>
              <a:t>157</a:t>
            </a:r>
            <a:r>
              <a:rPr lang="cs-CZ" sz="1800" dirty="0" smtClean="0">
                <a:latin typeface="Times New Roman" pitchFamily="18" charset="0"/>
                <a:cs typeface="Times New Roman" pitchFamily="18" charset="0"/>
              </a:rPr>
              <a:t>. </a:t>
            </a:r>
            <a:r>
              <a:rPr lang="cs-CZ" sz="2400" dirty="0" smtClean="0">
                <a:latin typeface="Times New Roman" pitchFamily="18" charset="0"/>
                <a:cs typeface="Times New Roman" pitchFamily="18" charset="0"/>
              </a:rPr>
              <a:t>10</a:t>
            </a:r>
          </a:p>
          <a:p>
            <a:r>
              <a:rPr lang="cs-CZ" sz="2400" dirty="0" err="1" smtClean="0">
                <a:latin typeface="Times New Roman" pitchFamily="18" charset="0"/>
                <a:cs typeface="Times New Roman" pitchFamily="18" charset="0"/>
              </a:rPr>
              <a:t>Fg</a:t>
            </a:r>
            <a:r>
              <a:rPr lang="cs-CZ" sz="2400" dirty="0" smtClean="0">
                <a:latin typeface="Times New Roman" pitchFamily="18" charset="0"/>
                <a:cs typeface="Times New Roman" pitchFamily="18" charset="0"/>
              </a:rPr>
              <a:t> = 1 570 N</a:t>
            </a:r>
          </a:p>
          <a:p>
            <a:r>
              <a:rPr lang="cs-CZ" sz="2400" dirty="0" smtClean="0">
                <a:latin typeface="Times New Roman" pitchFamily="18" charset="0"/>
                <a:cs typeface="Times New Roman" pitchFamily="18" charset="0"/>
              </a:rPr>
              <a:t>W = F . S</a:t>
            </a:r>
          </a:p>
          <a:p>
            <a:r>
              <a:rPr lang="cs-CZ" sz="2400" dirty="0" smtClean="0">
                <a:latin typeface="Times New Roman" pitchFamily="18" charset="0"/>
                <a:cs typeface="Times New Roman" pitchFamily="18" charset="0"/>
              </a:rPr>
              <a:t>W = 1 570 . 2,5</a:t>
            </a:r>
          </a:p>
          <a:p>
            <a:r>
              <a:rPr lang="cs-CZ" sz="2400" dirty="0" smtClean="0">
                <a:latin typeface="Times New Roman" pitchFamily="18" charset="0"/>
                <a:cs typeface="Times New Roman" pitchFamily="18" charset="0"/>
              </a:rPr>
              <a:t>W = 3 925 J</a:t>
            </a:r>
          </a:p>
          <a:p>
            <a:r>
              <a:rPr lang="cs-CZ" sz="2400" dirty="0" smtClean="0">
                <a:latin typeface="Times New Roman" pitchFamily="18" charset="0"/>
                <a:cs typeface="Times New Roman" pitchFamily="18" charset="0"/>
              </a:rPr>
              <a:t>Řezník vykonal práci 3 925 J.</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strVal val="#ppt_h"/>
                                          </p:val>
                                        </p:tav>
                                        <p:tav tm="100000">
                                          <p:val>
                                            <p:strVal val="#ppt_h"/>
                                          </p:val>
                                        </p:tav>
                                      </p:tavLst>
                                    </p:anim>
                                  </p:childTnLst>
                                </p:cTn>
                              </p:par>
                              <p:par>
                                <p:cTn id="15" presetID="17" presetClass="entr" presetSubtype="1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strVal val="#ppt_h"/>
                                          </p:val>
                                        </p:tav>
                                        <p:tav tm="100000">
                                          <p:val>
                                            <p:strVal val="#ppt_h"/>
                                          </p:val>
                                        </p:tav>
                                      </p:tavLst>
                                    </p:anim>
                                  </p:childTnLst>
                                </p:cTn>
                              </p:par>
                              <p:par>
                                <p:cTn id="19" presetID="17" presetClass="entr" presetSubtype="1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17" presetClass="entr" presetSubtype="1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p:cTn id="2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3" end="3"/>
                                            </p:txEl>
                                          </p:spTgt>
                                        </p:tgtEl>
                                        <p:attrNameLst>
                                          <p:attrName>ppt_h</p:attrName>
                                        </p:attrNameLst>
                                      </p:cBhvr>
                                      <p:tavLst>
                                        <p:tav tm="0">
                                          <p:val>
                                            <p:strVal val="#ppt_h"/>
                                          </p:val>
                                        </p:tav>
                                        <p:tav tm="100000">
                                          <p:val>
                                            <p:strVal val="#ppt_h"/>
                                          </p:val>
                                        </p:tav>
                                      </p:tavLst>
                                    </p:anim>
                                  </p:childTnLst>
                                </p:cTn>
                              </p:par>
                              <p:par>
                                <p:cTn id="29" presetID="17" presetClass="entr" presetSubtype="1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4" end="4"/>
                                            </p:txEl>
                                          </p:spTgt>
                                        </p:tgtEl>
                                        <p:attrNameLst>
                                          <p:attrName>ppt_h</p:attrName>
                                        </p:attrNameLst>
                                      </p:cBhvr>
                                      <p:tavLst>
                                        <p:tav tm="0">
                                          <p:val>
                                            <p:strVal val="#ppt_h"/>
                                          </p:val>
                                        </p:tav>
                                        <p:tav tm="100000">
                                          <p:val>
                                            <p:strVal val="#ppt_h"/>
                                          </p:val>
                                        </p:tav>
                                      </p:tavLst>
                                    </p:anim>
                                  </p:childTnLst>
                                </p:cTn>
                              </p:par>
                              <p:par>
                                <p:cTn id="33" presetID="17" presetClass="entr" presetSubtype="10"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17" presetClass="entr" presetSubtype="1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p:cTn id="4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6" end="6"/>
                                            </p:txEl>
                                          </p:spTgt>
                                        </p:tgtEl>
                                        <p:attrNameLst>
                                          <p:attrName>ppt_h</p:attrName>
                                        </p:attrNameLst>
                                      </p:cBhvr>
                                      <p:tavLst>
                                        <p:tav tm="0">
                                          <p:val>
                                            <p:strVal val="#ppt_h"/>
                                          </p:val>
                                        </p:tav>
                                        <p:tav tm="100000">
                                          <p:val>
                                            <p:strVal val="#ppt_h"/>
                                          </p:val>
                                        </p:tav>
                                      </p:tavLst>
                                    </p:anim>
                                  </p:childTnLst>
                                </p:cTn>
                              </p:par>
                              <p:par>
                                <p:cTn id="43" presetID="17" presetClass="entr" presetSubtype="10" fill="hold"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p:cTn id="45"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6" dur="500" fill="hold"/>
                                        <p:tgtEl>
                                          <p:spTgt spid="3">
                                            <p:txEl>
                                              <p:pRg st="7" end="7"/>
                                            </p:txEl>
                                          </p:spTgt>
                                        </p:tgtEl>
                                        <p:attrNameLst>
                                          <p:attrName>ppt_h</p:attrName>
                                        </p:attrNameLst>
                                      </p:cBhvr>
                                      <p:tavLst>
                                        <p:tav tm="0">
                                          <p:val>
                                            <p:strVal val="#ppt_h"/>
                                          </p:val>
                                        </p:tav>
                                        <p:tav tm="100000">
                                          <p:val>
                                            <p:strVal val="#ppt_h"/>
                                          </p:val>
                                        </p:tav>
                                      </p:tavLst>
                                    </p:anim>
                                  </p:childTnLst>
                                </p:cTn>
                              </p:par>
                              <p:par>
                                <p:cTn id="47" presetID="17" presetClass="entr" presetSubtype="1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strVal val="#ppt_h"/>
                                          </p:val>
                                        </p:tav>
                                        <p:tav tm="100000">
                                          <p:val>
                                            <p:strVal val="#ppt_h"/>
                                          </p:val>
                                        </p:tav>
                                      </p:tavLst>
                                    </p:anim>
                                  </p:childTnLst>
                                </p:cTn>
                              </p:par>
                              <p:par>
                                <p:cTn id="51" presetID="17" presetClass="entr" presetSubtype="10" fill="hold"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p:cTn id="53"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4" dur="500" fill="hold"/>
                                        <p:tgtEl>
                                          <p:spTgt spid="3">
                                            <p:txEl>
                                              <p:pRg st="9" end="9"/>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112168"/>
          </a:xfrm>
        </p:spPr>
        <p:txBody>
          <a:bodyPr>
            <a:noAutofit/>
          </a:bodyPr>
          <a:lstStyle/>
          <a:p>
            <a:pPr algn="l"/>
            <a:r>
              <a:rPr lang="cs-CZ" sz="2400" b="1" dirty="0" smtClean="0">
                <a:solidFill>
                  <a:schemeClr val="tx1"/>
                </a:solidFill>
                <a:latin typeface="Times New Roman" pitchFamily="18" charset="0"/>
                <a:cs typeface="Times New Roman" pitchFamily="18" charset="0"/>
              </a:rPr>
              <a:t>Petr vykonal práci 10 </a:t>
            </a:r>
            <a:r>
              <a:rPr lang="cs-CZ" sz="2400" b="1" dirty="0" err="1" smtClean="0">
                <a:solidFill>
                  <a:schemeClr val="tx1"/>
                </a:solidFill>
                <a:latin typeface="Times New Roman" pitchFamily="18" charset="0"/>
                <a:cs typeface="Times New Roman" pitchFamily="18" charset="0"/>
              </a:rPr>
              <a:t>kJ</a:t>
            </a:r>
            <a:r>
              <a:rPr lang="cs-CZ" sz="2400" b="1" dirty="0" smtClean="0">
                <a:solidFill>
                  <a:schemeClr val="tx1"/>
                </a:solidFill>
                <a:latin typeface="Times New Roman" pitchFamily="18" charset="0"/>
                <a:cs typeface="Times New Roman" pitchFamily="18" charset="0"/>
              </a:rPr>
              <a:t>, když odvážel cihly na stavbu po dráze 50 m. Jaká byla hmotnost jedné cihly, jestliže víme, že cestu vykonal 10 krát, vždy si naložil 10 cihel.</a:t>
            </a:r>
            <a:endParaRPr lang="cs-CZ" sz="2400"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fontScale="92500" lnSpcReduction="20000"/>
          </a:bodyPr>
          <a:lstStyle/>
          <a:p>
            <a:r>
              <a:rPr lang="cs-CZ" dirty="0" smtClean="0">
                <a:latin typeface="Times New Roman" pitchFamily="18" charset="0"/>
                <a:cs typeface="Times New Roman" pitchFamily="18" charset="0"/>
              </a:rPr>
              <a:t>Zápis: m = ? kg</a:t>
            </a:r>
          </a:p>
          <a:p>
            <a:r>
              <a:rPr lang="cs-CZ" dirty="0" smtClean="0">
                <a:latin typeface="Times New Roman" pitchFamily="18" charset="0"/>
                <a:cs typeface="Times New Roman" pitchFamily="18" charset="0"/>
              </a:rPr>
              <a:t>             s</a:t>
            </a:r>
            <a:r>
              <a:rPr lang="cs-CZ" sz="1100" dirty="0" smtClean="0">
                <a:latin typeface="Times New Roman" pitchFamily="18" charset="0"/>
                <a:cs typeface="Times New Roman" pitchFamily="18" charset="0"/>
              </a:rPr>
              <a:t>1</a:t>
            </a:r>
            <a:r>
              <a:rPr lang="cs-CZ" dirty="0" smtClean="0">
                <a:latin typeface="Times New Roman" pitchFamily="18" charset="0"/>
                <a:cs typeface="Times New Roman" pitchFamily="18" charset="0"/>
              </a:rPr>
              <a:t> = 50 m-jedna cesta, šel 10 krát →s = 500m</a:t>
            </a:r>
          </a:p>
          <a:p>
            <a:r>
              <a:rPr lang="cs-CZ" u="sng" dirty="0" smtClean="0">
                <a:latin typeface="Times New Roman" pitchFamily="18" charset="0"/>
                <a:cs typeface="Times New Roman" pitchFamily="18" charset="0"/>
              </a:rPr>
              <a:t>              W = 10 </a:t>
            </a:r>
            <a:r>
              <a:rPr lang="cs-CZ" u="sng" dirty="0" err="1" smtClean="0">
                <a:latin typeface="Times New Roman" pitchFamily="18" charset="0"/>
                <a:cs typeface="Times New Roman" pitchFamily="18" charset="0"/>
              </a:rPr>
              <a:t>kJ</a:t>
            </a:r>
            <a:r>
              <a:rPr lang="cs-CZ" u="sng" dirty="0" smtClean="0">
                <a:latin typeface="Times New Roman" pitchFamily="18" charset="0"/>
                <a:cs typeface="Times New Roman" pitchFamily="18" charset="0"/>
              </a:rPr>
              <a:t> = 10 000 J</a:t>
            </a:r>
          </a:p>
          <a:p>
            <a:r>
              <a:rPr lang="cs-CZ" sz="2800" dirty="0" smtClean="0">
                <a:latin typeface="Times New Roman" pitchFamily="18" charset="0"/>
                <a:cs typeface="Times New Roman" pitchFamily="18" charset="0"/>
              </a:rPr>
              <a:t>W = F . S</a:t>
            </a:r>
          </a:p>
          <a:p>
            <a:r>
              <a:rPr lang="cs-CZ" sz="2800" dirty="0" smtClean="0">
                <a:latin typeface="Times New Roman" pitchFamily="18" charset="0"/>
                <a:cs typeface="Times New Roman" pitchFamily="18" charset="0"/>
              </a:rPr>
              <a:t>10 000 = F. 500</a:t>
            </a:r>
          </a:p>
          <a:p>
            <a:r>
              <a:rPr lang="cs-CZ" sz="2800" dirty="0" smtClean="0">
                <a:latin typeface="Times New Roman" pitchFamily="18" charset="0"/>
                <a:cs typeface="Times New Roman" pitchFamily="18" charset="0"/>
              </a:rPr>
              <a:t>F = 10 000 : 500 = 200 N</a:t>
            </a:r>
          </a:p>
          <a:p>
            <a:r>
              <a:rPr lang="cs-CZ" dirty="0" err="1" smtClean="0">
                <a:latin typeface="Times New Roman" pitchFamily="18" charset="0"/>
                <a:cs typeface="Times New Roman" pitchFamily="18" charset="0"/>
              </a:rPr>
              <a:t>F</a:t>
            </a:r>
            <a:r>
              <a:rPr lang="cs-CZ" sz="2000" dirty="0" err="1" smtClean="0">
                <a:latin typeface="Times New Roman" pitchFamily="18" charset="0"/>
                <a:cs typeface="Times New Roman" pitchFamily="18" charset="0"/>
              </a:rPr>
              <a:t>g</a:t>
            </a:r>
            <a:r>
              <a:rPr lang="cs-CZ" dirty="0" smtClean="0">
                <a:latin typeface="Times New Roman" pitchFamily="18" charset="0"/>
                <a:cs typeface="Times New Roman" pitchFamily="18" charset="0"/>
              </a:rPr>
              <a:t> = m . g</a:t>
            </a:r>
          </a:p>
          <a:p>
            <a:r>
              <a:rPr lang="cs-CZ" dirty="0" smtClean="0">
                <a:latin typeface="Times New Roman" pitchFamily="18" charset="0"/>
                <a:cs typeface="Times New Roman" pitchFamily="18" charset="0"/>
              </a:rPr>
              <a:t>200</a:t>
            </a:r>
            <a:r>
              <a:rPr lang="cs-CZ" sz="2000" dirty="0" smtClean="0">
                <a:latin typeface="Times New Roman" pitchFamily="18" charset="0"/>
                <a:cs typeface="Times New Roman" pitchFamily="18" charset="0"/>
              </a:rPr>
              <a:t> = </a:t>
            </a:r>
            <a:r>
              <a:rPr lang="cs-CZ" sz="2800" dirty="0" smtClean="0">
                <a:latin typeface="Times New Roman" pitchFamily="18" charset="0"/>
                <a:cs typeface="Times New Roman" pitchFamily="18" charset="0"/>
              </a:rPr>
              <a:t>m</a:t>
            </a:r>
            <a:r>
              <a:rPr lang="cs-CZ" sz="20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10</a:t>
            </a:r>
          </a:p>
          <a:p>
            <a:r>
              <a:rPr lang="cs-CZ" sz="2800" dirty="0" smtClean="0">
                <a:latin typeface="Times New Roman" pitchFamily="18" charset="0"/>
                <a:cs typeface="Times New Roman" pitchFamily="18" charset="0"/>
              </a:rPr>
              <a:t>m = 200 : 10 = 20 kg</a:t>
            </a:r>
          </a:p>
          <a:p>
            <a:r>
              <a:rPr lang="cs-CZ" sz="2800" dirty="0" smtClean="0">
                <a:latin typeface="Times New Roman" pitchFamily="18" charset="0"/>
                <a:cs typeface="Times New Roman" pitchFamily="18" charset="0"/>
              </a:rPr>
              <a:t>20 : 10 = 2 kg</a:t>
            </a:r>
          </a:p>
          <a:p>
            <a:r>
              <a:rPr lang="cs-CZ" sz="2800" dirty="0" smtClean="0">
                <a:latin typeface="Times New Roman" pitchFamily="18" charset="0"/>
                <a:cs typeface="Times New Roman" pitchFamily="18" charset="0"/>
              </a:rPr>
              <a:t>Hmotnost jedné cihly je 2 kg.</a:t>
            </a:r>
          </a:p>
          <a:p>
            <a:endParaRPr lang="cs-CZ" dirty="0"/>
          </a:p>
        </p:txBody>
      </p:sp>
      <p:pic>
        <p:nvPicPr>
          <p:cNvPr id="4" name="Obrázek 3" descr="MB900390063.JPG"/>
          <p:cNvPicPr>
            <a:picLocks noChangeAspect="1"/>
          </p:cNvPicPr>
          <p:nvPr/>
        </p:nvPicPr>
        <p:blipFill>
          <a:blip r:embed="rId2" cstate="print"/>
          <a:srcRect l="7875" t="15750" r="9439" b="13376"/>
          <a:stretch>
            <a:fillRect/>
          </a:stretch>
        </p:blipFill>
        <p:spPr>
          <a:xfrm>
            <a:off x="6000159" y="2852936"/>
            <a:ext cx="2772308" cy="237626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ox(in)">
                                      <p:cBhvr>
                                        <p:cTn id="10" dur="500"/>
                                        <p:tgtEl>
                                          <p:spTgt spid="3">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ox(i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ox(in)">
                                      <p:cBhvr>
                                        <p:cTn id="18" dur="500"/>
                                        <p:tgtEl>
                                          <p:spTgt spid="3">
                                            <p:txEl>
                                              <p:pRg st="3" end="3"/>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ox(in)">
                                      <p:cBhvr>
                                        <p:cTn id="21" dur="500"/>
                                        <p:tgtEl>
                                          <p:spTgt spid="3">
                                            <p:txEl>
                                              <p:pRg st="4" end="4"/>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ox(i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4" presetClass="entr" presetSubtype="16"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ox(in)">
                                      <p:cBhvr>
                                        <p:cTn id="29" dur="500"/>
                                        <p:tgtEl>
                                          <p:spTgt spid="3">
                                            <p:txEl>
                                              <p:pRg st="6" end="6"/>
                                            </p:txEl>
                                          </p:spTgt>
                                        </p:tgtEl>
                                      </p:cBhvr>
                                    </p:animEffect>
                                  </p:childTnLst>
                                </p:cTn>
                              </p:par>
                              <p:par>
                                <p:cTn id="30" presetID="4" presetClass="entr" presetSubtype="16"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ox(in)">
                                      <p:cBhvr>
                                        <p:cTn id="32" dur="500"/>
                                        <p:tgtEl>
                                          <p:spTgt spid="3">
                                            <p:txEl>
                                              <p:pRg st="7" end="7"/>
                                            </p:txEl>
                                          </p:spTgt>
                                        </p:tgtEl>
                                      </p:cBhvr>
                                    </p:animEffect>
                                  </p:childTnLst>
                                </p:cTn>
                              </p:par>
                              <p:par>
                                <p:cTn id="33" presetID="4" presetClass="entr" presetSubtype="16"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box(in)">
                                      <p:cBhvr>
                                        <p:cTn id="35" dur="500"/>
                                        <p:tgtEl>
                                          <p:spTgt spid="3">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 presetClass="entr" presetSubtype="16" fill="hold" nodeType="click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box(in)">
                                      <p:cBhvr>
                                        <p:cTn id="40" dur="500"/>
                                        <p:tgtEl>
                                          <p:spTgt spid="3">
                                            <p:txEl>
                                              <p:pRg st="9" end="9"/>
                                            </p:txEl>
                                          </p:spTgt>
                                        </p:tgtEl>
                                      </p:cBhvr>
                                    </p:animEffect>
                                  </p:childTnLst>
                                </p:cTn>
                              </p:par>
                              <p:par>
                                <p:cTn id="41" presetID="4" presetClass="entr" presetSubtype="16"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box(in)">
                                      <p:cBhvr>
                                        <p:cTn id="4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MB900441736.JPG"/>
          <p:cNvPicPr>
            <a:picLocks noChangeAspect="1"/>
          </p:cNvPicPr>
          <p:nvPr/>
        </p:nvPicPr>
        <p:blipFill>
          <a:blip r:embed="rId2" cstate="print"/>
          <a:stretch>
            <a:fillRect/>
          </a:stretch>
        </p:blipFill>
        <p:spPr>
          <a:xfrm>
            <a:off x="5724128" y="1556792"/>
            <a:ext cx="2980928" cy="298092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Nadpis 1"/>
          <p:cNvSpPr>
            <a:spLocks noGrp="1"/>
          </p:cNvSpPr>
          <p:nvPr>
            <p:ph type="title"/>
          </p:nvPr>
        </p:nvSpPr>
        <p:spPr/>
        <p:txBody>
          <a:bodyPr>
            <a:noAutofit/>
          </a:bodyPr>
          <a:lstStyle/>
          <a:p>
            <a:pPr algn="l"/>
            <a:r>
              <a:rPr lang="cs-CZ" sz="2400" b="1" dirty="0" smtClean="0">
                <a:solidFill>
                  <a:schemeClr val="tx1"/>
                </a:solidFill>
                <a:latin typeface="Times New Roman" pitchFamily="18" charset="0"/>
                <a:cs typeface="Times New Roman" pitchFamily="18" charset="0"/>
              </a:rPr>
              <a:t>Jakou práci vykoná automobil o hmotnosti 1 100 kg,</a:t>
            </a:r>
            <a:br>
              <a:rPr lang="cs-CZ" sz="2400" b="1" dirty="0" smtClean="0">
                <a:solidFill>
                  <a:schemeClr val="tx1"/>
                </a:solidFill>
                <a:latin typeface="Times New Roman" pitchFamily="18" charset="0"/>
                <a:cs typeface="Times New Roman" pitchFamily="18" charset="0"/>
              </a:rPr>
            </a:br>
            <a:r>
              <a:rPr lang="cs-CZ" sz="2400" b="1" dirty="0" smtClean="0">
                <a:solidFill>
                  <a:schemeClr val="tx1"/>
                </a:solidFill>
                <a:latin typeface="Times New Roman" pitchFamily="18" charset="0"/>
                <a:cs typeface="Times New Roman" pitchFamily="18" charset="0"/>
              </a:rPr>
              <a:t> jestliže ujede vzdálenost 25 km?</a:t>
            </a:r>
            <a:endParaRPr lang="cs-CZ" sz="2400"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fontScale="92500" lnSpcReduction="10000"/>
          </a:bodyPr>
          <a:lstStyle/>
          <a:p>
            <a:r>
              <a:rPr lang="cs-CZ" dirty="0" smtClean="0"/>
              <a:t>Zápis:</a:t>
            </a:r>
            <a:r>
              <a:rPr lang="cs-CZ" dirty="0" smtClean="0">
                <a:latin typeface="Times New Roman" pitchFamily="18" charset="0"/>
                <a:cs typeface="Times New Roman" pitchFamily="18" charset="0"/>
              </a:rPr>
              <a:t>m = 1 100kg</a:t>
            </a:r>
          </a:p>
          <a:p>
            <a:r>
              <a:rPr lang="cs-CZ" dirty="0" smtClean="0">
                <a:latin typeface="Times New Roman" pitchFamily="18" charset="0"/>
                <a:cs typeface="Times New Roman" pitchFamily="18" charset="0"/>
              </a:rPr>
              <a:t>             s = 25 km = 25 000 m</a:t>
            </a:r>
          </a:p>
          <a:p>
            <a:r>
              <a:rPr lang="cs-CZ" u="sng" dirty="0" smtClean="0">
                <a:latin typeface="Times New Roman" pitchFamily="18" charset="0"/>
                <a:cs typeface="Times New Roman" pitchFamily="18" charset="0"/>
              </a:rPr>
              <a:t>              W = ? J</a:t>
            </a:r>
          </a:p>
          <a:p>
            <a:r>
              <a:rPr lang="cs-CZ" dirty="0" err="1" smtClean="0">
                <a:latin typeface="Times New Roman" pitchFamily="18" charset="0"/>
                <a:cs typeface="Times New Roman" pitchFamily="18" charset="0"/>
              </a:rPr>
              <a:t>F</a:t>
            </a:r>
            <a:r>
              <a:rPr lang="cs-CZ" sz="2000" dirty="0" err="1" smtClean="0">
                <a:latin typeface="Times New Roman" pitchFamily="18" charset="0"/>
                <a:cs typeface="Times New Roman" pitchFamily="18" charset="0"/>
              </a:rPr>
              <a:t>g</a:t>
            </a:r>
            <a:r>
              <a:rPr lang="cs-CZ" dirty="0" smtClean="0">
                <a:latin typeface="Times New Roman" pitchFamily="18" charset="0"/>
                <a:cs typeface="Times New Roman" pitchFamily="18" charset="0"/>
              </a:rPr>
              <a:t> = m . g</a:t>
            </a:r>
          </a:p>
          <a:p>
            <a:r>
              <a:rPr lang="cs-CZ" dirty="0" err="1" smtClean="0">
                <a:latin typeface="Times New Roman" pitchFamily="18" charset="0"/>
                <a:cs typeface="Times New Roman" pitchFamily="18" charset="0"/>
              </a:rPr>
              <a:t>F</a:t>
            </a:r>
            <a:r>
              <a:rPr lang="cs-CZ" sz="2000" dirty="0" err="1" smtClean="0">
                <a:latin typeface="Times New Roman" pitchFamily="18" charset="0"/>
                <a:cs typeface="Times New Roman" pitchFamily="18" charset="0"/>
              </a:rPr>
              <a:t>g</a:t>
            </a:r>
            <a:r>
              <a:rPr lang="cs-CZ" sz="2000" dirty="0" smtClean="0">
                <a:latin typeface="Times New Roman" pitchFamily="18" charset="0"/>
                <a:cs typeface="Times New Roman" pitchFamily="18" charset="0"/>
              </a:rPr>
              <a:t> = </a:t>
            </a:r>
            <a:r>
              <a:rPr lang="cs-CZ" sz="2800" dirty="0" smtClean="0">
                <a:latin typeface="Times New Roman" pitchFamily="18" charset="0"/>
                <a:cs typeface="Times New Roman" pitchFamily="18" charset="0"/>
              </a:rPr>
              <a:t>1 100</a:t>
            </a:r>
            <a:r>
              <a:rPr lang="cs-CZ" sz="20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10</a:t>
            </a:r>
          </a:p>
          <a:p>
            <a:r>
              <a:rPr lang="cs-CZ" sz="2800" dirty="0" err="1" smtClean="0">
                <a:latin typeface="Times New Roman" pitchFamily="18" charset="0"/>
                <a:cs typeface="Times New Roman" pitchFamily="18" charset="0"/>
              </a:rPr>
              <a:t>Fg</a:t>
            </a:r>
            <a:r>
              <a:rPr lang="cs-CZ" sz="2800" dirty="0" smtClean="0">
                <a:latin typeface="Times New Roman" pitchFamily="18" charset="0"/>
                <a:cs typeface="Times New Roman" pitchFamily="18" charset="0"/>
              </a:rPr>
              <a:t> = 11 000N</a:t>
            </a:r>
          </a:p>
          <a:p>
            <a:r>
              <a:rPr lang="cs-CZ" sz="2800" dirty="0" smtClean="0">
                <a:latin typeface="Times New Roman" pitchFamily="18" charset="0"/>
                <a:cs typeface="Times New Roman" pitchFamily="18" charset="0"/>
              </a:rPr>
              <a:t>W = F . S</a:t>
            </a:r>
          </a:p>
          <a:p>
            <a:r>
              <a:rPr lang="cs-CZ" sz="2800" dirty="0" smtClean="0">
                <a:latin typeface="Times New Roman" pitchFamily="18" charset="0"/>
                <a:cs typeface="Times New Roman" pitchFamily="18" charset="0"/>
              </a:rPr>
              <a:t>W = 11 000. 25 000</a:t>
            </a:r>
          </a:p>
          <a:p>
            <a:r>
              <a:rPr lang="cs-CZ" sz="2800" dirty="0" smtClean="0">
                <a:latin typeface="Times New Roman" pitchFamily="18" charset="0"/>
                <a:cs typeface="Times New Roman" pitchFamily="18" charset="0"/>
              </a:rPr>
              <a:t>W = 275 000 000J = 275 000 </a:t>
            </a:r>
            <a:r>
              <a:rPr lang="cs-CZ" sz="2800" dirty="0" err="1" smtClean="0">
                <a:latin typeface="Times New Roman" pitchFamily="18" charset="0"/>
                <a:cs typeface="Times New Roman" pitchFamily="18" charset="0"/>
              </a:rPr>
              <a:t>kJ</a:t>
            </a:r>
            <a:r>
              <a:rPr lang="cs-CZ" sz="2800" dirty="0" smtClean="0">
                <a:latin typeface="Times New Roman" pitchFamily="18" charset="0"/>
                <a:cs typeface="Times New Roman" pitchFamily="18" charset="0"/>
              </a:rPr>
              <a:t> = 275 MJ</a:t>
            </a:r>
          </a:p>
          <a:p>
            <a:r>
              <a:rPr lang="cs-CZ" sz="2800" dirty="0" smtClean="0">
                <a:latin typeface="Times New Roman" pitchFamily="18" charset="0"/>
                <a:cs typeface="Times New Roman" pitchFamily="18" charset="0"/>
              </a:rPr>
              <a:t>Bude vykonána práce 275 MJ.</a:t>
            </a:r>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heckerboard(across)">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heckerboard(across)">
                                      <p:cBhvr>
                                        <p:cTn id="18" dur="500"/>
                                        <p:tgtEl>
                                          <p:spTgt spid="3">
                                            <p:txEl>
                                              <p:pRg st="3" end="3"/>
                                            </p:txEl>
                                          </p:spTgt>
                                        </p:tgtEl>
                                      </p:cBhvr>
                                    </p:animEffect>
                                  </p:childTnLst>
                                </p:cTn>
                              </p:par>
                              <p:par>
                                <p:cTn id="19" presetID="5"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heckerboard(across)">
                                      <p:cBhvr>
                                        <p:cTn id="21" dur="500"/>
                                        <p:tgtEl>
                                          <p:spTgt spid="3">
                                            <p:txEl>
                                              <p:pRg st="4" end="4"/>
                                            </p:txEl>
                                          </p:spTgt>
                                        </p:tgtEl>
                                      </p:cBhvr>
                                    </p:animEffect>
                                  </p:childTnLst>
                                </p:cTn>
                              </p:par>
                              <p:par>
                                <p:cTn id="22" presetID="5" presetClass="entr" presetSubtype="1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heckerboard(across)">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 presetClass="entr" presetSubtype="1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checkerboard(across)">
                                      <p:cBhvr>
                                        <p:cTn id="29" dur="500"/>
                                        <p:tgtEl>
                                          <p:spTgt spid="3">
                                            <p:txEl>
                                              <p:pRg st="6" end="6"/>
                                            </p:txEl>
                                          </p:spTgt>
                                        </p:tgtEl>
                                      </p:cBhvr>
                                    </p:animEffect>
                                  </p:childTnLst>
                                </p:cTn>
                              </p:par>
                              <p:par>
                                <p:cTn id="30" presetID="5" presetClass="entr" presetSubtype="1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checkerboard(across)">
                                      <p:cBhvr>
                                        <p:cTn id="32" dur="500"/>
                                        <p:tgtEl>
                                          <p:spTgt spid="3">
                                            <p:txEl>
                                              <p:pRg st="7" end="7"/>
                                            </p:txEl>
                                          </p:spTgt>
                                        </p:tgtEl>
                                      </p:cBhvr>
                                    </p:animEffect>
                                  </p:childTnLst>
                                </p:cTn>
                              </p:par>
                              <p:par>
                                <p:cTn id="33" presetID="5" presetClass="entr" presetSubtype="1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checkerboard(across)">
                                      <p:cBhvr>
                                        <p:cTn id="35" dur="500"/>
                                        <p:tgtEl>
                                          <p:spTgt spid="3">
                                            <p:txEl>
                                              <p:pRg st="8" end="8"/>
                                            </p:txEl>
                                          </p:spTgt>
                                        </p:tgtEl>
                                      </p:cBhvr>
                                    </p:animEffect>
                                  </p:childTnLst>
                                </p:cTn>
                              </p:par>
                              <p:par>
                                <p:cTn id="36" presetID="5" presetClass="entr" presetSubtype="1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checkerboard(across)">
                                      <p:cBhvr>
                                        <p:cTn id="3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l"/>
            <a:r>
              <a:rPr lang="cs-CZ" sz="2400" b="1" dirty="0" smtClean="0">
                <a:solidFill>
                  <a:schemeClr val="tx1"/>
                </a:solidFill>
                <a:latin typeface="Times New Roman" pitchFamily="18" charset="0"/>
                <a:cs typeface="Times New Roman" pitchFamily="18" charset="0"/>
              </a:rPr>
              <a:t>Prodavač zvedl 10 kartonů s mlékem, každý o hmotnosti 12 kg. Vykonal práci 960 J. Do jaké výšky je zvedal?</a:t>
            </a:r>
            <a:endParaRPr lang="cs-CZ" sz="2400"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lnSpcReduction="10000"/>
          </a:bodyPr>
          <a:lstStyle/>
          <a:p>
            <a:r>
              <a:rPr lang="cs-CZ" dirty="0" smtClean="0">
                <a:latin typeface="Times New Roman" pitchFamily="18" charset="0"/>
                <a:cs typeface="Times New Roman" pitchFamily="18" charset="0"/>
              </a:rPr>
              <a:t>Zápis:m</a:t>
            </a:r>
            <a:r>
              <a:rPr lang="cs-CZ" sz="1200" dirty="0" smtClean="0">
                <a:latin typeface="Times New Roman" pitchFamily="18" charset="0"/>
                <a:cs typeface="Times New Roman" pitchFamily="18" charset="0"/>
              </a:rPr>
              <a:t>1</a:t>
            </a:r>
            <a:r>
              <a:rPr lang="cs-CZ" dirty="0" smtClean="0">
                <a:latin typeface="Times New Roman" pitchFamily="18" charset="0"/>
                <a:cs typeface="Times New Roman" pitchFamily="18" charset="0"/>
              </a:rPr>
              <a:t> = 12 kg – kartonů bylo 10 → m = 120 kg</a:t>
            </a:r>
          </a:p>
          <a:p>
            <a:r>
              <a:rPr lang="cs-CZ" dirty="0" smtClean="0">
                <a:latin typeface="Times New Roman" pitchFamily="18" charset="0"/>
                <a:cs typeface="Times New Roman" pitchFamily="18" charset="0"/>
              </a:rPr>
              <a:t>             s = ? m</a:t>
            </a:r>
          </a:p>
          <a:p>
            <a:r>
              <a:rPr lang="cs-CZ" u="sng" dirty="0" smtClean="0">
                <a:latin typeface="Times New Roman" pitchFamily="18" charset="0"/>
                <a:cs typeface="Times New Roman" pitchFamily="18" charset="0"/>
              </a:rPr>
              <a:t>             W = 960 J</a:t>
            </a:r>
          </a:p>
          <a:p>
            <a:r>
              <a:rPr lang="cs-CZ" dirty="0" err="1" smtClean="0">
                <a:latin typeface="Times New Roman" pitchFamily="18" charset="0"/>
                <a:cs typeface="Times New Roman" pitchFamily="18" charset="0"/>
              </a:rPr>
              <a:t>F</a:t>
            </a:r>
            <a:r>
              <a:rPr lang="cs-CZ" sz="1800" dirty="0" err="1" smtClean="0">
                <a:latin typeface="Times New Roman" pitchFamily="18" charset="0"/>
                <a:cs typeface="Times New Roman" pitchFamily="18" charset="0"/>
              </a:rPr>
              <a:t>g</a:t>
            </a:r>
            <a:r>
              <a:rPr lang="cs-CZ" dirty="0" smtClean="0">
                <a:latin typeface="Times New Roman" pitchFamily="18" charset="0"/>
                <a:cs typeface="Times New Roman" pitchFamily="18" charset="0"/>
              </a:rPr>
              <a:t> = m . g</a:t>
            </a:r>
          </a:p>
          <a:p>
            <a:r>
              <a:rPr lang="cs-CZ" dirty="0" err="1" smtClean="0">
                <a:latin typeface="Times New Roman" pitchFamily="18" charset="0"/>
                <a:cs typeface="Times New Roman" pitchFamily="18" charset="0"/>
              </a:rPr>
              <a:t>F</a:t>
            </a:r>
            <a:r>
              <a:rPr lang="cs-CZ" sz="1800" dirty="0" err="1" smtClean="0">
                <a:latin typeface="Times New Roman" pitchFamily="18" charset="0"/>
                <a:cs typeface="Times New Roman" pitchFamily="18" charset="0"/>
              </a:rPr>
              <a:t>g</a:t>
            </a:r>
            <a:r>
              <a:rPr lang="cs-CZ" sz="1800" dirty="0" smtClean="0">
                <a:latin typeface="Times New Roman" pitchFamily="18" charset="0"/>
                <a:cs typeface="Times New Roman" pitchFamily="18" charset="0"/>
              </a:rPr>
              <a:t> = </a:t>
            </a:r>
            <a:r>
              <a:rPr lang="cs-CZ" sz="2400" dirty="0" smtClean="0">
                <a:latin typeface="Times New Roman" pitchFamily="18" charset="0"/>
                <a:cs typeface="Times New Roman" pitchFamily="18" charset="0"/>
              </a:rPr>
              <a:t>120</a:t>
            </a:r>
            <a:r>
              <a:rPr lang="cs-CZ" sz="1800" dirty="0" smtClean="0">
                <a:latin typeface="Times New Roman" pitchFamily="18" charset="0"/>
                <a:cs typeface="Times New Roman" pitchFamily="18" charset="0"/>
              </a:rPr>
              <a:t>. </a:t>
            </a:r>
            <a:r>
              <a:rPr lang="cs-CZ" sz="2400" dirty="0" smtClean="0">
                <a:latin typeface="Times New Roman" pitchFamily="18" charset="0"/>
                <a:cs typeface="Times New Roman" pitchFamily="18" charset="0"/>
              </a:rPr>
              <a:t>10</a:t>
            </a:r>
          </a:p>
          <a:p>
            <a:r>
              <a:rPr lang="cs-CZ" sz="2400" dirty="0" err="1" smtClean="0">
                <a:latin typeface="Times New Roman" pitchFamily="18" charset="0"/>
                <a:cs typeface="Times New Roman" pitchFamily="18" charset="0"/>
              </a:rPr>
              <a:t>Fg</a:t>
            </a:r>
            <a:r>
              <a:rPr lang="cs-CZ" sz="2400" dirty="0" smtClean="0">
                <a:latin typeface="Times New Roman" pitchFamily="18" charset="0"/>
                <a:cs typeface="Times New Roman" pitchFamily="18" charset="0"/>
              </a:rPr>
              <a:t> = 1 200 N</a:t>
            </a:r>
          </a:p>
          <a:p>
            <a:r>
              <a:rPr lang="cs-CZ" sz="2400" dirty="0" smtClean="0">
                <a:latin typeface="Times New Roman" pitchFamily="18" charset="0"/>
                <a:cs typeface="Times New Roman" pitchFamily="18" charset="0"/>
              </a:rPr>
              <a:t>W = F . S</a:t>
            </a:r>
          </a:p>
          <a:p>
            <a:r>
              <a:rPr lang="cs-CZ" sz="2400" dirty="0" smtClean="0">
                <a:latin typeface="Times New Roman" pitchFamily="18" charset="0"/>
                <a:cs typeface="Times New Roman" pitchFamily="18" charset="0"/>
              </a:rPr>
              <a:t>960 = 1 200 . s</a:t>
            </a:r>
          </a:p>
          <a:p>
            <a:r>
              <a:rPr lang="cs-CZ" sz="2400" dirty="0" smtClean="0">
                <a:latin typeface="Times New Roman" pitchFamily="18" charset="0"/>
                <a:cs typeface="Times New Roman" pitchFamily="18" charset="0"/>
              </a:rPr>
              <a:t>s = 960 : 1200 = 0,8 m</a:t>
            </a:r>
          </a:p>
          <a:p>
            <a:r>
              <a:rPr lang="cs-CZ" sz="2400" dirty="0" smtClean="0">
                <a:latin typeface="Times New Roman" pitchFamily="18" charset="0"/>
                <a:cs typeface="Times New Roman" pitchFamily="18" charset="0"/>
              </a:rPr>
              <a:t>Prodavač dával mléko do výšky 0,8 m.</a:t>
            </a:r>
            <a:endParaRPr lang="cs-CZ" dirty="0">
              <a:latin typeface="Times New Roman" pitchFamily="18" charset="0"/>
              <a:cs typeface="Times New Roman" pitchFamily="18" charset="0"/>
            </a:endParaRPr>
          </a:p>
        </p:txBody>
      </p:sp>
      <p:pic>
        <p:nvPicPr>
          <p:cNvPr id="4" name="Obrázek 3" descr="MB900322826.JPG"/>
          <p:cNvPicPr>
            <a:picLocks noChangeAspect="1"/>
          </p:cNvPicPr>
          <p:nvPr/>
        </p:nvPicPr>
        <p:blipFill>
          <a:blip r:embed="rId2" cstate="print"/>
          <a:stretch>
            <a:fillRect/>
          </a:stretch>
        </p:blipFill>
        <p:spPr>
          <a:xfrm>
            <a:off x="5940152" y="2132856"/>
            <a:ext cx="2952328" cy="29523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ipe(down)">
                                      <p:cBhvr>
                                        <p:cTn id="29" dur="500"/>
                                        <p:tgtEl>
                                          <p:spTgt spid="3">
                                            <p:txEl>
                                              <p:pRg st="6" end="6"/>
                                            </p:txEl>
                                          </p:spTgt>
                                        </p:tgtEl>
                                      </p:cBhvr>
                                    </p:animEffect>
                                  </p:childTnLst>
                                </p:cTn>
                              </p:par>
                              <p:par>
                                <p:cTn id="30" presetID="22" presetClass="entr" presetSubtype="4"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ipe(down)">
                                      <p:cBhvr>
                                        <p:cTn id="32" dur="500"/>
                                        <p:tgtEl>
                                          <p:spTgt spid="3">
                                            <p:txEl>
                                              <p:pRg st="7" end="7"/>
                                            </p:txEl>
                                          </p:spTgt>
                                        </p:tgtEl>
                                      </p:cBhvr>
                                    </p:animEffect>
                                  </p:childTnLst>
                                </p:cTn>
                              </p:par>
                              <p:par>
                                <p:cTn id="33" presetID="2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wipe(down)">
                                      <p:cBhvr>
                                        <p:cTn id="35" dur="500"/>
                                        <p:tgtEl>
                                          <p:spTgt spid="3">
                                            <p:txEl>
                                              <p:pRg st="8" end="8"/>
                                            </p:txEl>
                                          </p:spTgt>
                                        </p:tgtEl>
                                      </p:cBhvr>
                                    </p:animEffect>
                                  </p:childTnLst>
                                </p:cTn>
                              </p:par>
                              <p:par>
                                <p:cTn id="36" presetID="22" presetClass="entr" presetSubtype="4"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wipe(down)">
                                      <p:cBhvr>
                                        <p:cTn id="3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1"/>
                </a:solidFill>
                <a:latin typeface="Times New Roman" pitchFamily="18" charset="0"/>
                <a:cs typeface="Times New Roman" pitchFamily="18" charset="0"/>
              </a:rPr>
              <a:t>Domácí úkol:</a:t>
            </a:r>
            <a:endParaRPr lang="cs-CZ" b="1" dirty="0">
              <a:solidFill>
                <a:schemeClr val="tx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lstStyle/>
          <a:p>
            <a:r>
              <a:rPr lang="cs-CZ" dirty="0" smtClean="0">
                <a:latin typeface="Times New Roman" pitchFamily="18" charset="0"/>
                <a:cs typeface="Times New Roman" pitchFamily="18" charset="0"/>
              </a:rPr>
              <a:t>Zjisti, </a:t>
            </a:r>
            <a:r>
              <a:rPr lang="cs-CZ" dirty="0" smtClean="0">
                <a:latin typeface="Times New Roman" pitchFamily="18" charset="0"/>
                <a:cs typeface="Times New Roman" pitchFamily="18" charset="0"/>
              </a:rPr>
              <a:t>po kom byly pojmenovány jednotky práce, čím se tento fyzik zabýval?</a:t>
            </a:r>
          </a:p>
          <a:p>
            <a:r>
              <a:rPr lang="cs-CZ" dirty="0" smtClean="0">
                <a:latin typeface="Times New Roman" pitchFamily="18" charset="0"/>
                <a:cs typeface="Times New Roman" pitchFamily="18" charset="0"/>
              </a:rPr>
              <a:t>Porovnej přibližování dřeva koněm a traktorem. Kdo vykoná větší práci, jaké výhody mají jednotlivé způsoby práce, jaký je dopad na přírodu?</a:t>
            </a:r>
          </a:p>
          <a:p>
            <a:r>
              <a:rPr lang="cs-CZ" dirty="0" smtClean="0">
                <a:latin typeface="Times New Roman" pitchFamily="18" charset="0"/>
                <a:cs typeface="Times New Roman" pitchFamily="18" charset="0"/>
              </a:rPr>
              <a:t>Jak chápeme práci a ve fyzice a v „životě“?</a:t>
            </a:r>
          </a:p>
          <a:p>
            <a:r>
              <a:rPr lang="cs-CZ" dirty="0" smtClean="0">
                <a:latin typeface="Times New Roman" pitchFamily="18" charset="0"/>
                <a:cs typeface="Times New Roman" pitchFamily="18" charset="0"/>
              </a:rPr>
              <a:t>Při jakých sportech vykonáme malou a při jakých velkou práci?</a:t>
            </a:r>
          </a:p>
          <a:p>
            <a:r>
              <a:rPr lang="cs-CZ" dirty="0" smtClean="0">
                <a:latin typeface="Times New Roman" pitchFamily="18" charset="0"/>
                <a:cs typeface="Times New Roman" pitchFamily="18" charset="0"/>
              </a:rPr>
              <a:t>Najdi příklady vykonané práce v bájích a v pohádkách.</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304800" y="457200"/>
            <a:ext cx="8686800" cy="8382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3000" b="0" i="0" u="none" strike="noStrike" kern="1200" cap="small" spc="0" normalizeH="0" baseline="0" noProof="0" dirty="0" smtClean="0">
                <a:ln>
                  <a:noFill/>
                </a:ln>
                <a:solidFill>
                  <a:schemeClr val="tx2"/>
                </a:solidFill>
                <a:effectLst/>
                <a:uLnTx/>
                <a:uFillTx/>
                <a:latin typeface="+mj-lt"/>
                <a:ea typeface="+mj-ea"/>
                <a:cs typeface="+mj-cs"/>
              </a:rPr>
              <a:t>Anotace</a:t>
            </a:r>
            <a:endParaRPr kumimoji="0" lang="cs-CZ" sz="3000" b="0" i="0" u="none" strike="noStrike" kern="1200" cap="small" spc="0" normalizeH="0" baseline="0" noProof="0" dirty="0">
              <a:ln>
                <a:noFill/>
              </a:ln>
              <a:solidFill>
                <a:schemeClr val="tx2"/>
              </a:solidFill>
              <a:effectLst/>
              <a:uLnTx/>
              <a:uFillTx/>
              <a:latin typeface="+mj-lt"/>
              <a:ea typeface="+mj-ea"/>
              <a:cs typeface="+mj-cs"/>
            </a:endParaRPr>
          </a:p>
        </p:txBody>
      </p:sp>
      <p:graphicFrame>
        <p:nvGraphicFramePr>
          <p:cNvPr id="3" name="Zástupný symbol pro obsah 4"/>
          <p:cNvGraphicFramePr>
            <a:graphicFrameLocks/>
          </p:cNvGraphicFramePr>
          <p:nvPr/>
        </p:nvGraphicFramePr>
        <p:xfrm>
          <a:off x="304800" y="1554163"/>
          <a:ext cx="86868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301752" y="457200"/>
            <a:ext cx="8686800" cy="841248"/>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3600" b="0" i="0" u="none" strike="noStrike" kern="1200" cap="all" spc="0" normalizeH="0" baseline="0" noProof="0" smtClean="0">
                <a:ln>
                  <a:noFill/>
                </a:ln>
                <a:solidFill>
                  <a:schemeClr val="tx2"/>
                </a:solidFill>
                <a:effectLst>
                  <a:reflection blurRad="12700" stA="48000" endA="300" endPos="55000" dir="5400000" sy="-90000" algn="bl" rotWithShape="0"/>
                </a:effectLst>
                <a:uLnTx/>
                <a:uFillTx/>
                <a:latin typeface="+mj-lt"/>
                <a:ea typeface="+mj-ea"/>
                <a:cs typeface="+mj-cs"/>
              </a:rPr>
              <a:t>Zdroj                            citace</a:t>
            </a:r>
            <a:endParaRPr kumimoji="0" lang="cs-CZ" sz="3600" b="0" i="0" u="none" strike="noStrike" kern="1200" cap="all" spc="0" normalizeH="0" baseline="0" noProof="0" dirty="0">
              <a:ln>
                <a:noFill/>
              </a:ln>
              <a:solidFill>
                <a:schemeClr val="tx2"/>
              </a:solidFill>
              <a:effectLst>
                <a:reflection blurRad="12700" stA="48000" endA="300" endPos="55000" dir="5400000" sy="-90000" algn="bl" rotWithShape="0"/>
              </a:effectLst>
              <a:uLnTx/>
              <a:uFillTx/>
              <a:latin typeface="+mj-lt"/>
              <a:ea typeface="+mj-ea"/>
              <a:cs typeface="+mj-cs"/>
            </a:endParaRPr>
          </a:p>
        </p:txBody>
      </p:sp>
      <p:sp>
        <p:nvSpPr>
          <p:cNvPr id="3" name="Zástupný symbol pro obsah 2"/>
          <p:cNvSpPr txBox="1">
            <a:spLocks/>
          </p:cNvSpPr>
          <p:nvPr/>
        </p:nvSpPr>
        <p:spPr>
          <a:xfrm>
            <a:off x="304800" y="1600200"/>
            <a:ext cx="4191000" cy="4724400"/>
          </a:xfrm>
          <a:prstGeom prst="rect">
            <a:avLst/>
          </a:prstGeom>
        </p:spPr>
        <p:txBody>
          <a:bodyPr>
            <a:normAutofit/>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cs-CZ" sz="3200" b="0" i="0" u="none" strike="noStrike" kern="1200" cap="none" spc="0" normalizeH="0" baseline="0" noProof="0" smtClean="0">
                <a:ln>
                  <a:noFill/>
                </a:ln>
                <a:solidFill>
                  <a:schemeClr val="tx2"/>
                </a:solidFill>
                <a:effectLst/>
                <a:uLnTx/>
                <a:uFillTx/>
                <a:latin typeface="+mn-lt"/>
                <a:ea typeface="+mn-ea"/>
                <a:cs typeface="+mn-cs"/>
              </a:rPr>
              <a:t>Vlastní tvorba</a:t>
            </a:r>
            <a:endParaRPr kumimoji="0" lang="cs-CZ" sz="3200" b="0" i="0" u="none" strike="noStrike" kern="1200" cap="none" spc="0" normalizeH="0" baseline="0" noProof="0" dirty="0">
              <a:ln>
                <a:noFill/>
              </a:ln>
              <a:solidFill>
                <a:schemeClr val="tx2"/>
              </a:solidFill>
              <a:effectLst/>
              <a:uLnTx/>
              <a:uFillTx/>
              <a:latin typeface="+mn-lt"/>
              <a:ea typeface="+mn-ea"/>
              <a:cs typeface="+mn-cs"/>
            </a:endParaRPr>
          </a:p>
        </p:txBody>
      </p:sp>
      <p:sp>
        <p:nvSpPr>
          <p:cNvPr id="4" name="Zástupný symbol pro obsah 3"/>
          <p:cNvSpPr txBox="1">
            <a:spLocks/>
          </p:cNvSpPr>
          <p:nvPr/>
        </p:nvSpPr>
        <p:spPr>
          <a:xfrm>
            <a:off x="4648200" y="1600200"/>
            <a:ext cx="4343400" cy="4724400"/>
          </a:xfrm>
          <a:prstGeom prst="rect">
            <a:avLst/>
          </a:prstGeom>
        </p:spPr>
        <p:txBody>
          <a:bodyPr>
            <a:normAutofit fontScale="62500" lnSpcReduction="20000"/>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cs-CZ" sz="3200" b="0" i="0" u="none" strike="noStrike" kern="1200" cap="none" spc="0" normalizeH="0" baseline="0" noProof="0" dirty="0" smtClean="0">
                <a:ln>
                  <a:noFill/>
                </a:ln>
                <a:solidFill>
                  <a:schemeClr val="tx2"/>
                </a:solidFill>
                <a:effectLst/>
                <a:uLnTx/>
                <a:uFillTx/>
                <a:latin typeface="+mn-lt"/>
                <a:ea typeface="+mn-ea"/>
                <a:cs typeface="+mn-cs"/>
                <a:hlinkClick r:id="rId2"/>
              </a:rPr>
              <a:t>www.</a:t>
            </a:r>
            <a:r>
              <a:rPr kumimoji="0" lang="cs-CZ" sz="3200" b="0" i="0" u="none" strike="noStrike" kern="1200" cap="none" spc="0" normalizeH="0" baseline="0" noProof="0" dirty="0" err="1" smtClean="0">
                <a:ln>
                  <a:noFill/>
                </a:ln>
                <a:solidFill>
                  <a:schemeClr val="tx2"/>
                </a:solidFill>
                <a:effectLst/>
                <a:uLnTx/>
                <a:uFillTx/>
                <a:latin typeface="+mn-lt"/>
                <a:ea typeface="+mn-ea"/>
                <a:cs typeface="+mn-cs"/>
                <a:hlinkClick r:id="rId2"/>
              </a:rPr>
              <a:t>microsoft.com</a:t>
            </a:r>
            <a:endParaRPr kumimoji="0" lang="cs-CZ" sz="3200" b="0" i="0" u="none" strike="noStrike" kern="1200" cap="none" spc="0" normalizeH="0" baseline="0" noProof="0" dirty="0" smtClean="0">
              <a:ln>
                <a:noFill/>
              </a:ln>
              <a:solidFill>
                <a:schemeClr val="tx2"/>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cs-CZ" sz="3200" b="0" i="1" u="none" strike="noStrike" kern="1200" cap="none" spc="0" normalizeH="0" baseline="0" noProof="0" dirty="0" smtClean="0">
                <a:ln>
                  <a:noFill/>
                </a:ln>
                <a:solidFill>
                  <a:schemeClr val="tx2"/>
                </a:solidFill>
                <a:effectLst/>
                <a:uLnTx/>
                <a:uFillTx/>
                <a:latin typeface="+mn-lt"/>
                <a:ea typeface="+mn-ea"/>
                <a:cs typeface="+mn-cs"/>
              </a:rPr>
              <a:t>Fyzika 5</a:t>
            </a:r>
            <a:r>
              <a:rPr kumimoji="0" lang="cs-CZ" sz="3200" b="0" i="0" u="none" strike="noStrike" kern="1200" cap="none" spc="0" normalizeH="0" baseline="0" noProof="0" dirty="0" smtClean="0">
                <a:ln>
                  <a:noFill/>
                </a:ln>
                <a:solidFill>
                  <a:schemeClr val="tx2"/>
                </a:solidFill>
                <a:effectLst/>
                <a:uLnTx/>
                <a:uFillTx/>
                <a:latin typeface="+mn-lt"/>
                <a:ea typeface="+mn-ea"/>
                <a:cs typeface="+mn-cs"/>
              </a:rPr>
              <a:t>. Praha: SPN a.s., 2010. ISBN 978-80-7235-491-7. </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cs-CZ" sz="3200" b="0" i="0" u="none" strike="noStrike" kern="1200" cap="none" spc="0" normalizeH="0" baseline="0" noProof="0" dirty="0" smtClean="0">
                <a:ln>
                  <a:noFill/>
                </a:ln>
                <a:solidFill>
                  <a:schemeClr val="tx2"/>
                </a:solidFill>
                <a:effectLst/>
                <a:uLnTx/>
                <a:uFillTx/>
                <a:latin typeface="+mn-lt"/>
                <a:ea typeface="+mn-ea"/>
                <a:cs typeface="+mn-cs"/>
              </a:rPr>
              <a:t>JIŘÍ BOHUNĚK, EVA HEJNOVÁ. </a:t>
            </a:r>
            <a:r>
              <a:rPr kumimoji="0" lang="cs-CZ" sz="3200" b="0" i="1" u="none" strike="noStrike" kern="1200" cap="none" spc="0" normalizeH="0" baseline="0" noProof="0" dirty="0" smtClean="0">
                <a:ln>
                  <a:noFill/>
                </a:ln>
                <a:solidFill>
                  <a:schemeClr val="tx2"/>
                </a:solidFill>
                <a:effectLst/>
                <a:uLnTx/>
                <a:uFillTx/>
                <a:latin typeface="+mn-lt"/>
                <a:ea typeface="+mn-ea"/>
                <a:cs typeface="+mn-cs"/>
              </a:rPr>
              <a:t>Tematické prověrky z učiva fyziky základní školy</a:t>
            </a:r>
            <a:r>
              <a:rPr kumimoji="0" lang="cs-CZ" sz="3200" b="0" i="0" u="none" strike="noStrike" kern="1200" cap="none" spc="0" normalizeH="0" baseline="0" noProof="0" dirty="0" smtClean="0">
                <a:ln>
                  <a:noFill/>
                </a:ln>
                <a:solidFill>
                  <a:schemeClr val="tx2"/>
                </a:solidFill>
                <a:effectLst/>
                <a:uLnTx/>
                <a:uFillTx/>
                <a:latin typeface="+mn-lt"/>
                <a:ea typeface="+mn-ea"/>
                <a:cs typeface="+mn-cs"/>
              </a:rPr>
              <a:t>. Praha: </a:t>
            </a:r>
            <a:r>
              <a:rPr kumimoji="0" lang="cs-CZ" sz="3200" b="0" i="0" u="none" strike="noStrike" kern="1200" cap="none" spc="0" normalizeH="0" baseline="0" noProof="0" dirty="0" err="1" smtClean="0">
                <a:ln>
                  <a:noFill/>
                </a:ln>
                <a:solidFill>
                  <a:schemeClr val="tx2"/>
                </a:solidFill>
                <a:effectLst/>
                <a:uLnTx/>
                <a:uFillTx/>
                <a:latin typeface="+mn-lt"/>
                <a:ea typeface="+mn-ea"/>
                <a:cs typeface="+mn-cs"/>
              </a:rPr>
              <a:t>Prometheus</a:t>
            </a:r>
            <a:r>
              <a:rPr kumimoji="0" lang="cs-CZ" sz="3200" b="0" i="0" u="none" strike="noStrike" kern="1200" cap="none" spc="0" normalizeH="0" baseline="0" noProof="0" dirty="0" smtClean="0">
                <a:ln>
                  <a:noFill/>
                </a:ln>
                <a:solidFill>
                  <a:schemeClr val="tx2"/>
                </a:solidFill>
                <a:effectLst/>
                <a:uLnTx/>
                <a:uFillTx/>
                <a:latin typeface="+mn-lt"/>
                <a:ea typeface="+mn-ea"/>
                <a:cs typeface="+mn-cs"/>
              </a:rPr>
              <a:t>, 2005. ISBN 80-7196-290-2. </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cs-CZ" sz="3200" b="0" i="0" u="none" strike="noStrike" kern="1200" cap="none" spc="0" normalizeH="0" baseline="0" noProof="0" dirty="0" smtClean="0">
                <a:ln>
                  <a:noFill/>
                </a:ln>
                <a:solidFill>
                  <a:schemeClr val="tx2"/>
                </a:solidFill>
                <a:effectLst/>
                <a:uLnTx/>
                <a:uFillTx/>
                <a:latin typeface="+mn-lt"/>
                <a:ea typeface="+mn-ea"/>
                <a:cs typeface="+mn-cs"/>
              </a:rPr>
              <a:t>JAN ŠEDIVÝ, JAN PURKAR, STANISLAV PFEFRČEK. </a:t>
            </a:r>
            <a:r>
              <a:rPr kumimoji="0" lang="cs-CZ" sz="3200" b="0" i="1" u="none" strike="noStrike" kern="1200" cap="none" spc="0" normalizeH="0" baseline="0" noProof="0" dirty="0" smtClean="0">
                <a:ln>
                  <a:noFill/>
                </a:ln>
                <a:solidFill>
                  <a:schemeClr val="tx2"/>
                </a:solidFill>
                <a:effectLst/>
                <a:uLnTx/>
                <a:uFillTx/>
                <a:latin typeface="+mn-lt"/>
                <a:ea typeface="+mn-ea"/>
                <a:cs typeface="+mn-cs"/>
              </a:rPr>
              <a:t>Úlohy z fyziky</a:t>
            </a:r>
            <a:r>
              <a:rPr kumimoji="0" lang="cs-CZ" sz="3200" b="0" i="0" u="none" strike="noStrike" kern="1200" cap="none" spc="0" normalizeH="0" baseline="0" noProof="0" dirty="0" smtClean="0">
                <a:ln>
                  <a:noFill/>
                </a:ln>
                <a:solidFill>
                  <a:schemeClr val="tx2"/>
                </a:solidFill>
                <a:effectLst/>
                <a:uLnTx/>
                <a:uFillTx/>
                <a:latin typeface="+mn-lt"/>
                <a:ea typeface="+mn-ea"/>
                <a:cs typeface="+mn-cs"/>
              </a:rPr>
              <a:t>. Praha: Fortuna, 1996. ISBN 80-7168-315-9. </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cs-CZ" sz="3200" b="0" i="0" u="none" strike="noStrike" kern="1200" cap="none" spc="0" normalizeH="0" baseline="0" noProof="0" dirty="0" smtClean="0">
                <a:ln>
                  <a:noFill/>
                </a:ln>
                <a:solidFill>
                  <a:schemeClr val="tx2"/>
                </a:solidFill>
                <a:effectLst/>
                <a:uLnTx/>
                <a:uFillTx/>
                <a:latin typeface="+mn-lt"/>
                <a:ea typeface="+mn-ea"/>
                <a:cs typeface="+mn-cs"/>
              </a:rPr>
              <a:t>JIŘÍ BOHUNĚK. </a:t>
            </a:r>
            <a:r>
              <a:rPr kumimoji="0" lang="cs-CZ" sz="3200" b="0" i="1" u="none" strike="noStrike" kern="1200" cap="none" spc="0" normalizeH="0" baseline="0" noProof="0" dirty="0" smtClean="0">
                <a:ln>
                  <a:noFill/>
                </a:ln>
                <a:solidFill>
                  <a:schemeClr val="tx2"/>
                </a:solidFill>
                <a:effectLst/>
                <a:uLnTx/>
                <a:uFillTx/>
                <a:latin typeface="+mn-lt"/>
                <a:ea typeface="+mn-ea"/>
                <a:cs typeface="+mn-cs"/>
              </a:rPr>
              <a:t>Sbírka úloh z fyziky pro ZŠ 2. díl</a:t>
            </a:r>
            <a:r>
              <a:rPr kumimoji="0" lang="cs-CZ" sz="3200" b="0" i="0" u="none" strike="noStrike" kern="1200" cap="none" spc="0" normalizeH="0" baseline="0" noProof="0" dirty="0" smtClean="0">
                <a:ln>
                  <a:noFill/>
                </a:ln>
                <a:solidFill>
                  <a:schemeClr val="tx2"/>
                </a:solidFill>
                <a:effectLst/>
                <a:uLnTx/>
                <a:uFillTx/>
                <a:latin typeface="+mn-lt"/>
                <a:ea typeface="+mn-ea"/>
                <a:cs typeface="+mn-cs"/>
              </a:rPr>
              <a:t>. Praha: SPN , 1992. </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499</TotalTime>
  <Words>891</Words>
  <Application>Microsoft Office PowerPoint</Application>
  <PresentationFormat>Předvádění na obrazovce (4:3)</PresentationFormat>
  <Paragraphs>107</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Administrativní</vt:lpstr>
      <vt:lpstr>Snímek 1</vt:lpstr>
      <vt:lpstr>Práce</vt:lpstr>
      <vt:lpstr>Označ děje, které z hlediska fyziky lze označit jako práci.</vt:lpstr>
      <vt:lpstr>Doplňte:</vt:lpstr>
      <vt:lpstr>Adélka s Aničkou nosila koním seno.Andulka je starší, při každé cestě nabrala 5kg sena, Adélka 2,5 kg sena. Označ pravdivé odpovědi, jestliže víš, že obě nakrmily šest koní, každý měl 7,5 kg sena .</vt:lpstr>
      <vt:lpstr>Vypočti jakou práci vykoná pes o hmotnosti 12 kg, vyjde-li do třetího patra, to znamená do výšky 9 m.</vt:lpstr>
      <vt:lpstr>Při zabíjačce zvedl řezník prase o hmotnosti 157 kg do výšky 2,5 m. Jakou práci vykonal?</vt:lpstr>
      <vt:lpstr>Petr vykonal práci 10 kJ, když odvážel cihly na stavbu po dráze 50 m. Jaká byla hmotnost jedné cihly, jestliže víme, že cestu vykonal 10 krát, vždy si naložil 10 cihel.</vt:lpstr>
      <vt:lpstr>Jakou práci vykoná automobil o hmotnosti 1 100 kg,  jestliže ujede vzdálenost 25 km?</vt:lpstr>
      <vt:lpstr>Prodavač zvedl 10 kartonů s mlékem, každý o hmotnosti 12 kg. Vykonal práci 960 J. Do jaké výšky je zvedal?</vt:lpstr>
      <vt:lpstr>Domácí úkol:</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ZŠ a MŠ při dětské léčebně</dc:creator>
  <cp:lastModifiedBy>expert</cp:lastModifiedBy>
  <cp:revision>48</cp:revision>
  <dcterms:created xsi:type="dcterms:W3CDTF">2012-02-21T18:31:03Z</dcterms:created>
  <dcterms:modified xsi:type="dcterms:W3CDTF">2012-03-07T21:38:32Z</dcterms:modified>
</cp:coreProperties>
</file>