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handoutMasterIdLst>
    <p:handoutMasterId r:id="rId18"/>
  </p:handoutMasterIdLst>
  <p:sldIdLst>
    <p:sldId id="256" r:id="rId2"/>
    <p:sldId id="317" r:id="rId3"/>
    <p:sldId id="319" r:id="rId4"/>
    <p:sldId id="306" r:id="rId5"/>
    <p:sldId id="307" r:id="rId6"/>
    <p:sldId id="313" r:id="rId7"/>
    <p:sldId id="321" r:id="rId8"/>
    <p:sldId id="323" r:id="rId9"/>
    <p:sldId id="329" r:id="rId10"/>
    <p:sldId id="322" r:id="rId11"/>
    <p:sldId id="330" r:id="rId12"/>
    <p:sldId id="325" r:id="rId13"/>
    <p:sldId id="326" r:id="rId14"/>
    <p:sldId id="316" r:id="rId15"/>
    <p:sldId id="32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0066"/>
    <a:srgbClr val="FF7C80"/>
    <a:srgbClr val="663300"/>
    <a:srgbClr val="333300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5AA29B-6BDD-43A0-B9D7-39EB4F34D0B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485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PdM&#250;negu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1">
                <a:lumMod val="0"/>
                <a:alpha val="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latin typeface="Times New Roman" pitchFamily="18" charset="0"/>
                <a:cs typeface="Times New Roman" pitchFamily="18" charset="0"/>
              </a:rPr>
              <a:t>MONAKO</a:t>
            </a:r>
            <a:br>
              <a:rPr lang="pl-PL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Místo, kde žijeme</a:t>
            </a:r>
          </a:p>
          <a:p>
            <a:r>
              <a:rPr lang="pl-PL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accent2">
                <a:lumMod val="40000"/>
                <a:lumOff val="60000"/>
              </a:schemeClr>
            </a:gs>
            <a:gs pos="100000">
              <a:schemeClr val="bg1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844824"/>
            <a:ext cx="50173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Druhý </a:t>
            </a: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nejmenší </a:t>
            </a:r>
            <a:endParaRPr lang="cs-CZ" sz="6600" b="1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stát </a:t>
            </a:r>
            <a:r>
              <a:rPr lang="cs-CZ" sz="66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světě 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875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-4140968" y="2060848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7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712968" cy="62646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404664"/>
            <a:ext cx="3467616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72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99651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12968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763688" y="4509120"/>
            <a:ext cx="1698488" cy="484632"/>
          </a:xfrm>
          <a:prstGeom prst="rightArrow">
            <a:avLst/>
          </a:prstGeom>
          <a:solidFill>
            <a:srgbClr val="FF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FRANCIE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/>
          <p:cNvSpPr/>
          <p:nvPr/>
        </p:nvSpPr>
        <p:spPr>
          <a:xfrm rot="20830896">
            <a:off x="4249150" y="4367644"/>
            <a:ext cx="1329794" cy="484632"/>
          </a:xfrm>
          <a:prstGeom prst="leftArrow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ITÁLIE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2980318">
            <a:off x="3660624" y="5154602"/>
            <a:ext cx="1440160" cy="4846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MONAKO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22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843405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66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071"/>
            <a:ext cx="2195736" cy="1823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" y="1843406"/>
            <a:ext cx="9143999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druhý nejmenší stát 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světě.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podstatě je to město se statutem státu,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tedy knížectví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Leží ve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Francii, na Azurovém pobřeží, jen 8 kilometrů od hranic 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Itálií. Skládá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pěti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městských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částí: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Monaco-Ville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→Staré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opevněné město na skále a zároveň oficiální hlavní město s knížecím palácem, opevněním, zahradami, katedrálou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oceánografickým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muzeem.</a:t>
            </a:r>
          </a:p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Monako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Condamine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 přístavem, bankami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obchody.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Monte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Carlo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založené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roku 1866, za panování knížete Karla III, který mu dal i jeho jméno, s jeho mezinárodně proslulým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kasinem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kongresovým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centrem.  Zde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také rozkládá jediná monacká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pláž.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Fontvieille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(vytvořené na hrázi na moři) s domy, průmyslovým a přírodním parkem, sportovním komplexem a novým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jachtovým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přístavem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400" dirty="0"/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Moneghetti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→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Nejzápadnější část s proslulými exotickými zahradami.</a:t>
            </a:r>
          </a:p>
          <a:p>
            <a:pPr algn="just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/>
              <a:t>	</a:t>
            </a:r>
          </a:p>
        </p:txBody>
      </p:sp>
      <p:pic>
        <p:nvPicPr>
          <p:cNvPr id="7170" name="Picture 2" descr="C:\Users\nb3\AppData\Local\Microsoft\Windows\Temporary Internet Files\Content.IE5\XYEZDL8L\MP90036275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123"/>
            <a:ext cx="2987824" cy="186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5419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91" y="0"/>
            <a:ext cx="9251629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u="sng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Rally</a:t>
            </a:r>
            <a:r>
              <a:rPr lang="cs-CZ" sz="4000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Monte</a:t>
            </a:r>
            <a:r>
              <a:rPr lang="cs-CZ" sz="4000" u="sng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Carlo</a:t>
            </a:r>
          </a:p>
          <a:p>
            <a:pPr algn="just"/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 nejpopulárnějším mezinárodním sportovním soutěžím v Monaku patří dva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automobilové závody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4939" y="1556792"/>
            <a:ext cx="4139061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1.Rally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Monte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Carlo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který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koná od roku 1911, měří 3500 kilometrů a patří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nejobtížnějším, protože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většinou vede v horském terénu Přímořských Alp.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2.Grand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Prix Automobile de </a:t>
            </a:r>
            <a:r>
              <a:rPr lang="cs-CZ" sz="24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Monaco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známý závod formule F1 o Velkou cenu. Závodní okruh měří 318 kilometrů, je plný serpentin a soutěž patří k velkým sportovním událostem.</a:t>
            </a:r>
          </a:p>
        </p:txBody>
      </p:sp>
      <p:pic>
        <p:nvPicPr>
          <p:cNvPr id="3074" name="Picture 2" descr="E:\monako\2012_04_02\monako 1_0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00548"/>
            <a:ext cx="4752528" cy="43087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41495345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16" y="188640"/>
            <a:ext cx="8673581" cy="604867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Popisek se šipkou dolů 2"/>
          <p:cNvSpPr/>
          <p:nvPr/>
        </p:nvSpPr>
        <p:spPr>
          <a:xfrm>
            <a:off x="2411760" y="2755776"/>
            <a:ext cx="2498576" cy="914400"/>
          </a:xfrm>
          <a:prstGeom prst="downArrowCallout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Knížecí palác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8816" y="638523"/>
            <a:ext cx="84249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knížecím paláci se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nachází  Muzeum voskových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figurín 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prostory, kde bydlí knížecí rodina. Kníže je hlavou státu. Zastupuje knížectví v zahraničí, jmenuje a odvolává členy vlády a může rozpustit Národní radu.</a:t>
            </a:r>
          </a:p>
        </p:txBody>
      </p:sp>
      <p:sp>
        <p:nvSpPr>
          <p:cNvPr id="7" name="Obdélník 6"/>
          <p:cNvSpPr/>
          <p:nvPr/>
        </p:nvSpPr>
        <p:spPr>
          <a:xfrm>
            <a:off x="278372" y="4554706"/>
            <a:ext cx="8697502" cy="52322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Následníkem trůnu po knížeti </a:t>
            </a:r>
            <a:r>
              <a:rPr lang="cs-CZ" sz="2800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Ranierovi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 je jeho syn Albert.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796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 descr="E:\monako\2012_04_02\monako 1_00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8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87624" y="692696"/>
            <a:ext cx="3971985" cy="646331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Knížecí </a:t>
            </a:r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palác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3789040"/>
            <a:ext cx="9144000" cy="2677656"/>
          </a:xfrm>
          <a:prstGeom prst="rect">
            <a:avLst/>
          </a:prstGeom>
          <a:solidFill>
            <a:srgbClr val="0070C0"/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Následníkem trůnu se mohou stát přímí a legitimní potomci vládnoucího knížete (mužští potomci mají přednost před ženskými). Pokud kníže nemá legální potomky, může se následníkem stát i adoptované dítě. Princ může vykonávat svou funkci od svých 21 let, do té doby ho zastupuje jeho poručník. </a:t>
            </a:r>
          </a:p>
        </p:txBody>
      </p:sp>
    </p:spTree>
    <p:extLst>
      <p:ext uri="{BB962C8B-B14F-4D97-AF65-F5344CB8AC3E}">
        <p14:creationId xmlns:p14="http://schemas.microsoft.com/office/powerpoint/2010/main" val="240425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124744" y="692696"/>
            <a:ext cx="2325515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3" name="Picture 7" descr="C:\Users\nb3\AppData\Local\Microsoft\Windows\Temporary Internet Files\Content.IE5\WMF991SC\MP9001485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31" y="332656"/>
            <a:ext cx="8340135" cy="598074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Obdélník 4"/>
          <p:cNvSpPr/>
          <p:nvPr/>
        </p:nvSpPr>
        <p:spPr>
          <a:xfrm>
            <a:off x="3553932" y="476672"/>
            <a:ext cx="203613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spc="50" dirty="0" err="1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Casino</a:t>
            </a:r>
            <a:endParaRPr lang="cs-CZ" sz="48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472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-4140968" y="604138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8280920" cy="621069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Obdélník 4"/>
          <p:cNvSpPr/>
          <p:nvPr/>
        </p:nvSpPr>
        <p:spPr>
          <a:xfrm>
            <a:off x="5364088" y="5373216"/>
            <a:ext cx="189507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101600">
                    <a:srgbClr val="4BACC6">
                      <a:satMod val="175000"/>
                      <a:alpha val="40000"/>
                    </a:srgb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Přístav</a:t>
            </a:r>
          </a:p>
        </p:txBody>
      </p:sp>
    </p:spTree>
    <p:extLst>
      <p:ext uri="{BB962C8B-B14F-4D97-AF65-F5344CB8AC3E}">
        <p14:creationId xmlns:p14="http://schemas.microsoft.com/office/powerpoint/2010/main" val="8407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1916832"/>
            <a:ext cx="3736857" cy="2585323"/>
          </a:xfrm>
          <a:prstGeom prst="rect">
            <a:avLst/>
          </a:prstGeom>
          <a:gradFill flip="none" rotWithShape="1">
            <a:gsLst>
              <a:gs pos="0">
                <a:srgbClr val="FF0000"/>
              </a:gs>
              <a:gs pos="57000">
                <a:schemeClr val="bg1"/>
              </a:gs>
              <a:gs pos="100000">
                <a:schemeClr val="bg1"/>
              </a:gs>
            </a:gsLst>
            <a:lin ang="5400000" scaled="1"/>
            <a:tileRect/>
          </a:gra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POHLEDY  </a:t>
            </a:r>
          </a:p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NA  </a:t>
            </a:r>
          </a:p>
          <a:p>
            <a:pPr algn="ctr"/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MONAKO 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E:\monako\2012_04_02\monako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2192"/>
            <a:ext cx="8916292" cy="62346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E:\monako\2012_04_02\monako 1_00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2" y="92192"/>
            <a:ext cx="9044616" cy="63367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E:\monako\2012_04_02\monako 1_00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42" y="92191"/>
            <a:ext cx="9044615" cy="63367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8273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 descr="E:\monako\2012_04_02\monako 1_00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0" y="108321"/>
            <a:ext cx="8957736" cy="631643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 rot="706987">
            <a:off x="4383492" y="5185973"/>
            <a:ext cx="4894289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JAPONSKÁ   ZAHRADA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707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1069"/>
            <a:ext cx="5328591" cy="83099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Jediná písečná pláž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E:\monako\2012_04_02\monako 1_000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1004668"/>
            <a:ext cx="7272807" cy="544725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5" name="Obdélník 4"/>
          <p:cNvSpPr/>
          <p:nvPr/>
        </p:nvSpPr>
        <p:spPr>
          <a:xfrm>
            <a:off x="7740352" y="188640"/>
            <a:ext cx="980012" cy="65063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wordArtVert"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/>
            <a:r>
              <a:rPr lang="cs-CZ" sz="4800" b="1" spc="50" dirty="0" err="1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Larvotto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3820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Další zajímavosti</a:t>
            </a:r>
            <a:endParaRPr lang="cs-CZ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0" y="764704"/>
            <a:ext cx="4495800" cy="5361459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Užívaný název: Monako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Rozloha: 1,95 km²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Vodstvo: Středozemní moře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Nejvyšší bod -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Agel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(140 m)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Nejnižší bod - Středozemní moře (0 m)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Klima: subtropický pás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Národnostní složení: Francouzi 54 %,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Monegaskové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16 %, Italové 16 %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495800" cy="5289451"/>
          </a:xfrm>
        </p:spPr>
        <p:txBody>
          <a:bodyPr>
            <a:normAutofit fontScale="925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Úřední jazyk: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francouzština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Počet obyvatel (2006): 32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543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Datum vzniku: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1861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Státní zřízení: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knížectví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Forma vlády: konstituční monarchie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Předseda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vlády (2006): Jean-Paul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PROUST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Hlava státu (2006): ALBERT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Měna: euro (EUR)	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5605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09601" y="836712"/>
            <a:ext cx="8640959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Katonams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Whole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Monaco.jpg. [cit. 2011-03-10]. Dostupné pod licencí </a:t>
            </a:r>
            <a:r>
              <a:rPr lang="en-US" sz="1200" dirty="0" smtClean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</a:t>
            </a:r>
            <a:r>
              <a:rPr lang="en-US" sz="1200" dirty="0"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200" dirty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200" dirty="0"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200" dirty="0"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na WWW: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://commons.wikimedia.org/wiki/File:Whole_Monaco.jpg?uselang=cs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Arnaud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25.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Palais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de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Monaco.jpg.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2011-03-10]. Dostupné pod licencí </a:t>
            </a:r>
            <a:r>
              <a:rPr lang="en-US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Commons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WWW: 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http://commons.wikimedia.org/wiki/File:Palais_de_Monaco.jpg?uselang=cs</a:t>
            </a:r>
          </a:p>
          <a:p>
            <a:endParaRPr lang="cs-CZ" dirty="0" smtClean="0"/>
          </a:p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Casino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vlajka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endParaRPr lang="cs-CZ" dirty="0" smtClean="0"/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Knížecí palác, písečná pláž, Japonská zahrada,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Rally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Monte Carlo a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pohlledy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na Monako – foto autora</a:t>
            </a:r>
          </a:p>
          <a:p>
            <a:endParaRPr lang="cs-CZ" dirty="0" smtClean="0"/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Denelson83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</a:t>
            </a:r>
            <a:r>
              <a:rPr lang="en-US" sz="1200" dirty="0" smtClean="0">
                <a:latin typeface="Times New Roman" pitchFamily="18" charset="0"/>
                <a:cs typeface="Times New Roman" pitchFamily="18" charset="0"/>
              </a:rPr>
              <a:t>Coat </a:t>
            </a:r>
            <a:r>
              <a:rPr lang="en-US" sz="1200" dirty="0">
                <a:latin typeface="Times New Roman" pitchFamily="18" charset="0"/>
                <a:cs typeface="Times New Roman" pitchFamily="18" charset="0"/>
              </a:rPr>
              <a:t>of Arms of </a:t>
            </a:r>
            <a:r>
              <a:rPr lang="en-US" sz="1200" dirty="0" err="1" smtClean="0">
                <a:latin typeface="Times New Roman" pitchFamily="18" charset="0"/>
                <a:cs typeface="Times New Roman" pitchFamily="18" charset="0"/>
              </a:rPr>
              <a:t>Monaco.svg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[cit. 2011-03-10]. Dostupné pod licencí 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en-US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http://commons.wikimedia.org/wiki/File:Coat_of_Arms_of_Monaco.svg?uselang=cs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LIUZZO,David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location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MCO.png. cit. 2011-03-10].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z WWW: 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http://commons.wikimedia.org/wiki/File:Europe_location_MCO.png?uselang=cs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SENET.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PdMúnegu2.JPG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[cit. 2011-03-10]. Dostupné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jako volné dílo na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4"/>
              </a:rPr>
              <a:t>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commons.wikimedia.org/wiki/File:PdMúnegu2.JPG?uselang=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39639" y="247825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b="1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4332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2009</TotalTime>
  <Words>709</Words>
  <Application>Microsoft Office PowerPoint</Application>
  <PresentationFormat>Předvádění na obrazovce (4:3)</PresentationFormat>
  <Paragraphs>89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MONAKO VY_32_INOVACE_06</vt:lpstr>
      <vt:lpstr>Prezentace aplikace PowerPoint</vt:lpstr>
      <vt:lpstr>Prezentace aplikace PowerPoint</vt:lpstr>
      <vt:lpstr>Prezentace aplikace PowerPoint</vt:lpstr>
      <vt:lpstr>Monako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zajímavosti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169</cp:revision>
  <dcterms:created xsi:type="dcterms:W3CDTF">2011-02-24T13:32:51Z</dcterms:created>
  <dcterms:modified xsi:type="dcterms:W3CDTF">2012-09-12T11:40:16Z</dcterms:modified>
</cp:coreProperties>
</file>