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60" r:id="rId4"/>
    <p:sldId id="261" r:id="rId5"/>
    <p:sldId id="263" r:id="rId6"/>
    <p:sldId id="262" r:id="rId7"/>
    <p:sldId id="264" r:id="rId8"/>
    <p:sldId id="265" r:id="rId9"/>
    <p:sldId id="266" r:id="rId10"/>
    <p:sldId id="267" r:id="rId11"/>
    <p:sldId id="258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výkon, výpočet výkonu. Je dobré zmínit i neustálý tlak společnosti na lepší výkony.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8. i  9.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A6780A91-EEC6-4A2B-96C6-16369136E491}" type="presOf" srcId="{30796B16-12F9-40D6-9015-EB89BB5F506A}" destId="{CBC03896-5359-44E0-8915-FCD9B030F579}" srcOrd="0" destOrd="0" presId="urn:microsoft.com/office/officeart/2005/8/layout/list1"/>
    <dgm:cxn modelId="{5833702C-555D-4CF7-8F6D-1E23C8C04047}" type="presOf" srcId="{C23FB3AD-ADCB-439B-91E3-CCAC5D95039A}" destId="{0DE7C07F-6E89-49E7-849E-19E901F4E55C}" srcOrd="1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A37BBE58-F861-4FF8-9D5E-940253722EFC}" type="presOf" srcId="{51801BC8-D6DC-4669-A849-3FE3157A21FE}" destId="{F2F6B223-CEF1-4552-AA17-F64BAF562805}" srcOrd="0" destOrd="0" presId="urn:microsoft.com/office/officeart/2005/8/layout/list1"/>
    <dgm:cxn modelId="{A2C6E4A0-383D-4A65-BD59-903E27DF6806}" type="presOf" srcId="{C23FB3AD-ADCB-439B-91E3-CCAC5D95039A}" destId="{D8A736F1-6882-4EE8-B8CF-94E99995BBC4}" srcOrd="0" destOrd="0" presId="urn:microsoft.com/office/officeart/2005/8/layout/list1"/>
    <dgm:cxn modelId="{D064E0E2-46CF-4399-85C2-A1E8A1CBA8D9}" type="presOf" srcId="{21CD1CFD-9C1D-4CCD-9C1F-96D7FEC97AFE}" destId="{E849BD94-F756-4A2B-878A-8B8D1301ACCA}" srcOrd="0" destOrd="0" presId="urn:microsoft.com/office/officeart/2005/8/layout/list1"/>
    <dgm:cxn modelId="{3847D283-F981-4D6B-9C9E-012DF82E4972}" type="presOf" srcId="{FCA51B5C-9664-4F83-804A-4F17952C1B77}" destId="{357F34FD-9159-4421-ADFD-8E14EBA959DF}" srcOrd="0" destOrd="0" presId="urn:microsoft.com/office/officeart/2005/8/layout/list1"/>
    <dgm:cxn modelId="{9A77DF13-18AD-4E03-9C0F-E914460BA593}" type="presOf" srcId="{5D5106FA-2091-4491-8130-81C8257822BF}" destId="{7434E60B-9D92-4C96-BC05-49E506135518}" srcOrd="0" destOrd="0" presId="urn:microsoft.com/office/officeart/2005/8/layout/list1"/>
    <dgm:cxn modelId="{1437C104-B388-49C7-A891-C51BCB8C8055}" type="presOf" srcId="{3895EC79-AA20-455E-9F69-DE3BD08E691E}" destId="{EB0ECFC4-C995-40AD-A8E9-595ABAA26A22}" srcOrd="0" destOrd="0" presId="urn:microsoft.com/office/officeart/2005/8/layout/list1"/>
    <dgm:cxn modelId="{4B4BCE84-EA20-483C-8A9A-C0E7A09712B3}" type="presOf" srcId="{21CD1CFD-9C1D-4CCD-9C1F-96D7FEC97AFE}" destId="{B303A152-D5F1-4A18-813F-E2E35B67E925}" srcOrd="1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60C5F10E-F3D4-41D6-80F1-ABCCF8B54E89}" type="presOf" srcId="{3895EC79-AA20-455E-9F69-DE3BD08E691E}" destId="{867F9FBB-DA2B-45E8-A45C-7C53C4121152}" srcOrd="1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4783A93C-272E-400C-88FA-EA016BA94669}" type="presParOf" srcId="{357F34FD-9159-4421-ADFD-8E14EBA959DF}" destId="{786576EC-D75C-4DB0-B314-C85D4862E4CA}" srcOrd="0" destOrd="0" presId="urn:microsoft.com/office/officeart/2005/8/layout/list1"/>
    <dgm:cxn modelId="{51ABDD8F-943C-41DD-8B4B-AE341317B9C2}" type="presParOf" srcId="{786576EC-D75C-4DB0-B314-C85D4862E4CA}" destId="{EB0ECFC4-C995-40AD-A8E9-595ABAA26A22}" srcOrd="0" destOrd="0" presId="urn:microsoft.com/office/officeart/2005/8/layout/list1"/>
    <dgm:cxn modelId="{978E53A0-6353-47A9-BCF3-EDC1249CED8C}" type="presParOf" srcId="{786576EC-D75C-4DB0-B314-C85D4862E4CA}" destId="{867F9FBB-DA2B-45E8-A45C-7C53C4121152}" srcOrd="1" destOrd="0" presId="urn:microsoft.com/office/officeart/2005/8/layout/list1"/>
    <dgm:cxn modelId="{D3DC658B-9B49-44D0-BA7F-8A41E66855EC}" type="presParOf" srcId="{357F34FD-9159-4421-ADFD-8E14EBA959DF}" destId="{53BD7F68-B256-41A2-AF8D-7FF61038E16B}" srcOrd="1" destOrd="0" presId="urn:microsoft.com/office/officeart/2005/8/layout/list1"/>
    <dgm:cxn modelId="{D5E4922E-B677-40C1-82B8-FE81598EB58A}" type="presParOf" srcId="{357F34FD-9159-4421-ADFD-8E14EBA959DF}" destId="{CBC03896-5359-44E0-8915-FCD9B030F579}" srcOrd="2" destOrd="0" presId="urn:microsoft.com/office/officeart/2005/8/layout/list1"/>
    <dgm:cxn modelId="{A268F8AF-95E1-4787-9E0E-53E9410B1944}" type="presParOf" srcId="{357F34FD-9159-4421-ADFD-8E14EBA959DF}" destId="{D23B6F7A-3280-4B61-8C5A-157F38DB805D}" srcOrd="3" destOrd="0" presId="urn:microsoft.com/office/officeart/2005/8/layout/list1"/>
    <dgm:cxn modelId="{C4289202-1029-465D-BAE0-89DD24C539E7}" type="presParOf" srcId="{357F34FD-9159-4421-ADFD-8E14EBA959DF}" destId="{24B7CFB4-FF55-4562-A794-0EB5393671C4}" srcOrd="4" destOrd="0" presId="urn:microsoft.com/office/officeart/2005/8/layout/list1"/>
    <dgm:cxn modelId="{63BE528C-5579-490C-8A4D-3401F07DD62B}" type="presParOf" srcId="{24B7CFB4-FF55-4562-A794-0EB5393671C4}" destId="{D8A736F1-6882-4EE8-B8CF-94E99995BBC4}" srcOrd="0" destOrd="0" presId="urn:microsoft.com/office/officeart/2005/8/layout/list1"/>
    <dgm:cxn modelId="{3570EB02-A9B6-465B-AE5B-F948F89786AA}" type="presParOf" srcId="{24B7CFB4-FF55-4562-A794-0EB5393671C4}" destId="{0DE7C07F-6E89-49E7-849E-19E901F4E55C}" srcOrd="1" destOrd="0" presId="urn:microsoft.com/office/officeart/2005/8/layout/list1"/>
    <dgm:cxn modelId="{B341F0BA-EAB2-4950-9338-C38142003D12}" type="presParOf" srcId="{357F34FD-9159-4421-ADFD-8E14EBA959DF}" destId="{BA0DF4E2-C357-494D-8797-8B5E841504F2}" srcOrd="5" destOrd="0" presId="urn:microsoft.com/office/officeart/2005/8/layout/list1"/>
    <dgm:cxn modelId="{D45D897F-5901-4A60-846D-01D87258ACDC}" type="presParOf" srcId="{357F34FD-9159-4421-ADFD-8E14EBA959DF}" destId="{7434E60B-9D92-4C96-BC05-49E506135518}" srcOrd="6" destOrd="0" presId="urn:microsoft.com/office/officeart/2005/8/layout/list1"/>
    <dgm:cxn modelId="{6DA454E2-33D3-4135-886B-24777B2F82F4}" type="presParOf" srcId="{357F34FD-9159-4421-ADFD-8E14EBA959DF}" destId="{9B5427D5-06B1-41D5-84C6-F7C7B8DCA45D}" srcOrd="7" destOrd="0" presId="urn:microsoft.com/office/officeart/2005/8/layout/list1"/>
    <dgm:cxn modelId="{A448E6D6-54B9-42D2-A7B4-422BA3FA26DE}" type="presParOf" srcId="{357F34FD-9159-4421-ADFD-8E14EBA959DF}" destId="{350B5CD4-14C5-4C8F-AD3E-3204822691E7}" srcOrd="8" destOrd="0" presId="urn:microsoft.com/office/officeart/2005/8/layout/list1"/>
    <dgm:cxn modelId="{9EC5B89C-DC6A-4EE3-AC6E-97817D0E9D3F}" type="presParOf" srcId="{350B5CD4-14C5-4C8F-AD3E-3204822691E7}" destId="{E849BD94-F756-4A2B-878A-8B8D1301ACCA}" srcOrd="0" destOrd="0" presId="urn:microsoft.com/office/officeart/2005/8/layout/list1"/>
    <dgm:cxn modelId="{DE96414C-98DE-488C-A0E4-1D85B34D1338}" type="presParOf" srcId="{350B5CD4-14C5-4C8F-AD3E-3204822691E7}" destId="{B303A152-D5F1-4A18-813F-E2E35B67E925}" srcOrd="1" destOrd="0" presId="urn:microsoft.com/office/officeart/2005/8/layout/list1"/>
    <dgm:cxn modelId="{73E21F37-447B-49A2-8CEA-ACAFBC1C45EC}" type="presParOf" srcId="{357F34FD-9159-4421-ADFD-8E14EBA959DF}" destId="{5FDAF200-F332-4E4A-80AF-DCEE715F35A5}" srcOrd="9" destOrd="0" presId="urn:microsoft.com/office/officeart/2005/8/layout/list1"/>
    <dgm:cxn modelId="{9F8DAF54-1061-4E73-AAE1-D88DCD09257B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914070A-4C3D-4FFE-9A14-C2109587394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E9D39D-1AD9-4B46-BDC4-898B102F7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6021819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13.1.2012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VY_52_INOVACE_32_FYZIKA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- Výkon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3937" t="19687" b="17314"/>
          <a:stretch>
            <a:fillRect/>
          </a:stretch>
        </p:blipFill>
        <p:spPr bwMode="auto">
          <a:xfrm>
            <a:off x="971600" y="836712"/>
            <a:ext cx="7685964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Opakování kapitoly výkon, jednotky, úlohy,</a:t>
            </a:r>
            <a:endParaRPr lang="cs-CZ" sz="32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Výkon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Doplňte: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Značku fyzikální veličiny výkon:</a:t>
            </a:r>
          </a:p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Jednotka výkonu: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W  (watt)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Vzorec pro výpočet výkonu:</a:t>
            </a:r>
          </a:p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 = W / t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Práci i čas zadáváme v základních jednotkách – práci v Joulech, čas v sekundách.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Znáte další vztah pro výpočet výkonu?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W / 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 F . s  / 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 7. ročníku víme, že v = s / t, tedy platí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F .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výkon lze tedy vypočítat jako součin síly a rychlosti.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Rychlost musíme dosazovat v m/s.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se zářezem 3"/>
          <p:cNvSpPr/>
          <p:nvPr/>
        </p:nvSpPr>
        <p:spPr>
          <a:xfrm>
            <a:off x="2195736" y="3429000"/>
            <a:ext cx="1224136" cy="79208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stenec 4"/>
          <p:cNvSpPr/>
          <p:nvPr/>
        </p:nvSpPr>
        <p:spPr>
          <a:xfrm>
            <a:off x="1547664" y="2420888"/>
            <a:ext cx="1368152" cy="792088"/>
          </a:xfrm>
          <a:prstGeom prst="donut">
            <a:avLst>
              <a:gd name="adj" fmla="val 62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správné jednotky k práci a výkonu, vyber z rámečku.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Práce</a:t>
            </a:r>
          </a:p>
          <a:p>
            <a:r>
              <a:rPr lang="cs-CZ" sz="2800" b="1" dirty="0" smtClean="0"/>
              <a:t>J</a:t>
            </a:r>
          </a:p>
          <a:p>
            <a:r>
              <a:rPr lang="cs-CZ" sz="2800" b="1" dirty="0" err="1" smtClean="0"/>
              <a:t>Ws</a:t>
            </a:r>
            <a:endParaRPr lang="cs-CZ" sz="2800" b="1" dirty="0" smtClean="0"/>
          </a:p>
          <a:p>
            <a:r>
              <a:rPr lang="cs-CZ" sz="2800" b="1" dirty="0" err="1" smtClean="0"/>
              <a:t>kJ</a:t>
            </a:r>
            <a:endParaRPr lang="cs-CZ" sz="2800" b="1" dirty="0" smtClean="0"/>
          </a:p>
          <a:p>
            <a:r>
              <a:rPr lang="cs-CZ" sz="2800" b="1" dirty="0" smtClean="0"/>
              <a:t>kWh</a:t>
            </a:r>
          </a:p>
          <a:p>
            <a:r>
              <a:rPr lang="cs-CZ" sz="2800" b="1" dirty="0" smtClean="0"/>
              <a:t>MJ</a:t>
            </a:r>
          </a:p>
          <a:p>
            <a:r>
              <a:rPr lang="cs-CZ" sz="2800" b="1" dirty="0" smtClean="0"/>
              <a:t>Wh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Výkon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kW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MW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5517232"/>
            <a:ext cx="83529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J,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Ws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kW, kWh, MJ, MW, Wh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6" name="Obrázek 5" descr="MB90042438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2420888"/>
            <a:ext cx="2404864" cy="24048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02138.JPG"/>
          <p:cNvPicPr>
            <a:picLocks noChangeAspect="1"/>
          </p:cNvPicPr>
          <p:nvPr/>
        </p:nvPicPr>
        <p:blipFill>
          <a:blip r:embed="rId2" cstate="print"/>
          <a:srcRect l="19687" t="3937" r="21251"/>
          <a:stretch>
            <a:fillRect/>
          </a:stretch>
        </p:blipFill>
        <p:spPr>
          <a:xfrm>
            <a:off x="7236296" y="332655"/>
            <a:ext cx="1512168" cy="245950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Dva kluci kopou na pláži jámu. Oba ji vykoupou stejně velkou. Pavel to zvládne za 2 hodiny, Petr za 150 minut.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A)Kdo vykoná větší práci?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B)Kdo podá lepší výkon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Vykonaná práce je stejná, oba vykopali stejně velkou jámu.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B)Pavel podal lepší výkon, jámu vykopal za kratší čas  2h = 120 min.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33424.JPG"/>
          <p:cNvPicPr>
            <a:picLocks noChangeAspect="1"/>
          </p:cNvPicPr>
          <p:nvPr/>
        </p:nvPicPr>
        <p:blipFill>
          <a:blip r:embed="rId2" cstate="print"/>
          <a:srcRect l="3937" t="19687" b="17314"/>
          <a:stretch>
            <a:fillRect/>
          </a:stretch>
        </p:blipFill>
        <p:spPr>
          <a:xfrm>
            <a:off x="5247139" y="3173791"/>
            <a:ext cx="3573333" cy="234344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Automobil se pohybuje rychlostí 90 km/h, tažná síla motoru je 1 200 N. Jaký je výkon motoru?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Zápis: v = 90 km/h = 9O : 3,6 m/s = 25 m/s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F = 1 200 N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            P = ? W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F . v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1 200 . 25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30 000 W = 30 kW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Výkon automobilu byl 30 kW.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Motor má výkon 0,4 kW. Pracuje 2h. Jakou práci vykoná?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Zápis: P = 0,4 kW = 400 W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t = 2 h = 7 200 s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            W = ? J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P = W / 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400 = W / 7 200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W = 400 . 7 200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W = 2 880 000J = 2,88MJ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Motor vykonal práci 2,88 MJ.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197902.JPG"/>
          <p:cNvPicPr>
            <a:picLocks noChangeAspect="1"/>
          </p:cNvPicPr>
          <p:nvPr/>
        </p:nvPicPr>
        <p:blipFill>
          <a:blip r:embed="rId2" cstate="print"/>
          <a:srcRect l="3937" t="15750" b="13376"/>
          <a:stretch>
            <a:fillRect/>
          </a:stretch>
        </p:blipFill>
        <p:spPr>
          <a:xfrm>
            <a:off x="5364088" y="2564904"/>
            <a:ext cx="3513584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36e2f4f6b5_80988648_v1.jpg"/>
          <p:cNvPicPr>
            <a:picLocks noChangeAspect="1"/>
          </p:cNvPicPr>
          <p:nvPr/>
        </p:nvPicPr>
        <p:blipFill>
          <a:blip r:embed="rId2" cstate="print"/>
          <a:srcRect l="9844" t="22148" r="37657" b="8947"/>
          <a:stretch>
            <a:fillRect/>
          </a:stretch>
        </p:blipFill>
        <p:spPr>
          <a:xfrm>
            <a:off x="7236296" y="4841776"/>
            <a:ext cx="1152128" cy="20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34400" cy="75895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Dívka o hmotnosti 39 kg vyleze na koně vysokého 1,5 m za 5 s. Jaký podala výkon?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Zápis: m = 39 kg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t = 5 s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s = 1,5 m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             P = ? W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W / 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 = 585 / 5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117 W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Dívka podala výkon 117 W.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95936" y="2564904"/>
            <a:ext cx="2016224" cy="21602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= m . G</a:t>
            </a:r>
          </a:p>
          <a:p>
            <a:pPr algn="ctr"/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= 39 . 10</a:t>
            </a:r>
          </a:p>
          <a:p>
            <a:pPr algn="ctr"/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= 390 N</a:t>
            </a:r>
          </a:p>
          <a:p>
            <a:pPr algn="ctr"/>
            <a:endParaRPr lang="cs-CZ" sz="28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44208" y="2636912"/>
            <a:ext cx="2160240" cy="20882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W = F . s</a:t>
            </a:r>
          </a:p>
          <a:p>
            <a:pPr algn="ctr"/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W = 390 . 1,5</a:t>
            </a:r>
          </a:p>
          <a:p>
            <a:pPr algn="ctr"/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W = 585 J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Najdi význam pojmu koňská síla, porovnej ji s jednotkami pro výkon.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Kdo byl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James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Watt, jaký stroj sestavil?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Najdi v obchodě, nebo na internetu výkon mixéru, elektrických kamen, nebo jiných domácích spotřebičů.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Porovnej výkony alespoň dvou automobilů.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souvisí větší výkon strojů, vývoj lidstva a stav životního prostředí?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  <a:hlinkClick r:id="rId2"/>
              </a:rPr>
              <a:t>www.</a:t>
            </a:r>
            <a:r>
              <a:rPr lang="cs-CZ" sz="3200" dirty="0" err="1" smtClean="0">
                <a:solidFill>
                  <a:schemeClr val="tx2"/>
                </a:solidFill>
                <a:hlinkClick r:id="rId2"/>
              </a:rPr>
              <a:t>microsoft.com</a:t>
            </a:r>
            <a:endParaRPr lang="cs-CZ" sz="3200" dirty="0" smtClean="0">
              <a:solidFill>
                <a:schemeClr val="tx2"/>
              </a:solidFill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solidFill>
                  <a:schemeClr val="tx2"/>
                </a:solidFill>
              </a:rPr>
              <a:t>Fyzika 5</a:t>
            </a:r>
            <a:r>
              <a:rPr lang="cs-CZ" sz="3200" dirty="0" smtClean="0">
                <a:solidFill>
                  <a:schemeClr val="tx2"/>
                </a:solidFill>
              </a:rPr>
              <a:t>. Praha: SPN a.s., 2010. ISBN 978-80-7235-491-7.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JIŘÍ BOHUNĚK, EVA HEJNOVÁ. </a:t>
            </a:r>
            <a:r>
              <a:rPr lang="cs-CZ" sz="3200" i="1" dirty="0" smtClean="0">
                <a:solidFill>
                  <a:schemeClr val="tx2"/>
                </a:solidFill>
              </a:rPr>
              <a:t>Tematické prověrky z učiva fyziky základní školy</a:t>
            </a:r>
            <a:r>
              <a:rPr lang="cs-CZ" sz="3200" dirty="0" smtClean="0">
                <a:solidFill>
                  <a:schemeClr val="tx2"/>
                </a:solidFill>
              </a:rPr>
              <a:t>. Praha: </a:t>
            </a:r>
            <a:r>
              <a:rPr lang="cs-CZ" sz="3200" dirty="0" err="1" smtClean="0">
                <a:solidFill>
                  <a:schemeClr val="tx2"/>
                </a:solidFill>
              </a:rPr>
              <a:t>Prometheus</a:t>
            </a:r>
            <a:r>
              <a:rPr lang="cs-CZ" sz="3200" dirty="0" smtClean="0">
                <a:solidFill>
                  <a:schemeClr val="tx2"/>
                </a:solidFill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JAN ŠEDIVÝ, JAN PURKAR, STANISLAV PFEFRČEK. </a:t>
            </a:r>
            <a:r>
              <a:rPr lang="cs-CZ" sz="3200" i="1" dirty="0" smtClean="0">
                <a:solidFill>
                  <a:schemeClr val="tx2"/>
                </a:solidFill>
              </a:rPr>
              <a:t>Úlohy z fyziky</a:t>
            </a:r>
            <a:r>
              <a:rPr lang="cs-CZ" sz="3200" dirty="0" smtClean="0">
                <a:solidFill>
                  <a:schemeClr val="tx2"/>
                </a:solidFill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JIŘÍ BOHUNĚK. </a:t>
            </a:r>
            <a:r>
              <a:rPr lang="cs-CZ" sz="3200" i="1" dirty="0" smtClean="0">
                <a:solidFill>
                  <a:schemeClr val="tx2"/>
                </a:solidFill>
              </a:rPr>
              <a:t>Sbírka úloh z fyziky pro ZŠ 2. díl</a:t>
            </a:r>
            <a:r>
              <a:rPr lang="cs-CZ" sz="3200" dirty="0" smtClean="0">
                <a:solidFill>
                  <a:schemeClr val="tx2"/>
                </a:solidFill>
              </a:rPr>
              <a:t>. </a:t>
            </a:r>
            <a:r>
              <a:rPr lang="cs-CZ" sz="3200" smtClean="0">
                <a:solidFill>
                  <a:schemeClr val="tx2"/>
                </a:solidFill>
              </a:rPr>
              <a:t>Praha: SPN , 1992. </a:t>
            </a:r>
            <a:endParaRPr lang="cs-CZ" sz="3200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83</TotalTime>
  <Words>713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Výkon</vt:lpstr>
      <vt:lpstr>Doplňte:</vt:lpstr>
      <vt:lpstr>Znáte další vztah pro výpočet výkonu?</vt:lpstr>
      <vt:lpstr>Přiřaď správné jednotky k práci a výkonu, vyber z rámečku.</vt:lpstr>
      <vt:lpstr>Vyřeš úlohu:</vt:lpstr>
      <vt:lpstr>Vyřeš úlohu:</vt:lpstr>
      <vt:lpstr>Vyřeš úlohu:</vt:lpstr>
      <vt:lpstr>Vyřeš úlohu: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NB</cp:lastModifiedBy>
  <cp:revision>13</cp:revision>
  <dcterms:created xsi:type="dcterms:W3CDTF">2012-02-21T22:03:33Z</dcterms:created>
  <dcterms:modified xsi:type="dcterms:W3CDTF">2012-03-06T19:41:47Z</dcterms:modified>
</cp:coreProperties>
</file>