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4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pojmu teplo, výpočet tepla, tepelná výměna, význam tepla v ekologii. 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 8.  9.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 custLinFactNeighborX="-12795" custLinFactNeighborY="92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6B09337A-DB97-498C-B7D9-72ED5BE87585}" type="presOf" srcId="{C23FB3AD-ADCB-439B-91E3-CCAC5D95039A}" destId="{0DE7C07F-6E89-49E7-849E-19E901F4E55C}" srcOrd="1" destOrd="0" presId="urn:microsoft.com/office/officeart/2005/8/layout/list1"/>
    <dgm:cxn modelId="{A0C4843D-DF7E-416A-840C-3BC0EC00BD75}" type="presOf" srcId="{30796B16-12F9-40D6-9015-EB89BB5F506A}" destId="{CBC03896-5359-44E0-8915-FCD9B030F579}" srcOrd="0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03E1A12C-34C3-4136-AE24-0A26BEE4F6BC}" type="presOf" srcId="{3895EC79-AA20-455E-9F69-DE3BD08E691E}" destId="{EB0ECFC4-C995-40AD-A8E9-595ABAA26A22}" srcOrd="0" destOrd="0" presId="urn:microsoft.com/office/officeart/2005/8/layout/list1"/>
    <dgm:cxn modelId="{B56005B4-A980-4CB8-BC05-936E654E4B2B}" type="presOf" srcId="{C23FB3AD-ADCB-439B-91E3-CCAC5D95039A}" destId="{D8A736F1-6882-4EE8-B8CF-94E99995BBC4}" srcOrd="0" destOrd="0" presId="urn:microsoft.com/office/officeart/2005/8/layout/list1"/>
    <dgm:cxn modelId="{733AC80E-7BCE-481E-91F6-581F1F54B4E9}" type="presOf" srcId="{21CD1CFD-9C1D-4CCD-9C1F-96D7FEC97AFE}" destId="{B303A152-D5F1-4A18-813F-E2E35B67E925}" srcOrd="1" destOrd="0" presId="urn:microsoft.com/office/officeart/2005/8/layout/list1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8A8B0444-4877-44D1-9E8D-F23DB6DDAEEE}" type="presOf" srcId="{51801BC8-D6DC-4669-A849-3FE3157A21FE}" destId="{F2F6B223-CEF1-4552-AA17-F64BAF562805}" srcOrd="0" destOrd="0" presId="urn:microsoft.com/office/officeart/2005/8/layout/list1"/>
    <dgm:cxn modelId="{6EE7197F-10A2-4BB7-8AEC-BE918F42E0F8}" type="presOf" srcId="{FCA51B5C-9664-4F83-804A-4F17952C1B77}" destId="{357F34FD-9159-4421-ADFD-8E14EBA959DF}" srcOrd="0" destOrd="0" presId="urn:microsoft.com/office/officeart/2005/8/layout/list1"/>
    <dgm:cxn modelId="{4FF4A9E2-0CF4-47E7-BC94-B0B856E4F23D}" type="presOf" srcId="{3895EC79-AA20-455E-9F69-DE3BD08E691E}" destId="{867F9FBB-DA2B-45E8-A45C-7C53C4121152}" srcOrd="1" destOrd="0" presId="urn:microsoft.com/office/officeart/2005/8/layout/list1"/>
    <dgm:cxn modelId="{75C5D51C-71E7-4153-87C9-B15F652137E9}" type="presOf" srcId="{21CD1CFD-9C1D-4CCD-9C1F-96D7FEC97AFE}" destId="{E849BD94-F756-4A2B-878A-8B8D1301ACCA}" srcOrd="0" destOrd="0" presId="urn:microsoft.com/office/officeart/2005/8/layout/list1"/>
    <dgm:cxn modelId="{FDC6ADF3-C43C-4247-B07F-B7451BCF6F1E}" type="presOf" srcId="{5D5106FA-2091-4491-8130-81C8257822BF}" destId="{7434E60B-9D92-4C96-BC05-49E506135518}" srcOrd="0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4D276A3F-D4CE-4C23-B618-201699E72248}" type="presParOf" srcId="{357F34FD-9159-4421-ADFD-8E14EBA959DF}" destId="{786576EC-D75C-4DB0-B314-C85D4862E4CA}" srcOrd="0" destOrd="0" presId="urn:microsoft.com/office/officeart/2005/8/layout/list1"/>
    <dgm:cxn modelId="{2280D95A-3DB9-4B6B-8F1B-040E028A9C9F}" type="presParOf" srcId="{786576EC-D75C-4DB0-B314-C85D4862E4CA}" destId="{EB0ECFC4-C995-40AD-A8E9-595ABAA26A22}" srcOrd="0" destOrd="0" presId="urn:microsoft.com/office/officeart/2005/8/layout/list1"/>
    <dgm:cxn modelId="{37C020AE-9E06-4A35-8047-FC16F77F401D}" type="presParOf" srcId="{786576EC-D75C-4DB0-B314-C85D4862E4CA}" destId="{867F9FBB-DA2B-45E8-A45C-7C53C4121152}" srcOrd="1" destOrd="0" presId="urn:microsoft.com/office/officeart/2005/8/layout/list1"/>
    <dgm:cxn modelId="{40056951-5DF6-4B32-9214-321FE2E7C749}" type="presParOf" srcId="{357F34FD-9159-4421-ADFD-8E14EBA959DF}" destId="{53BD7F68-B256-41A2-AF8D-7FF61038E16B}" srcOrd="1" destOrd="0" presId="urn:microsoft.com/office/officeart/2005/8/layout/list1"/>
    <dgm:cxn modelId="{A0AE679E-3789-4962-996F-0199D3B207F5}" type="presParOf" srcId="{357F34FD-9159-4421-ADFD-8E14EBA959DF}" destId="{CBC03896-5359-44E0-8915-FCD9B030F579}" srcOrd="2" destOrd="0" presId="urn:microsoft.com/office/officeart/2005/8/layout/list1"/>
    <dgm:cxn modelId="{D85517C8-5312-42A1-A68B-77960AC25743}" type="presParOf" srcId="{357F34FD-9159-4421-ADFD-8E14EBA959DF}" destId="{D23B6F7A-3280-4B61-8C5A-157F38DB805D}" srcOrd="3" destOrd="0" presId="urn:microsoft.com/office/officeart/2005/8/layout/list1"/>
    <dgm:cxn modelId="{1C4B4F4B-C289-4A19-A3F1-521A7B22FA09}" type="presParOf" srcId="{357F34FD-9159-4421-ADFD-8E14EBA959DF}" destId="{24B7CFB4-FF55-4562-A794-0EB5393671C4}" srcOrd="4" destOrd="0" presId="urn:microsoft.com/office/officeart/2005/8/layout/list1"/>
    <dgm:cxn modelId="{4FA9A709-5E4D-4DFE-902B-94221AF85A91}" type="presParOf" srcId="{24B7CFB4-FF55-4562-A794-0EB5393671C4}" destId="{D8A736F1-6882-4EE8-B8CF-94E99995BBC4}" srcOrd="0" destOrd="0" presId="urn:microsoft.com/office/officeart/2005/8/layout/list1"/>
    <dgm:cxn modelId="{944DE930-CEF1-4813-B5B1-A5F2358F61A5}" type="presParOf" srcId="{24B7CFB4-FF55-4562-A794-0EB5393671C4}" destId="{0DE7C07F-6E89-49E7-849E-19E901F4E55C}" srcOrd="1" destOrd="0" presId="urn:microsoft.com/office/officeart/2005/8/layout/list1"/>
    <dgm:cxn modelId="{32B76192-91DF-4F48-9C0F-EF0AFA77F370}" type="presParOf" srcId="{357F34FD-9159-4421-ADFD-8E14EBA959DF}" destId="{BA0DF4E2-C357-494D-8797-8B5E841504F2}" srcOrd="5" destOrd="0" presId="urn:microsoft.com/office/officeart/2005/8/layout/list1"/>
    <dgm:cxn modelId="{6D45184E-58FF-48A4-9D27-0B23B301B422}" type="presParOf" srcId="{357F34FD-9159-4421-ADFD-8E14EBA959DF}" destId="{7434E60B-9D92-4C96-BC05-49E506135518}" srcOrd="6" destOrd="0" presId="urn:microsoft.com/office/officeart/2005/8/layout/list1"/>
    <dgm:cxn modelId="{EE84B77E-78E4-45B4-8EAD-1FFC12BCED6F}" type="presParOf" srcId="{357F34FD-9159-4421-ADFD-8E14EBA959DF}" destId="{9B5427D5-06B1-41D5-84C6-F7C7B8DCA45D}" srcOrd="7" destOrd="0" presId="urn:microsoft.com/office/officeart/2005/8/layout/list1"/>
    <dgm:cxn modelId="{57E3B50B-A2BC-4635-B33C-97DD0C311CEC}" type="presParOf" srcId="{357F34FD-9159-4421-ADFD-8E14EBA959DF}" destId="{350B5CD4-14C5-4C8F-AD3E-3204822691E7}" srcOrd="8" destOrd="0" presId="urn:microsoft.com/office/officeart/2005/8/layout/list1"/>
    <dgm:cxn modelId="{B4FBD3E8-072A-477E-B702-E4281EB7FB7E}" type="presParOf" srcId="{350B5CD4-14C5-4C8F-AD3E-3204822691E7}" destId="{E849BD94-F756-4A2B-878A-8B8D1301ACCA}" srcOrd="0" destOrd="0" presId="urn:microsoft.com/office/officeart/2005/8/layout/list1"/>
    <dgm:cxn modelId="{81F35A1A-BB41-41A9-B547-68F0E270488B}" type="presParOf" srcId="{350B5CD4-14C5-4C8F-AD3E-3204822691E7}" destId="{B303A152-D5F1-4A18-813F-E2E35B67E925}" srcOrd="1" destOrd="0" presId="urn:microsoft.com/office/officeart/2005/8/layout/list1"/>
    <dgm:cxn modelId="{931F97BB-21ED-43BA-8535-65C3A33EFB45}" type="presParOf" srcId="{357F34FD-9159-4421-ADFD-8E14EBA959DF}" destId="{5FDAF200-F332-4E4A-80AF-DCEE715F35A5}" srcOrd="9" destOrd="0" presId="urn:microsoft.com/office/officeart/2005/8/layout/list1"/>
    <dgm:cxn modelId="{8745A5EB-EE5F-4C00-9F2B-0ECD985E5151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BC03896-5359-44E0-8915-FCD9B030F579}">
      <dsp:nvSpPr>
        <dsp:cNvPr id="0" name=""/>
        <dsp:cNvSpPr/>
      </dsp:nvSpPr>
      <dsp:spPr>
        <a:xfrm>
          <a:off x="0" y="19277"/>
          <a:ext cx="8686800" cy="12237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Opakování pojmu teplo, výpočet tepla, tepelná výměna, význam tepla v ekologii. </a:t>
          </a:r>
          <a:endParaRPr lang="cs-CZ" sz="1600" kern="1200" dirty="0"/>
        </a:p>
      </dsp:txBody>
      <dsp:txXfrm>
        <a:off x="0" y="19277"/>
        <a:ext cx="8686800" cy="1223775"/>
      </dsp:txXfrm>
    </dsp:sp>
    <dsp:sp modelId="{867F9FBB-DA2B-45E8-A45C-7C53C4121152}">
      <dsp:nvSpPr>
        <dsp:cNvPr id="0" name=""/>
        <dsp:cNvSpPr/>
      </dsp:nvSpPr>
      <dsp:spPr>
        <a:xfrm>
          <a:off x="434340" y="131693"/>
          <a:ext cx="6080760" cy="5075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Cíl hodiny:</a:t>
          </a:r>
          <a:endParaRPr lang="cs-CZ" sz="1600" kern="1200" dirty="0"/>
        </a:p>
      </dsp:txBody>
      <dsp:txXfrm>
        <a:off x="434340" y="131693"/>
        <a:ext cx="6080760" cy="507503"/>
      </dsp:txXfrm>
    </dsp:sp>
    <dsp:sp modelId="{7434E60B-9D92-4C96-BC05-49E506135518}">
      <dsp:nvSpPr>
        <dsp:cNvPr id="0" name=""/>
        <dsp:cNvSpPr/>
      </dsp:nvSpPr>
      <dsp:spPr>
        <a:xfrm>
          <a:off x="0" y="1438459"/>
          <a:ext cx="8686800" cy="1422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Možnost společného opakování učiva, použít jako test, opakování je možné využít pro 8.  9. ročník při fyzice. </a:t>
          </a:r>
          <a:endParaRPr lang="cs-CZ" sz="1600" kern="1200" dirty="0"/>
        </a:p>
      </dsp:txBody>
      <dsp:txXfrm>
        <a:off x="0" y="1438459"/>
        <a:ext cx="8686800" cy="1422225"/>
      </dsp:txXfrm>
    </dsp:sp>
    <dsp:sp modelId="{0DE7C07F-6E89-49E7-849E-19E901F4E55C}">
      <dsp:nvSpPr>
        <dsp:cNvPr id="0" name=""/>
        <dsp:cNvSpPr/>
      </dsp:nvSpPr>
      <dsp:spPr>
        <a:xfrm>
          <a:off x="434340" y="1469852"/>
          <a:ext cx="6080760" cy="5885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Práce s prezentací:</a:t>
          </a:r>
          <a:endParaRPr lang="cs-CZ" sz="1600" kern="1200" dirty="0"/>
        </a:p>
      </dsp:txBody>
      <dsp:txXfrm>
        <a:off x="434340" y="1469852"/>
        <a:ext cx="6080760" cy="588527"/>
      </dsp:txXfrm>
    </dsp:sp>
    <dsp:sp modelId="{F2F6B223-CEF1-4552-AA17-F64BAF562805}">
      <dsp:nvSpPr>
        <dsp:cNvPr id="0" name=""/>
        <dsp:cNvSpPr/>
      </dsp:nvSpPr>
      <dsp:spPr>
        <a:xfrm>
          <a:off x="0" y="3084459"/>
          <a:ext cx="8686800" cy="1422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Zejména v domácím úkolu – lze využít i jako samostatnou práci v hodině , souvislost tématu s úlohami v  M, Z, </a:t>
          </a:r>
          <a:r>
            <a:rPr lang="cs-CZ" sz="1600" kern="1200" dirty="0" err="1" smtClean="0"/>
            <a:t>Př</a:t>
          </a:r>
          <a:r>
            <a:rPr lang="cs-CZ" sz="1600" kern="1200" smtClean="0"/>
            <a:t>, D </a:t>
          </a:r>
          <a:endParaRPr lang="cs-CZ" sz="1600" kern="1200" dirty="0"/>
        </a:p>
      </dsp:txBody>
      <dsp:txXfrm>
        <a:off x="0" y="3084459"/>
        <a:ext cx="8686800" cy="1422225"/>
      </dsp:txXfrm>
    </dsp:sp>
    <dsp:sp modelId="{B303A152-D5F1-4A18-813F-E2E35B67E925}">
      <dsp:nvSpPr>
        <dsp:cNvPr id="0" name=""/>
        <dsp:cNvSpPr/>
      </dsp:nvSpPr>
      <dsp:spPr>
        <a:xfrm>
          <a:off x="378766" y="3098978"/>
          <a:ext cx="6080760" cy="6168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Průřezová témata:</a:t>
          </a:r>
          <a:endParaRPr lang="cs-CZ" sz="1600" kern="1200" dirty="0"/>
        </a:p>
      </dsp:txBody>
      <dsp:txXfrm>
        <a:off x="378766" y="3098978"/>
        <a:ext cx="6080760" cy="6168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67EEF-BF59-40CE-80EE-2FB46F96B1C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A6BC77B-AFCA-4699-BFF9-6C3B3D94A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67EEF-BF59-40CE-80EE-2FB46F96B1C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A6BC77B-AFCA-4699-BFF9-6C3B3D94A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67EEF-BF59-40CE-80EE-2FB46F96B1C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A6BC77B-AFCA-4699-BFF9-6C3B3D94A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7767EEF-BF59-40CE-80EE-2FB46F96B1C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BC77B-AFCA-4699-BFF9-6C3B3D94A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67EEF-BF59-40CE-80EE-2FB46F96B1C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A6BC77B-AFCA-4699-BFF9-6C3B3D94A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67EEF-BF59-40CE-80EE-2FB46F96B1C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A6BC77B-AFCA-4699-BFF9-6C3B3D94A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67EEF-BF59-40CE-80EE-2FB46F96B1C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A6BC77B-AFCA-4699-BFF9-6C3B3D94A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A6BC77B-AFCA-4699-BFF9-6C3B3D94A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67EEF-BF59-40CE-80EE-2FB46F96B1C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A6BC77B-AFCA-4699-BFF9-6C3B3D94A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7767EEF-BF59-40CE-80EE-2FB46F96B1C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67EEF-BF59-40CE-80EE-2FB46F96B1C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BC77B-AFCA-4699-BFF9-6C3B3D94A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A6BC77B-AFCA-4699-BFF9-6C3B3D94A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67EEF-BF59-40CE-80EE-2FB46F96B1C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7767EEF-BF59-40CE-80EE-2FB46F96B1C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A6BC77B-AFCA-4699-BFF9-6C3B3D94A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2208932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18.1.2012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VY_52_INOVACE_33_FYZIKA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fyziky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- Teplo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B900438881.JPG"/>
          <p:cNvPicPr>
            <a:picLocks noChangeAspect="1"/>
          </p:cNvPicPr>
          <p:nvPr/>
        </p:nvPicPr>
        <p:blipFill>
          <a:blip r:embed="rId2" cstate="print"/>
          <a:srcRect l="6688" t="14563" b="14563"/>
          <a:stretch>
            <a:fillRect/>
          </a:stretch>
        </p:blipFill>
        <p:spPr>
          <a:xfrm>
            <a:off x="179512" y="155671"/>
            <a:ext cx="8784976" cy="6234988"/>
          </a:xfrm>
          <a:prstGeom prst="rect">
            <a:avLst/>
          </a:prstGeom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Opakování kapitoly teplo,Výpočet tepla, porovnání tepla a teploty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Teplo</a:t>
            </a:r>
            <a:endParaRPr lang="cs-CZ" sz="6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B90007878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2564904"/>
            <a:ext cx="3196952" cy="3629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Označ špatné odpovědi: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Teplo, které těleso přijme, nebo odevzdá závisí na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hmotnosti tělesa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objemu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druhu látky, která teplo přijímá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nadmořské výšce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rozdílu počáteční a koncové teploty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jednotkách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teploměru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MB900401084.JPG"/>
          <p:cNvPicPr>
            <a:picLocks noChangeAspect="1"/>
          </p:cNvPicPr>
          <p:nvPr/>
        </p:nvPicPr>
        <p:blipFill>
          <a:blip r:embed="rId2" cstate="print"/>
          <a:srcRect l="2750" t="18500" b="18500"/>
          <a:stretch>
            <a:fillRect/>
          </a:stretch>
        </p:blipFill>
        <p:spPr>
          <a:xfrm>
            <a:off x="6823112" y="260648"/>
            <a:ext cx="2111964" cy="136815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chybějící údaje pro: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TEPLO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Značka fyzikální veličiny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Q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Jednotky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 ( Jouly)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Vzorec pro výpočet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Q = m.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.(t2 – t1)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Měřidlo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Není, lze jen spočítat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TEPLOTA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Značka fyzikální veličiny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Jednotky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ºC (stupeň celsia)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Vzorec pro výpočet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Není, lze jen změřit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Měřidlo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teploměr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Najdi v MFCH tabulkách měrnou tepelnou kapacitu 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olovo   </a:t>
            </a:r>
          </a:p>
          <a:p>
            <a:r>
              <a:rPr lang="cs-CZ" sz="4000" dirty="0" smtClean="0"/>
              <a:t>voda</a:t>
            </a:r>
          </a:p>
          <a:p>
            <a:r>
              <a:rPr lang="cs-CZ" sz="4000" dirty="0" smtClean="0"/>
              <a:t>led</a:t>
            </a:r>
          </a:p>
          <a:p>
            <a:r>
              <a:rPr lang="cs-CZ" sz="4000" dirty="0" smtClean="0"/>
              <a:t>stříbro</a:t>
            </a:r>
          </a:p>
          <a:p>
            <a:r>
              <a:rPr lang="cs-CZ" sz="4000" dirty="0" smtClean="0"/>
              <a:t>železo</a:t>
            </a:r>
          </a:p>
          <a:p>
            <a:r>
              <a:rPr lang="cs-CZ" sz="4000" dirty="0" smtClean="0"/>
              <a:t>porcelán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2627784" y="1556792"/>
            <a:ext cx="43924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 = 0,129 </a:t>
            </a:r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/kg.ºC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27784" y="2276872"/>
            <a:ext cx="43924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 = 4,18 </a:t>
            </a:r>
            <a:r>
              <a:rPr lang="cs-CZ" sz="2800" b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/kg.ºC</a:t>
            </a:r>
          </a:p>
        </p:txBody>
      </p:sp>
      <p:sp>
        <p:nvSpPr>
          <p:cNvPr id="6" name="Obdélník 5"/>
          <p:cNvSpPr/>
          <p:nvPr/>
        </p:nvSpPr>
        <p:spPr>
          <a:xfrm>
            <a:off x="2627784" y="2996952"/>
            <a:ext cx="43924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 = 2,09 </a:t>
            </a:r>
            <a:r>
              <a:rPr lang="cs-CZ" sz="2800" b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/kg.ºC</a:t>
            </a:r>
          </a:p>
        </p:txBody>
      </p:sp>
      <p:sp>
        <p:nvSpPr>
          <p:cNvPr id="7" name="Obdélník 6"/>
          <p:cNvSpPr/>
          <p:nvPr/>
        </p:nvSpPr>
        <p:spPr>
          <a:xfrm>
            <a:off x="2627784" y="3717032"/>
            <a:ext cx="43924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 = 0,235 </a:t>
            </a:r>
            <a:r>
              <a:rPr lang="cs-CZ" sz="2800" b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/kg.ºC</a:t>
            </a:r>
          </a:p>
        </p:txBody>
      </p:sp>
      <p:sp>
        <p:nvSpPr>
          <p:cNvPr id="8" name="Obdélník 7"/>
          <p:cNvSpPr/>
          <p:nvPr/>
        </p:nvSpPr>
        <p:spPr>
          <a:xfrm>
            <a:off x="2627784" y="4509120"/>
            <a:ext cx="43924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 =045kJ/kg.ºC</a:t>
            </a:r>
          </a:p>
        </p:txBody>
      </p:sp>
      <p:sp>
        <p:nvSpPr>
          <p:cNvPr id="9" name="Obdélník 8"/>
          <p:cNvSpPr/>
          <p:nvPr/>
        </p:nvSpPr>
        <p:spPr>
          <a:xfrm>
            <a:off x="2627784" y="5229200"/>
            <a:ext cx="43924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 = 1,087 </a:t>
            </a:r>
            <a:r>
              <a:rPr lang="cs-CZ" sz="2800" b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/kg.ºC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Vyber správný vzorec pro výpočet tepla: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Q = m.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.(t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Q = m.t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.(c-t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Q =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.(m-t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-t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Q = m.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.(t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-t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39812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1988840"/>
            <a:ext cx="3384376" cy="33843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 jakých jednotkách dosazujeme jednotlivé veličiny do vzorce při výpočtu tepla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měrná tepelná kapacita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c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hmotnost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teplota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899592" y="2204864"/>
            <a:ext cx="129614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g/</a:t>
            </a:r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kJ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627784" y="2204864"/>
            <a:ext cx="1584176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.ºC/kg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6372200" y="3717032"/>
            <a:ext cx="129614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mg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4067944" y="3573016"/>
            <a:ext cx="129614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2267744" y="3573016"/>
            <a:ext cx="129614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kg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4067944" y="5301208"/>
            <a:ext cx="129614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2051720" y="5301208"/>
            <a:ext cx="129614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ºC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4572000" y="2204864"/>
            <a:ext cx="172819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/kg. ºC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6588224" y="2204864"/>
            <a:ext cx="172819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kg.ºC/</a:t>
            </a:r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kJ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10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úlohu: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Vypočítej kolik tepla přijme voda o hmotnosti 200g, jestliže ji zahřejeme z 2 ºC na teplotu lidského těla, to znamená na 37 ºC.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Zápis: m = 200 g = 0,2kg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t1 = 2 ºC 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t2 = 37 ºC 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c = 4,18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/kg. ºC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           Q = ?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       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Q = m.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(t2-t1) 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Q = 0,2.4.18.(37 – 2)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Q = 29, 26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Voda přijme 29,26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tepla.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341724.JPG"/>
          <p:cNvPicPr>
            <a:picLocks noChangeAspect="1"/>
          </p:cNvPicPr>
          <p:nvPr/>
        </p:nvPicPr>
        <p:blipFill>
          <a:blip r:embed="rId2" cstate="print"/>
          <a:srcRect l="15750" r="17314"/>
          <a:stretch>
            <a:fillRect/>
          </a:stretch>
        </p:blipFill>
        <p:spPr>
          <a:xfrm>
            <a:off x="5796136" y="2996952"/>
            <a:ext cx="2160240" cy="32272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úlohu: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Jaké teplo musíme dodat vodě v akváriu na obrázku, jestliže teplota vody je nyní 10 ºC, rybky potřebují vodu teplou 19 ºC? Voda sahá do výšky 20 cm.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a= 40cm = 4dm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 = 30cm = 3dm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c = 20cm = 2dm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= a.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b.c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V= 4.3.2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V= 24dm</a:t>
            </a:r>
            <a:r>
              <a:rPr lang="cs-CZ" sz="2000" dirty="0" smtClean="0">
                <a:latin typeface="Franklin Gothic Medium"/>
                <a:cs typeface="Times New Roman" pitchFamily="18" charset="0"/>
              </a:rPr>
              <a:t>³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 = 24 kg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Zápis: m = 24 kg</a:t>
            </a:r>
            <a:br>
              <a:rPr lang="cs-CZ" sz="3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     t1 = 10 ºC </a:t>
            </a:r>
            <a:br>
              <a:rPr lang="cs-CZ" sz="3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     t2 = 19 ºC </a:t>
            </a:r>
            <a:br>
              <a:rPr lang="cs-CZ" sz="3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= 4,18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/kg. ºC</a:t>
            </a:r>
            <a:br>
              <a:rPr lang="cs-CZ" sz="3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           Q = ? </a:t>
            </a:r>
            <a:r>
              <a:rPr lang="cs-CZ" sz="3000" u="sng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         </a:t>
            </a:r>
          </a:p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Q = m.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 (t2-t1)  </a:t>
            </a:r>
          </a:p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Q = 24.4,18.(19 – 10)</a:t>
            </a:r>
          </a:p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Q = 902,88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Voda přijme 902,88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kJ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tepla.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5" name="Krychle 4"/>
          <p:cNvSpPr/>
          <p:nvPr/>
        </p:nvSpPr>
        <p:spPr>
          <a:xfrm>
            <a:off x="827584" y="2564904"/>
            <a:ext cx="2952328" cy="1224136"/>
          </a:xfrm>
          <a:prstGeom prst="cub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(bez ohraničení) 5"/>
          <p:cNvSpPr/>
          <p:nvPr/>
        </p:nvSpPr>
        <p:spPr>
          <a:xfrm>
            <a:off x="2771800" y="4365104"/>
            <a:ext cx="864096" cy="432048"/>
          </a:xfrm>
          <a:prstGeom prst="callout1">
            <a:avLst>
              <a:gd name="adj1" fmla="val -1092"/>
              <a:gd name="adj2" fmla="val -3373"/>
              <a:gd name="adj3" fmla="val -142134"/>
              <a:gd name="adj4" fmla="val 1953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40cm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Čárový popisek 1 (bez ohraničení) 6"/>
          <p:cNvSpPr/>
          <p:nvPr/>
        </p:nvSpPr>
        <p:spPr>
          <a:xfrm>
            <a:off x="3563888" y="3789040"/>
            <a:ext cx="864096" cy="288032"/>
          </a:xfrm>
          <a:prstGeom prst="callout1">
            <a:avLst>
              <a:gd name="adj1" fmla="val 18750"/>
              <a:gd name="adj2" fmla="val -8333"/>
              <a:gd name="adj3" fmla="val -115678"/>
              <a:gd name="adj4" fmla="val 377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30cm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Uveď příklad tepelné výměny: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vedením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Např.: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lžička v horkém čaji vede teplo po celém svém objemu – i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tam,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kde v čaji není potopená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Prouděním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Např.: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voda v ústředním topení – zahřátá voda má menší hustotu, stoupá vzhůru, na její místo proudí ze spodních částí radiátorů chladnější voda</a:t>
            </a: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Zářením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Např.: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těleso, které vysílá tepelné záření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oheň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Slunce je zdrojem záření, které se přenáší z jednoho tělesa na druhé.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Najdi i jiné příklady.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Jaká opatření může udělat majitel domu, aby mu z domu neunikalo </a:t>
            </a:r>
            <a:r>
              <a:rPr lang="cs-CZ" dirty="0" smtClean="0"/>
              <a:t>teplo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smtClean="0"/>
              <a:t>Proč si při šplhu na provaze můžeme „spálit“ ruce?</a:t>
            </a:r>
          </a:p>
          <a:p>
            <a:r>
              <a:rPr lang="cs-CZ" dirty="0" smtClean="0"/>
              <a:t>Vysvětli pranostiku  Únor bílý, pole sílí.</a:t>
            </a:r>
          </a:p>
          <a:p>
            <a:r>
              <a:rPr lang="cs-CZ" dirty="0" smtClean="0"/>
              <a:t>Zjisti, proč </a:t>
            </a:r>
            <a:r>
              <a:rPr lang="cs-CZ" dirty="0" smtClean="0"/>
              <a:t>se </a:t>
            </a:r>
            <a:r>
              <a:rPr lang="cs-CZ" dirty="0" smtClean="0"/>
              <a:t>meteor letící k Zemi rozžhaví.</a:t>
            </a:r>
          </a:p>
          <a:p>
            <a:r>
              <a:rPr lang="cs-CZ" dirty="0" smtClean="0"/>
              <a:t>Najdi příklady tepelných izolantů.</a:t>
            </a:r>
          </a:p>
          <a:p>
            <a:r>
              <a:rPr lang="cs-CZ" dirty="0" smtClean="0"/>
              <a:t>Hřeje nás v zimě oblečení?</a:t>
            </a:r>
          </a:p>
          <a:p>
            <a:r>
              <a:rPr lang="cs-CZ" dirty="0" smtClean="0"/>
              <a:t>Proč v termosce čaj chladne pomaleji?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solidFill>
                  <a:schemeClr val="tx2"/>
                </a:solidFill>
                <a:hlinkClick r:id="rId2"/>
              </a:rPr>
              <a:t>www.</a:t>
            </a:r>
            <a:r>
              <a:rPr lang="cs-CZ" sz="3200" dirty="0" err="1" smtClean="0">
                <a:solidFill>
                  <a:schemeClr val="tx2"/>
                </a:solidFill>
                <a:hlinkClick r:id="rId2"/>
              </a:rPr>
              <a:t>microsoft.com</a:t>
            </a:r>
            <a:endParaRPr lang="cs-CZ" sz="3200" dirty="0" smtClean="0">
              <a:solidFill>
                <a:schemeClr val="tx2"/>
              </a:solidFill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i="1" dirty="0" smtClean="0">
                <a:solidFill>
                  <a:schemeClr val="tx2"/>
                </a:solidFill>
              </a:rPr>
              <a:t>Fyzika 5</a:t>
            </a:r>
            <a:r>
              <a:rPr lang="cs-CZ" sz="3200" dirty="0" smtClean="0">
                <a:solidFill>
                  <a:schemeClr val="tx2"/>
                </a:solidFill>
              </a:rPr>
              <a:t>. Praha: SPN a.s., 2010. ISBN 978-80-7235-491-7.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solidFill>
                  <a:schemeClr val="tx2"/>
                </a:solidFill>
              </a:rPr>
              <a:t>JIŘÍ BOHUNĚK, EVA HEJNOVÁ. </a:t>
            </a:r>
            <a:r>
              <a:rPr lang="cs-CZ" sz="3200" i="1" dirty="0" smtClean="0">
                <a:solidFill>
                  <a:schemeClr val="tx2"/>
                </a:solidFill>
              </a:rPr>
              <a:t>Tematické prověrky z učiva fyziky základní školy</a:t>
            </a:r>
            <a:r>
              <a:rPr lang="cs-CZ" sz="3200" dirty="0" smtClean="0">
                <a:solidFill>
                  <a:schemeClr val="tx2"/>
                </a:solidFill>
              </a:rPr>
              <a:t>. Praha: </a:t>
            </a:r>
            <a:r>
              <a:rPr lang="cs-CZ" sz="3200" dirty="0" err="1" smtClean="0">
                <a:solidFill>
                  <a:schemeClr val="tx2"/>
                </a:solidFill>
              </a:rPr>
              <a:t>Prometheus</a:t>
            </a:r>
            <a:r>
              <a:rPr lang="cs-CZ" sz="3200" dirty="0" smtClean="0">
                <a:solidFill>
                  <a:schemeClr val="tx2"/>
                </a:solidFill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solidFill>
                  <a:schemeClr val="tx2"/>
                </a:solidFill>
              </a:rPr>
              <a:t>JAN ŠEDIVÝ, JAN PURKAR, STANISLAV PFEFRČEK. </a:t>
            </a:r>
            <a:r>
              <a:rPr lang="cs-CZ" sz="3200" i="1" dirty="0" smtClean="0">
                <a:solidFill>
                  <a:schemeClr val="tx2"/>
                </a:solidFill>
              </a:rPr>
              <a:t>Úlohy z fyziky</a:t>
            </a:r>
            <a:r>
              <a:rPr lang="cs-CZ" sz="3200" dirty="0" smtClean="0">
                <a:solidFill>
                  <a:schemeClr val="tx2"/>
                </a:solidFill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solidFill>
                  <a:schemeClr val="tx2"/>
                </a:solidFill>
              </a:rPr>
              <a:t>JIŘÍ BOHUNĚK. </a:t>
            </a:r>
            <a:r>
              <a:rPr lang="cs-CZ" sz="3200" i="1" dirty="0" smtClean="0">
                <a:solidFill>
                  <a:schemeClr val="tx2"/>
                </a:solidFill>
              </a:rPr>
              <a:t>Sbírka úloh z fyziky pro ZŠ 2. díl</a:t>
            </a:r>
            <a:r>
              <a:rPr lang="cs-CZ" sz="3200" dirty="0" smtClean="0">
                <a:solidFill>
                  <a:schemeClr val="tx2"/>
                </a:solidFill>
              </a:rPr>
              <a:t>. </a:t>
            </a:r>
            <a:r>
              <a:rPr lang="cs-CZ" sz="3200" smtClean="0">
                <a:solidFill>
                  <a:schemeClr val="tx2"/>
                </a:solidFill>
              </a:rPr>
              <a:t>Praha: SPN , 1992. </a:t>
            </a:r>
            <a:endParaRPr lang="cs-CZ" sz="3200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111</TotalTime>
  <Words>630</Words>
  <Application>Microsoft Office PowerPoint</Application>
  <PresentationFormat>Předvádění na obrazovce (4:3)</PresentationFormat>
  <Paragraphs>129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Snímek 1</vt:lpstr>
      <vt:lpstr>Teplo</vt:lpstr>
      <vt:lpstr>Označ špatné odpovědi:</vt:lpstr>
      <vt:lpstr>Doplň chybějící údaje pro:</vt:lpstr>
      <vt:lpstr>Najdi v MFCH tabulkách měrnou tepelnou kapacitu </vt:lpstr>
      <vt:lpstr>Vyber správný vzorec pro výpočet tepla:</vt:lpstr>
      <vt:lpstr>V jakých jednotkách dosazujeme jednotlivé veličiny do vzorce při výpočtu tepla?</vt:lpstr>
      <vt:lpstr>Vyřeš úlohu:</vt:lpstr>
      <vt:lpstr>Vyřeš úlohu:</vt:lpstr>
      <vt:lpstr>Uveď příklad tepelné výměny:</vt:lpstr>
      <vt:lpstr>Domácí úkol: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při dětské léčebně</dc:creator>
  <cp:lastModifiedBy>expert</cp:lastModifiedBy>
  <cp:revision>17</cp:revision>
  <dcterms:created xsi:type="dcterms:W3CDTF">2012-02-22T08:06:14Z</dcterms:created>
  <dcterms:modified xsi:type="dcterms:W3CDTF">2012-03-07T21:28:57Z</dcterms:modified>
</cp:coreProperties>
</file>