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7" r:id="rId2"/>
    <p:sldId id="256" r:id="rId3"/>
    <p:sldId id="268" r:id="rId4"/>
    <p:sldId id="257" r:id="rId5"/>
    <p:sldId id="258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8335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833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45531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76872"/>
            <a:ext cx="7848600" cy="1021953"/>
          </a:xfrm>
        </p:spPr>
        <p:txBody>
          <a:bodyPr/>
          <a:lstStyle/>
          <a:p>
            <a:r>
              <a:rPr lang="cs-CZ" sz="4600" dirty="0" smtClean="0"/>
              <a:t>MNOŽINY – </a:t>
            </a:r>
            <a:r>
              <a:rPr lang="cs-CZ" sz="4600" cap="none" dirty="0" smtClean="0"/>
              <a:t>základní pojmy</a:t>
            </a:r>
            <a:endParaRPr lang="cs-CZ" sz="4600" cap="none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opakování a rozšíření učiva matematiky ZŠ</a:t>
            </a:r>
          </a:p>
          <a:p>
            <a:pPr>
              <a:lnSpc>
                <a:spcPct val="150000"/>
              </a:lnSpc>
            </a:pPr>
            <a:r>
              <a:rPr lang="cs-CZ" smtClean="0"/>
              <a:t>Probírané </a:t>
            </a:r>
            <a:r>
              <a:rPr lang="cs-CZ" dirty="0" smtClean="0"/>
              <a:t>pojmy: množina, zápis množiny, prvek množiny, číselné obory, absolutní hodnota čísla</a:t>
            </a:r>
          </a:p>
          <a:p>
            <a:r>
              <a:rPr lang="cs-CZ" dirty="0" smtClean="0"/>
              <a:t>Obsahuje řešené vzorové příklady i testové úlohy</a:t>
            </a:r>
          </a:p>
          <a:p>
            <a:r>
              <a:rPr lang="cs-CZ" dirty="0" smtClean="0"/>
              <a:t>Předpokládaná doba: 30 min.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80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4264" y="2636912"/>
            <a:ext cx="5242766" cy="1874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Prvek</a:t>
            </a:r>
            <a:r>
              <a:rPr lang="cs-CZ" dirty="0" smtClean="0"/>
              <a:t> – předmět patřící do množiny</a:t>
            </a:r>
          </a:p>
          <a:p>
            <a:pPr marL="0" indent="0">
              <a:buNone/>
            </a:pPr>
            <a:r>
              <a:rPr lang="cs-CZ" dirty="0" smtClean="0"/>
              <a:t>Zápis:	</a:t>
            </a:r>
            <a:endParaRPr lang="cs-CZ" dirty="0"/>
          </a:p>
          <a:p>
            <a:pPr marL="0" indent="0">
              <a:buNone/>
            </a:pPr>
            <a:r>
              <a:rPr lang="cs-CZ" sz="1400" dirty="0" smtClean="0"/>
              <a:t>prvek patří do množiny		prvek nepatří </a:t>
            </a:r>
            <a:r>
              <a:rPr lang="cs-CZ" sz="1400" dirty="0"/>
              <a:t>do </a:t>
            </a:r>
            <a:r>
              <a:rPr lang="cs-CZ" sz="1400" dirty="0" smtClean="0"/>
              <a:t>množiny</a:t>
            </a:r>
          </a:p>
          <a:p>
            <a:pPr marL="822960" lvl="3" indent="0">
              <a:buNone/>
            </a:pPr>
            <a:r>
              <a:rPr lang="cs-CZ" sz="2400" b="1" dirty="0" err="1" smtClean="0"/>
              <a:t>x</a:t>
            </a:r>
            <a:r>
              <a:rPr lang="cs-CZ" sz="2400" b="1" dirty="0" err="1" smtClean="0">
                <a:sym typeface="Symbol"/>
              </a:rPr>
              <a:t>A</a:t>
            </a:r>
            <a:r>
              <a:rPr lang="cs-CZ" sz="2400" b="1" dirty="0" smtClean="0">
                <a:sym typeface="Symbol"/>
              </a:rPr>
              <a:t>			y</a:t>
            </a:r>
            <a:r>
              <a:rPr lang="cs-CZ" sz="2400" b="1" dirty="0" smtClean="0"/>
              <a:t> B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175195" y="4221088"/>
            <a:ext cx="300461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67544" y="5186810"/>
            <a:ext cx="1512168" cy="23083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lvl="3"/>
            <a:r>
              <a:rPr lang="cs-CZ" sz="1400" dirty="0"/>
              <a:t>o</a:t>
            </a:r>
            <a:r>
              <a:rPr lang="cs-CZ" sz="1400" dirty="0" smtClean="0"/>
              <a:t>značení prvku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5219728"/>
            <a:ext cx="1728192" cy="36951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0" lvl="3"/>
            <a:r>
              <a:rPr lang="cs-CZ" sz="1400" dirty="0"/>
              <a:t>o</a:t>
            </a:r>
            <a:r>
              <a:rPr lang="cs-CZ" sz="1400" dirty="0" smtClean="0"/>
              <a:t>značení množiny</a:t>
            </a:r>
            <a:endParaRPr lang="cs-CZ" sz="1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223628" y="4192587"/>
            <a:ext cx="2916324" cy="8205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1907704" y="4221088"/>
            <a:ext cx="1944218" cy="998640"/>
          </a:xfrm>
          <a:prstGeom prst="straightConnector1">
            <a:avLst/>
          </a:prstGeom>
          <a:ln w="3175"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868112" y="4192587"/>
            <a:ext cx="847904" cy="1023149"/>
          </a:xfrm>
          <a:prstGeom prst="straightConnector1">
            <a:avLst/>
          </a:prstGeom>
          <a:ln w="3175"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5939057" y="3765185"/>
            <a:ext cx="1800200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579017" y="390920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99097" y="400792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63193" y="408332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5948840" y="5056186"/>
            <a:ext cx="1800200" cy="108012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696812" y="505618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23133" y="5443909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6" name="Násobení 25"/>
          <p:cNvSpPr/>
          <p:nvPr/>
        </p:nvSpPr>
        <p:spPr>
          <a:xfrm>
            <a:off x="6515121" y="4305245"/>
            <a:ext cx="108012" cy="14741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ásobení 27"/>
          <p:cNvSpPr/>
          <p:nvPr/>
        </p:nvSpPr>
        <p:spPr>
          <a:xfrm>
            <a:off x="7375442" y="4320051"/>
            <a:ext cx="108012" cy="14741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6824303" y="5671657"/>
            <a:ext cx="108012" cy="147415"/>
          </a:xfrm>
          <a:prstGeom prst="mathMultiply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4685" y="1700808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Množina</a:t>
            </a:r>
            <a:r>
              <a:rPr lang="cs-CZ" sz="2400" dirty="0"/>
              <a:t> – souhrn nějakých předmětů, objektů tvořících celek (např. studenti patřící do stejné třídy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34399" y="3181618"/>
            <a:ext cx="1295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Představa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5470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/>
      <p:bldP spid="17" grpId="0" animBg="1"/>
      <p:bldP spid="18" grpId="0"/>
      <p:bldP spid="19" grpId="0"/>
      <p:bldP spid="21" grpId="0"/>
      <p:bldP spid="22" grpId="0" animBg="1"/>
      <p:bldP spid="23" grpId="0"/>
      <p:bldP spid="24" grpId="0"/>
      <p:bldP spid="26" grpId="0" animBg="1"/>
      <p:bldP spid="28" grpId="0" animBg="1"/>
      <p:bldP spid="29" grpId="0" animBg="1"/>
      <p:bldP spid="4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množin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Množiny označujeme velkými písmeny anglické abecedy</a:t>
            </a:r>
          </a:p>
          <a:p>
            <a:pPr marL="0" indent="177800">
              <a:buNone/>
            </a:pPr>
            <a:r>
              <a:rPr lang="cs-CZ" dirty="0" smtClean="0"/>
              <a:t>A, B, C, atd.</a:t>
            </a:r>
          </a:p>
          <a:p>
            <a:r>
              <a:rPr lang="cs-CZ" dirty="0" smtClean="0"/>
              <a:t>Pro lepší názornost je vhodné označovat množiny tučným písmem </a:t>
            </a:r>
            <a:r>
              <a:rPr lang="cs-CZ" b="1" dirty="0" smtClean="0"/>
              <a:t> A</a:t>
            </a:r>
            <a:r>
              <a:rPr lang="cs-CZ" dirty="0" smtClean="0"/>
              <a:t>,</a:t>
            </a:r>
            <a:r>
              <a:rPr lang="cs-CZ" b="1" dirty="0" smtClean="0"/>
              <a:t> B</a:t>
            </a:r>
            <a:r>
              <a:rPr lang="cs-CZ" dirty="0" smtClean="0"/>
              <a:t>,</a:t>
            </a:r>
            <a:r>
              <a:rPr lang="cs-CZ" b="1" dirty="0" smtClean="0"/>
              <a:t> C</a:t>
            </a:r>
            <a:r>
              <a:rPr lang="cs-CZ" dirty="0" smtClean="0"/>
              <a:t>, atd.</a:t>
            </a:r>
          </a:p>
          <a:p>
            <a:r>
              <a:rPr lang="cs-CZ" dirty="0" smtClean="0"/>
              <a:t>Prvky množin zapisujeme do složených (svorkových) závorek </a:t>
            </a:r>
            <a:r>
              <a:rPr lang="en-US" dirty="0" smtClean="0"/>
              <a:t>{}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</a:t>
            </a:r>
          </a:p>
          <a:p>
            <a:pPr marL="717550" indent="-182563"/>
            <a:r>
              <a:rPr lang="cs-CZ" b="1" dirty="0" smtClean="0"/>
              <a:t>B</a:t>
            </a:r>
            <a:r>
              <a:rPr lang="en-US" b="1" dirty="0" smtClean="0"/>
              <a:t> </a:t>
            </a:r>
            <a:r>
              <a:rPr lang="cs-CZ" dirty="0" smtClean="0"/>
              <a:t>=</a:t>
            </a:r>
            <a:r>
              <a:rPr lang="en-US" dirty="0" smtClean="0"/>
              <a:t> {1,2,3}…</a:t>
            </a:r>
            <a:r>
              <a:rPr lang="cs-CZ" dirty="0" smtClean="0"/>
              <a:t>zápis množiny výčtem prvků, nezáleží na</a:t>
            </a:r>
          </a:p>
          <a:p>
            <a:pPr marL="808038" indent="-95250">
              <a:buNone/>
            </a:pPr>
            <a:r>
              <a:rPr lang="cs-CZ" dirty="0" smtClean="0"/>
              <a:t>pořadí prvků !</a:t>
            </a:r>
          </a:p>
          <a:p>
            <a:pPr marL="717550" lvl="2" indent="-182563"/>
            <a:r>
              <a:rPr lang="cs-CZ" sz="2400" b="1" dirty="0" smtClean="0"/>
              <a:t>G</a:t>
            </a:r>
            <a:r>
              <a:rPr lang="cs-CZ" sz="2400" dirty="0" smtClean="0"/>
              <a:t> = </a:t>
            </a:r>
            <a:r>
              <a:rPr lang="en-US" sz="2400" dirty="0" smtClean="0"/>
              <a:t>{</a:t>
            </a:r>
            <a:r>
              <a:rPr lang="cs-CZ" sz="2400" dirty="0" smtClean="0"/>
              <a:t>x; x</a:t>
            </a:r>
            <a:r>
              <a:rPr lang="en-US" sz="2400" dirty="0" smtClean="0"/>
              <a:t>&gt;</a:t>
            </a:r>
            <a:r>
              <a:rPr lang="cs-CZ" sz="2400" dirty="0" smtClean="0"/>
              <a:t>5</a:t>
            </a:r>
            <a:r>
              <a:rPr lang="en-US" sz="2400" dirty="0" smtClean="0"/>
              <a:t>}</a:t>
            </a:r>
            <a:r>
              <a:rPr lang="cs-CZ" sz="2400" dirty="0" smtClean="0"/>
              <a:t> … zápis množiny charakteristickou vlastností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97669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Číselné obory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76800"/>
          </a:xfrm>
        </p:spPr>
        <p:txBody>
          <a:bodyPr/>
          <a:lstStyle/>
          <a:p>
            <a:r>
              <a:rPr lang="cs-CZ" sz="2000" dirty="0" smtClean="0"/>
              <a:t>Zopakujme si číselné </a:t>
            </a:r>
            <a:r>
              <a:rPr lang="cs-CZ" sz="2000" b="1" dirty="0"/>
              <a:t>obory</a:t>
            </a:r>
            <a:r>
              <a:rPr lang="cs-CZ" sz="2000" dirty="0" smtClean="0"/>
              <a:t>, které znáte ze ZŠ</a:t>
            </a:r>
          </a:p>
          <a:p>
            <a:pPr marL="4306888" lvl="1" indent="-182563"/>
            <a:endParaRPr lang="cs-CZ" dirty="0"/>
          </a:p>
          <a:p>
            <a:pPr marL="4306888" lvl="1" indent="-182563"/>
            <a:r>
              <a:rPr lang="cs-CZ" sz="2800" b="1" dirty="0" smtClean="0"/>
              <a:t>N</a:t>
            </a:r>
            <a:r>
              <a:rPr lang="cs-CZ" sz="2800" dirty="0" smtClean="0"/>
              <a:t> …přirozená čísla</a:t>
            </a:r>
          </a:p>
          <a:p>
            <a:pPr marL="5038408" lvl="4" indent="-182563"/>
            <a:r>
              <a:rPr lang="en-US" sz="2200" dirty="0" smtClean="0"/>
              <a:t>{1,2,3,…}</a:t>
            </a:r>
            <a:endParaRPr lang="cs-CZ" sz="2200" dirty="0" smtClean="0"/>
          </a:p>
          <a:p>
            <a:pPr marL="4306888" lvl="1" indent="-182563"/>
            <a:r>
              <a:rPr lang="cs-CZ" sz="2800" b="1" dirty="0" smtClean="0"/>
              <a:t>Z </a:t>
            </a:r>
            <a:r>
              <a:rPr lang="cs-CZ" sz="2800" dirty="0" smtClean="0"/>
              <a:t>… celá čísla</a:t>
            </a:r>
            <a:endParaRPr lang="en-US" sz="2800" dirty="0" smtClean="0"/>
          </a:p>
          <a:p>
            <a:pPr marL="5038408" lvl="4" indent="-182563"/>
            <a:r>
              <a:rPr lang="en-US" sz="2200" dirty="0" smtClean="0"/>
              <a:t>{…,-2,-1,0,1,2,…}</a:t>
            </a:r>
            <a:endParaRPr lang="cs-CZ" sz="2200" dirty="0" smtClean="0"/>
          </a:p>
          <a:p>
            <a:pPr marL="4306888" lvl="1" indent="-182563"/>
            <a:r>
              <a:rPr lang="cs-CZ" sz="2800" b="1" dirty="0" smtClean="0"/>
              <a:t>Q</a:t>
            </a:r>
            <a:r>
              <a:rPr lang="cs-CZ" sz="2800" dirty="0" smtClean="0"/>
              <a:t> … racionální čísla</a:t>
            </a:r>
            <a:endParaRPr lang="en-US" sz="2800" dirty="0" smtClean="0"/>
          </a:p>
          <a:p>
            <a:pPr marL="5038408" lvl="4" indent="-182563"/>
            <a:r>
              <a:rPr lang="cs-CZ" sz="2200" dirty="0" smtClean="0"/>
              <a:t>zlomky</a:t>
            </a:r>
          </a:p>
          <a:p>
            <a:pPr marL="4306888" lvl="1" indent="-182563"/>
            <a:r>
              <a:rPr lang="cs-CZ" sz="2800" b="1" dirty="0" smtClean="0"/>
              <a:t>R</a:t>
            </a:r>
            <a:r>
              <a:rPr lang="cs-CZ" sz="2800" dirty="0" smtClean="0"/>
              <a:t> … reálná čísla</a:t>
            </a:r>
          </a:p>
          <a:p>
            <a:pPr marL="5038408" lvl="4" indent="-182563"/>
            <a:r>
              <a:rPr lang="cs-CZ" sz="2000" dirty="0"/>
              <a:t>r</a:t>
            </a:r>
            <a:r>
              <a:rPr lang="cs-CZ" sz="2000" dirty="0" smtClean="0"/>
              <a:t>acionální a iracionální čísla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971600" y="4006939"/>
            <a:ext cx="1224136" cy="117013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7" name="Ovál 6"/>
          <p:cNvSpPr/>
          <p:nvPr/>
        </p:nvSpPr>
        <p:spPr>
          <a:xfrm>
            <a:off x="720978" y="3390629"/>
            <a:ext cx="2092424" cy="201832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8" name="Ovál 7"/>
          <p:cNvSpPr/>
          <p:nvPr/>
        </p:nvSpPr>
        <p:spPr>
          <a:xfrm>
            <a:off x="471837" y="2843975"/>
            <a:ext cx="2782788" cy="2735421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9" name="Ovál 8"/>
          <p:cNvSpPr/>
          <p:nvPr/>
        </p:nvSpPr>
        <p:spPr>
          <a:xfrm>
            <a:off x="307784" y="2276872"/>
            <a:ext cx="3487871" cy="3460134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20047" y="3842353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7672" y="3369995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Z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813402" y="2996952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Q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367691" y="2627620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65709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Příklad1</a:t>
            </a:r>
          </a:p>
          <a:p>
            <a:pPr lvl="1"/>
            <a:r>
              <a:rPr lang="cs-CZ" dirty="0" smtClean="0"/>
              <a:t>Určete výčtem prvků následující množiny</a:t>
            </a:r>
          </a:p>
          <a:p>
            <a:pPr marL="731520" lvl="1" indent="-457200">
              <a:buFont typeface="+mj-lt"/>
              <a:buAutoNum type="alphaLcParenR"/>
            </a:pPr>
            <a:r>
              <a:rPr lang="cs-CZ" b="1" dirty="0" smtClean="0"/>
              <a:t>A</a:t>
            </a:r>
            <a:r>
              <a:rPr lang="cs-CZ" dirty="0" smtClean="0"/>
              <a:t> = </a:t>
            </a:r>
            <a:r>
              <a:rPr lang="en-US" dirty="0" smtClean="0"/>
              <a:t>{</a:t>
            </a:r>
            <a:r>
              <a:rPr lang="cs-CZ" dirty="0" err="1" smtClean="0"/>
              <a:t>x</a:t>
            </a:r>
            <a:r>
              <a:rPr lang="cs-CZ" dirty="0" err="1" smtClean="0">
                <a:sym typeface="Symbol"/>
              </a:rPr>
              <a:t></a:t>
            </a:r>
            <a:r>
              <a:rPr lang="cs-CZ" b="1" dirty="0" err="1" smtClean="0">
                <a:sym typeface="Symbol"/>
              </a:rPr>
              <a:t>N</a:t>
            </a:r>
            <a:r>
              <a:rPr lang="cs-CZ" dirty="0" smtClean="0">
                <a:sym typeface="Symbol"/>
              </a:rPr>
              <a:t>; x</a:t>
            </a:r>
            <a:r>
              <a:rPr lang="en-US" dirty="0" smtClean="0">
                <a:sym typeface="Symbol"/>
              </a:rPr>
              <a:t>&lt;</a:t>
            </a:r>
            <a:r>
              <a:rPr lang="pl-PL" dirty="0" smtClean="0">
                <a:sym typeface="Symbol"/>
              </a:rPr>
              <a:t>6</a:t>
            </a:r>
            <a:r>
              <a:rPr lang="en-US" dirty="0" smtClean="0"/>
              <a:t>}</a:t>
            </a:r>
            <a:endParaRPr lang="pl-PL" dirty="0" smtClean="0"/>
          </a:p>
          <a:p>
            <a:pPr marL="728663" lvl="1" indent="0">
              <a:buNone/>
            </a:pPr>
            <a:r>
              <a:rPr lang="pl-PL" b="1" dirty="0" smtClean="0"/>
              <a:t>A</a:t>
            </a:r>
            <a:r>
              <a:rPr lang="pl-PL" dirty="0" smtClean="0"/>
              <a:t>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smtClean="0"/>
              <a:t>1,2,3,4,5</a:t>
            </a:r>
            <a:r>
              <a:rPr lang="en-US" dirty="0" smtClean="0"/>
              <a:t>}</a:t>
            </a:r>
            <a:endParaRPr lang="cs-CZ" dirty="0"/>
          </a:p>
          <a:p>
            <a:pPr marL="728663" lvl="1" indent="-457200">
              <a:buFont typeface="+mj-lt"/>
              <a:buAutoNum type="alphaLcParenR" startAt="2"/>
            </a:pPr>
            <a:r>
              <a:rPr lang="cs-CZ" b="1" dirty="0" smtClean="0"/>
              <a:t>B</a:t>
            </a:r>
            <a:r>
              <a:rPr lang="cs-CZ" dirty="0" smtClean="0"/>
              <a:t> = </a:t>
            </a:r>
            <a:r>
              <a:rPr lang="en-US" dirty="0" smtClean="0"/>
              <a:t>{</a:t>
            </a:r>
            <a:r>
              <a:rPr lang="cs-CZ" dirty="0" err="1" smtClean="0"/>
              <a:t>x</a:t>
            </a:r>
            <a:r>
              <a:rPr lang="cs-CZ" dirty="0" err="1" smtClean="0">
                <a:sym typeface="Symbol"/>
              </a:rPr>
              <a:t></a:t>
            </a:r>
            <a:r>
              <a:rPr lang="cs-CZ" b="1" dirty="0" err="1" smtClean="0">
                <a:sym typeface="Symbol"/>
              </a:rPr>
              <a:t>Z</a:t>
            </a:r>
            <a:r>
              <a:rPr lang="cs-CZ" dirty="0" smtClean="0">
                <a:sym typeface="Symbol"/>
              </a:rPr>
              <a:t>; x  2</a:t>
            </a:r>
            <a:r>
              <a:rPr lang="en-US" dirty="0" smtClean="0"/>
              <a:t>}</a:t>
            </a:r>
            <a:endParaRPr lang="cs-CZ" dirty="0" smtClean="0"/>
          </a:p>
          <a:p>
            <a:pPr marL="709613" lvl="1" indent="0">
              <a:buNone/>
            </a:pPr>
            <a:r>
              <a:rPr lang="cs-CZ" dirty="0" smtClean="0"/>
              <a:t>Připomenutí: </a:t>
            </a:r>
            <a:r>
              <a:rPr lang="cs-CZ" dirty="0">
                <a:sym typeface="Symbol"/>
              </a:rPr>
              <a:t>x</a:t>
            </a:r>
            <a:r>
              <a:rPr lang="cs-CZ" dirty="0" smtClean="0">
                <a:sym typeface="Symbol"/>
              </a:rPr>
              <a:t> je absolutní hodnota čísla, číslo záporné převádí na kladné, číslo kladné zůstává stejné!</a:t>
            </a:r>
            <a:endParaRPr lang="cs-CZ" dirty="0" smtClean="0"/>
          </a:p>
          <a:p>
            <a:pPr marL="709613" lvl="1" indent="0">
              <a:buNone/>
            </a:pPr>
            <a:r>
              <a:rPr lang="cs-CZ" b="1" dirty="0" smtClean="0"/>
              <a:t>B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smtClean="0"/>
              <a:t>-2,-1,0,1,2</a:t>
            </a:r>
            <a:r>
              <a:rPr lang="en-US" dirty="0" smtClean="0"/>
              <a:t>}</a:t>
            </a:r>
            <a:endParaRPr lang="cs-CZ" b="1" dirty="0"/>
          </a:p>
          <a:p>
            <a:pPr marL="719138" lvl="1" indent="-457200">
              <a:buFont typeface="+mj-lt"/>
              <a:buAutoNum type="alphaLcParenR" startAt="3"/>
            </a:pPr>
            <a:r>
              <a:rPr lang="cs-CZ" b="1" dirty="0" smtClean="0"/>
              <a:t>C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err="1"/>
              <a:t>x</a:t>
            </a:r>
            <a:r>
              <a:rPr lang="cs-CZ" dirty="0" err="1" smtClean="0">
                <a:sym typeface="Symbol"/>
              </a:rPr>
              <a:t></a:t>
            </a:r>
            <a:r>
              <a:rPr lang="cs-CZ" b="1" dirty="0" err="1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; x</a:t>
            </a:r>
            <a:r>
              <a:rPr lang="cs-CZ" baseline="30000" dirty="0" smtClean="0">
                <a:sym typeface="Symbol"/>
              </a:rPr>
              <a:t>2 </a:t>
            </a:r>
            <a:r>
              <a:rPr lang="cs-CZ" dirty="0" smtClean="0">
                <a:sym typeface="Symbol"/>
              </a:rPr>
              <a:t>= 1</a:t>
            </a:r>
            <a:r>
              <a:rPr lang="en-US" dirty="0" smtClean="0"/>
              <a:t>}</a:t>
            </a:r>
            <a:endParaRPr lang="cs-CZ" dirty="0" smtClean="0"/>
          </a:p>
          <a:p>
            <a:pPr marL="709613" lvl="1" indent="0" defTabSz="714375">
              <a:buNone/>
            </a:pPr>
            <a:r>
              <a:rPr lang="cs-CZ" b="1" dirty="0" smtClean="0"/>
              <a:t>C</a:t>
            </a:r>
            <a:r>
              <a:rPr lang="cs-CZ" dirty="0" smtClean="0"/>
              <a:t> = </a:t>
            </a:r>
            <a:r>
              <a:rPr lang="en-US" dirty="0" smtClean="0"/>
              <a:t>{</a:t>
            </a:r>
            <a:r>
              <a:rPr lang="cs-CZ" dirty="0" smtClean="0"/>
              <a:t>-1,1</a:t>
            </a:r>
            <a:r>
              <a:rPr lang="en-US" dirty="0" smtClean="0"/>
              <a:t>}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51249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Testové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88840"/>
          </a:xfrm>
        </p:spPr>
        <p:txBody>
          <a:bodyPr>
            <a:normAutofit lnSpcReduction="10000"/>
          </a:bodyPr>
          <a:lstStyle/>
          <a:p>
            <a:pPr lvl="1" indent="-457200">
              <a:buFont typeface="+mj-lt"/>
              <a:buAutoNum type="arabicPeriod"/>
            </a:pPr>
            <a:r>
              <a:rPr lang="cs-CZ" sz="2400" dirty="0" smtClean="0"/>
              <a:t>Určete výčtem prvků množinu </a:t>
            </a:r>
            <a:r>
              <a:rPr lang="cs-CZ" sz="2400" b="1" dirty="0" smtClean="0"/>
              <a:t>K</a:t>
            </a:r>
            <a:r>
              <a:rPr lang="cs-CZ" sz="2400" dirty="0" smtClean="0"/>
              <a:t>=</a:t>
            </a:r>
            <a:r>
              <a:rPr lang="en-US" sz="2400" dirty="0" smtClean="0"/>
              <a:t>{</a:t>
            </a:r>
            <a:r>
              <a:rPr lang="cs-CZ" sz="2400" dirty="0" smtClean="0"/>
              <a:t>x</a:t>
            </a:r>
            <a:r>
              <a:rPr lang="cs-CZ" sz="2400" dirty="0" smtClean="0">
                <a:sym typeface="Symbol"/>
              </a:rPr>
              <a:t></a:t>
            </a:r>
            <a:r>
              <a:rPr lang="en-US" sz="2400" b="1" dirty="0" err="1" smtClean="0">
                <a:sym typeface="Symbol"/>
              </a:rPr>
              <a:t>N</a:t>
            </a:r>
            <a:r>
              <a:rPr lang="cs-CZ" sz="2400" dirty="0" smtClean="0">
                <a:sym typeface="Symbol"/>
              </a:rPr>
              <a:t>; </a:t>
            </a:r>
            <a:r>
              <a:rPr lang="cs-CZ" sz="2400" dirty="0">
                <a:sym typeface="Symbol"/>
              </a:rPr>
              <a:t>x</a:t>
            </a:r>
            <a:r>
              <a:rPr lang="cs-CZ" sz="2400" baseline="30000" dirty="0">
                <a:sym typeface="Symbol"/>
              </a:rPr>
              <a:t>2 </a:t>
            </a:r>
            <a:r>
              <a:rPr lang="en-US" sz="2400" dirty="0" smtClean="0">
                <a:sym typeface="Symbol"/>
              </a:rPr>
              <a:t>&lt; 20</a:t>
            </a:r>
            <a:r>
              <a:rPr lang="en-US" sz="2400" dirty="0" smtClean="0"/>
              <a:t>}</a:t>
            </a:r>
            <a:endParaRPr lang="cs-CZ" sz="2400" dirty="0" smtClean="0"/>
          </a:p>
          <a:p>
            <a:pPr marL="0" lvl="1" indent="0">
              <a:buNone/>
            </a:pPr>
            <a:endParaRPr lang="en-US" sz="2400" dirty="0" smtClean="0"/>
          </a:p>
          <a:p>
            <a:pPr lvl="2" indent="-457200">
              <a:buFont typeface="+mj-lt"/>
              <a:buAutoNum type="alphaLcParenR"/>
            </a:pPr>
            <a:r>
              <a:rPr lang="en-US" sz="2400" dirty="0" smtClean="0"/>
              <a:t>{0,1,2,3,4}</a:t>
            </a:r>
          </a:p>
          <a:p>
            <a:pPr lvl="2" indent="-457200">
              <a:buFont typeface="+mj-lt"/>
              <a:buAutoNum type="alphaLcParenR"/>
            </a:pPr>
            <a:r>
              <a:rPr lang="en-US" sz="2400" dirty="0" smtClean="0"/>
              <a:t>{-4,-3,-2,-1,0,1,2,3,4}</a:t>
            </a:r>
          </a:p>
          <a:p>
            <a:pPr lvl="2" indent="-457200">
              <a:buFont typeface="+mj-lt"/>
              <a:buAutoNum type="alphaLcParenR"/>
            </a:pPr>
            <a:r>
              <a:rPr lang="en-US" sz="2400" dirty="0" smtClean="0"/>
              <a:t>{1,2,3,4}</a:t>
            </a:r>
          </a:p>
        </p:txBody>
      </p:sp>
    </p:spTree>
    <p:extLst>
      <p:ext uri="{BB962C8B-B14F-4D97-AF65-F5344CB8AC3E}">
        <p14:creationId xmlns:p14="http://schemas.microsoft.com/office/powerpoint/2010/main" val="151650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Testové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2188840"/>
          </a:xfrm>
        </p:spPr>
        <p:txBody>
          <a:bodyPr>
            <a:normAutofit lnSpcReduction="10000"/>
          </a:bodyPr>
          <a:lstStyle/>
          <a:p>
            <a:pPr lvl="1" indent="-457200">
              <a:buFont typeface="+mj-lt"/>
              <a:buAutoNum type="arabicPeriod" startAt="2"/>
            </a:pPr>
            <a:r>
              <a:rPr lang="cs-CZ" sz="2400" dirty="0" smtClean="0"/>
              <a:t>Určete výčtem prvků množinu </a:t>
            </a:r>
            <a:r>
              <a:rPr lang="cs-CZ" sz="2400" b="1" dirty="0"/>
              <a:t>M</a:t>
            </a:r>
            <a:r>
              <a:rPr lang="cs-CZ" sz="2400" dirty="0" smtClean="0"/>
              <a:t>=</a:t>
            </a:r>
            <a:r>
              <a:rPr lang="en-US" sz="2400" dirty="0" smtClean="0"/>
              <a:t>{</a:t>
            </a:r>
            <a:r>
              <a:rPr lang="cs-CZ" sz="2400" dirty="0" err="1" smtClean="0"/>
              <a:t>x</a:t>
            </a:r>
            <a:r>
              <a:rPr lang="cs-CZ" sz="2400" dirty="0" err="1" smtClean="0">
                <a:sym typeface="Symbol"/>
              </a:rPr>
              <a:t></a:t>
            </a:r>
            <a:r>
              <a:rPr lang="cs-CZ" sz="2400" b="1" dirty="0" err="1" smtClean="0">
                <a:sym typeface="Symbol"/>
              </a:rPr>
              <a:t>Z</a:t>
            </a:r>
            <a:r>
              <a:rPr lang="cs-CZ" sz="2400" dirty="0" smtClean="0">
                <a:sym typeface="Symbol"/>
              </a:rPr>
              <a:t>; </a:t>
            </a:r>
            <a:r>
              <a:rPr lang="en-US" sz="2400" dirty="0" smtClean="0">
                <a:sym typeface="Symbol"/>
              </a:rPr>
              <a:t> 2 </a:t>
            </a:r>
            <a:r>
              <a:rPr lang="cs-CZ" sz="2400" dirty="0" smtClean="0">
                <a:sym typeface="Symbol"/>
              </a:rPr>
              <a:t></a:t>
            </a:r>
            <a:r>
              <a:rPr lang="en-US" sz="2400" dirty="0" smtClean="0">
                <a:sym typeface="Symbol"/>
              </a:rPr>
              <a:t> </a:t>
            </a:r>
            <a:r>
              <a:rPr lang="cs-CZ" sz="2400" dirty="0" smtClean="0">
                <a:sym typeface="Symbol"/>
              </a:rPr>
              <a:t>|x|</a:t>
            </a:r>
            <a:r>
              <a:rPr lang="en-US" sz="2400" dirty="0" smtClean="0">
                <a:sym typeface="Symbol"/>
              </a:rPr>
              <a:t> &lt; 5</a:t>
            </a:r>
            <a:r>
              <a:rPr lang="en-US" sz="2400" dirty="0" smtClean="0"/>
              <a:t>}</a:t>
            </a:r>
            <a:endParaRPr lang="cs-CZ" sz="2400" dirty="0" smtClean="0"/>
          </a:p>
          <a:p>
            <a:pPr marL="0" lvl="1" indent="0">
              <a:buNone/>
            </a:pPr>
            <a:endParaRPr lang="en-US" sz="2400" dirty="0" smtClean="0"/>
          </a:p>
          <a:p>
            <a:pPr lvl="2" indent="-457200">
              <a:buFont typeface="+mj-lt"/>
              <a:buAutoNum type="alphaLcParenR"/>
            </a:pPr>
            <a:r>
              <a:rPr lang="en-US" sz="2400" dirty="0" smtClean="0"/>
              <a:t>{2,3,4}</a:t>
            </a:r>
          </a:p>
          <a:p>
            <a:pPr lvl="2" indent="-457200">
              <a:buFont typeface="+mj-lt"/>
              <a:buAutoNum type="alphaLcParenR"/>
            </a:pPr>
            <a:r>
              <a:rPr lang="en-US" sz="2400" dirty="0"/>
              <a:t>{-4,-3,-2,2,3,4}</a:t>
            </a:r>
          </a:p>
          <a:p>
            <a:pPr lvl="2" indent="-457200">
              <a:buFont typeface="+mj-lt"/>
              <a:buAutoNum type="alphaLcParenR"/>
            </a:pPr>
            <a:r>
              <a:rPr lang="en-US" sz="2400" dirty="0" smtClean="0"/>
              <a:t>{-5,-4,-3,3,4,5}</a:t>
            </a:r>
          </a:p>
          <a:p>
            <a:pPr lvl="2" indent="-457200">
              <a:buFont typeface="+mj-lt"/>
              <a:buAutoNum type="alphaLcParenR"/>
            </a:pP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69302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Calda E. – Petránek O. – Řepová J.: </a:t>
            </a:r>
            <a:r>
              <a:rPr lang="cs-CZ" i="1" dirty="0" smtClean="0"/>
              <a:t>Matematika </a:t>
            </a:r>
          </a:p>
          <a:p>
            <a:pPr marL="180975" indent="0" algn="just">
              <a:buNone/>
            </a:pPr>
            <a:r>
              <a:rPr lang="cs-CZ" i="1" dirty="0" smtClean="0"/>
              <a:t>pro střední odborné školy a studijní obory středních odborných učilišť – 1.část</a:t>
            </a:r>
            <a:r>
              <a:rPr lang="cs-CZ" dirty="0" smtClean="0"/>
              <a:t>. Prometheus Praha 1999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2004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78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228</TotalTime>
  <Words>413</Words>
  <Application>Microsoft Office PowerPoint</Application>
  <PresentationFormat>Předvádění na obrazovce (4:3)</PresentationFormat>
  <Paragraphs>87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MNOŽINY – základní pojmy</vt:lpstr>
      <vt:lpstr>Anotace</vt:lpstr>
      <vt:lpstr>Základní pojmy</vt:lpstr>
      <vt:lpstr>Zápis množin</vt:lpstr>
      <vt:lpstr>Číselné obory</vt:lpstr>
      <vt:lpstr>Procvičení</vt:lpstr>
      <vt:lpstr>Testové úlohy</vt:lpstr>
      <vt:lpstr>Testové úlohy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Mirka</cp:lastModifiedBy>
  <cp:revision>40</cp:revision>
  <dcterms:created xsi:type="dcterms:W3CDTF">2012-08-22T14:31:09Z</dcterms:created>
  <dcterms:modified xsi:type="dcterms:W3CDTF">2012-09-12T09:14:29Z</dcterms:modified>
</cp:coreProperties>
</file>