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2"/>
  </p:notesMasterIdLst>
  <p:sldIdLst>
    <p:sldId id="269" r:id="rId2"/>
    <p:sldId id="256" r:id="rId3"/>
    <p:sldId id="260" r:id="rId4"/>
    <p:sldId id="259" r:id="rId5"/>
    <p:sldId id="263" r:id="rId6"/>
    <p:sldId id="267" r:id="rId7"/>
    <p:sldId id="265" r:id="rId8"/>
    <p:sldId id="266" r:id="rId9"/>
    <p:sldId id="270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732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BEE871-65F0-46DE-B0B0-C8EA5C998840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045584-B938-4D94-A404-82FA7C8DDF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63563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47022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83314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DE7321EB-5D69-4AC5-9EB5-FCBB784C829C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980728"/>
            <a:ext cx="5501251" cy="1198125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539552" y="2492896"/>
            <a:ext cx="8208912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1600" b="1" dirty="0" smtClean="0"/>
          </a:p>
          <a:p>
            <a:pPr algn="ctr"/>
            <a:r>
              <a:rPr lang="cs-CZ" sz="1600" b="1" dirty="0" smtClean="0"/>
              <a:t>Název </a:t>
            </a:r>
            <a:r>
              <a:rPr lang="cs-CZ" sz="1600" b="1" dirty="0"/>
              <a:t>projektu: Podpora výuky v technických oborech</a:t>
            </a:r>
            <a:endParaRPr lang="en-US" sz="1600" dirty="0"/>
          </a:p>
          <a:p>
            <a:pPr algn="ctr"/>
            <a:r>
              <a:rPr lang="cs-CZ" sz="1600" b="1" dirty="0"/>
              <a:t>Registrační číslo projektu</a:t>
            </a:r>
            <a:r>
              <a:rPr lang="cs-CZ" sz="1600" dirty="0"/>
              <a:t>: CZ.1.07/1.5.00/34.0458</a:t>
            </a:r>
            <a:endParaRPr lang="en-US" sz="1600" dirty="0"/>
          </a:p>
          <a:p>
            <a:pPr algn="ctr"/>
            <a:r>
              <a:rPr lang="cs-CZ" sz="1600" b="1" dirty="0"/>
              <a:t>Název šablony</a:t>
            </a:r>
            <a:r>
              <a:rPr lang="cs-CZ" sz="1600" dirty="0"/>
              <a:t>: III/2 – Inovace a zkvalitnění výuky prostřednictvím ICT</a:t>
            </a:r>
          </a:p>
          <a:p>
            <a:pPr algn="ctr"/>
            <a:endParaRPr lang="cs-CZ" sz="1600" dirty="0" smtClean="0"/>
          </a:p>
          <a:p>
            <a:pPr algn="ctr"/>
            <a:endParaRPr lang="cs-CZ" sz="1600" dirty="0" smtClean="0"/>
          </a:p>
          <a:p>
            <a:pPr algn="ctr"/>
            <a:endParaRPr lang="cs-CZ" sz="1600" dirty="0" smtClean="0"/>
          </a:p>
          <a:p>
            <a:pPr algn="ctr"/>
            <a:endParaRPr lang="cs-CZ" sz="1600" dirty="0"/>
          </a:p>
          <a:p>
            <a:pPr algn="ctr"/>
            <a:r>
              <a:rPr lang="cs-CZ" sz="1600" b="1" dirty="0"/>
              <a:t>Název školy: SOŠ NET OFFICE Orlová, spol. s r.o.</a:t>
            </a:r>
            <a:endParaRPr lang="en-US" sz="1600" dirty="0"/>
          </a:p>
          <a:p>
            <a:pPr algn="ctr"/>
            <a:r>
              <a:rPr lang="cs-CZ" sz="1600" b="1" dirty="0"/>
              <a:t>Vypracoval/a: </a:t>
            </a:r>
            <a:r>
              <a:rPr lang="cs-CZ" sz="1600" b="1" dirty="0" smtClean="0"/>
              <a:t>Ing. Joanna </a:t>
            </a:r>
            <a:r>
              <a:rPr lang="cs-CZ" sz="1600" b="1" dirty="0" err="1"/>
              <a:t>P</a:t>
            </a:r>
            <a:r>
              <a:rPr lang="cs-CZ" sz="1600" b="1" dirty="0" err="1" smtClean="0"/>
              <a:t>aździorová</a:t>
            </a:r>
            <a:endParaRPr lang="en-US" sz="1600" dirty="0"/>
          </a:p>
          <a:p>
            <a:pPr algn="ctr"/>
            <a:r>
              <a:rPr lang="cs-CZ" sz="1600" b="1" dirty="0"/>
              <a:t> </a:t>
            </a:r>
            <a:endParaRPr lang="en-US" sz="1600" dirty="0"/>
          </a:p>
          <a:p>
            <a:pPr algn="ctr"/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393660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MNOŽINY - </a:t>
            </a:r>
            <a:r>
              <a:rPr lang="cs-CZ" cap="none" dirty="0" smtClean="0"/>
              <a:t>podmnožiny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3248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Podmnožina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18072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Množina </a:t>
            </a:r>
            <a:r>
              <a:rPr lang="cs-CZ" b="1" dirty="0" smtClean="0"/>
              <a:t>B</a:t>
            </a:r>
            <a:r>
              <a:rPr lang="cs-CZ" dirty="0" smtClean="0"/>
              <a:t> je podmnožinou množiny </a:t>
            </a:r>
            <a:r>
              <a:rPr lang="cs-CZ" b="1" dirty="0" smtClean="0"/>
              <a:t>A</a:t>
            </a:r>
            <a:r>
              <a:rPr lang="cs-CZ" dirty="0" smtClean="0"/>
              <a:t>, jestliže každý prvek mn. </a:t>
            </a:r>
            <a:r>
              <a:rPr lang="cs-CZ" b="1" dirty="0" smtClean="0"/>
              <a:t>B</a:t>
            </a:r>
            <a:r>
              <a:rPr lang="cs-CZ" dirty="0" smtClean="0"/>
              <a:t> je zároveň prvkem mn. </a:t>
            </a:r>
            <a:r>
              <a:rPr lang="cs-CZ" b="1" dirty="0" smtClean="0"/>
              <a:t>A</a:t>
            </a:r>
            <a:r>
              <a:rPr lang="cs-CZ" dirty="0" smtClean="0"/>
              <a:t>.</a:t>
            </a:r>
          </a:p>
          <a:p>
            <a:r>
              <a:rPr lang="cs-CZ" dirty="0" smtClean="0"/>
              <a:t>Představa:</a:t>
            </a:r>
          </a:p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415093" y="2910856"/>
            <a:ext cx="3005097" cy="208823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416851" y="3100695"/>
            <a:ext cx="2091905" cy="1708553"/>
          </a:xfrm>
          <a:prstGeom prst="ellipse">
            <a:avLst/>
          </a:pr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340071" y="327089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8812" y="296877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36220" y="333810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x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681057" y="3655899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y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12359" y="359945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z</a:t>
            </a:r>
          </a:p>
        </p:txBody>
      </p:sp>
      <p:sp>
        <p:nvSpPr>
          <p:cNvPr id="13" name="Ovál 12"/>
          <p:cNvSpPr/>
          <p:nvPr/>
        </p:nvSpPr>
        <p:spPr>
          <a:xfrm>
            <a:off x="2881637" y="3954972"/>
            <a:ext cx="72008" cy="72008"/>
          </a:xfrm>
          <a:prstGeom prst="ellipse">
            <a:avLst/>
          </a:prstGeom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2120665" y="3655899"/>
            <a:ext cx="72008" cy="72008"/>
          </a:xfrm>
          <a:prstGeom prst="ellipse">
            <a:avLst/>
          </a:prstGeom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026396" y="3932787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ástupný symbol pro obsah 2"/>
          <p:cNvSpPr txBox="1">
            <a:spLocks/>
          </p:cNvSpPr>
          <p:nvPr/>
        </p:nvSpPr>
        <p:spPr>
          <a:xfrm>
            <a:off x="488873" y="5229200"/>
            <a:ext cx="8229600" cy="11807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88720" indent="-1371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Zápis podmnožiny:</a:t>
            </a:r>
          </a:p>
          <a:p>
            <a:pPr marL="822960" lvl="3" indent="0">
              <a:buNone/>
            </a:pPr>
            <a:r>
              <a:rPr lang="cs-CZ" sz="2400" b="1" dirty="0" smtClean="0"/>
              <a:t>B </a:t>
            </a:r>
            <a:r>
              <a:rPr lang="cs-CZ" sz="2400" dirty="0" smtClean="0">
                <a:sym typeface="Symbol"/>
              </a:rPr>
              <a:t> </a:t>
            </a:r>
            <a:r>
              <a:rPr lang="cs-CZ" sz="2400" b="1" dirty="0" smtClean="0">
                <a:sym typeface="Symbol"/>
              </a:rPr>
              <a:t>A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436096" y="3153442"/>
            <a:ext cx="172938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 </a:t>
            </a:r>
            <a:r>
              <a:rPr lang="cs-CZ" sz="2400" dirty="0" smtClean="0"/>
              <a:t>= </a:t>
            </a:r>
            <a:r>
              <a:rPr lang="en-US" sz="2400" dirty="0" smtClean="0"/>
              <a:t>{x</a:t>
            </a:r>
            <a:r>
              <a:rPr lang="en-US" sz="2400" dirty="0" smtClean="0"/>
              <a:t>,</a:t>
            </a:r>
            <a:r>
              <a:rPr lang="cs-CZ" sz="2400" dirty="0" smtClean="0"/>
              <a:t> y, z</a:t>
            </a:r>
            <a:r>
              <a:rPr lang="en-US" sz="2400" dirty="0" smtClean="0"/>
              <a:t>}</a:t>
            </a:r>
            <a:endParaRPr lang="cs-CZ" sz="2400" dirty="0" smtClean="0"/>
          </a:p>
          <a:p>
            <a:r>
              <a:rPr lang="cs-CZ" sz="2400" b="1" dirty="0" smtClean="0"/>
              <a:t>B </a:t>
            </a:r>
            <a:r>
              <a:rPr lang="cs-CZ" sz="2400" dirty="0" smtClean="0"/>
              <a:t>= </a:t>
            </a:r>
            <a:r>
              <a:rPr lang="en-US" sz="2400" dirty="0" smtClean="0"/>
              <a:t>{</a:t>
            </a:r>
            <a:r>
              <a:rPr lang="cs-CZ" sz="2400" dirty="0" smtClean="0"/>
              <a:t>x</a:t>
            </a:r>
            <a:r>
              <a:rPr lang="cs-CZ" sz="2400" dirty="0" smtClean="0"/>
              <a:t>, y</a:t>
            </a:r>
            <a:r>
              <a:rPr lang="en-US" sz="2400" dirty="0" smtClean="0"/>
              <a:t>}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3193482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/>
      <p:bldP spid="7" grpId="0"/>
      <p:bldP spid="8" grpId="0"/>
      <p:bldP spid="9" grpId="0"/>
      <p:bldP spid="10" grpId="0"/>
      <p:bldP spid="13" grpId="0" animBg="1"/>
      <p:bldP spid="14" grpId="0" animBg="1"/>
      <p:bldP spid="15" grpId="0" animBg="1"/>
      <p:bldP spid="19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Pr</a:t>
            </a:r>
            <a:r>
              <a:rPr lang="cs-CZ" dirty="0" err="1" smtClean="0"/>
              <a:t>ázdná</a:t>
            </a:r>
            <a:r>
              <a:rPr lang="cs-CZ" dirty="0" smtClean="0"/>
              <a:t> množina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540768"/>
          </a:xfrm>
        </p:spPr>
        <p:txBody>
          <a:bodyPr/>
          <a:lstStyle/>
          <a:p>
            <a:r>
              <a:rPr lang="cs-CZ" dirty="0" smtClean="0"/>
              <a:t>Je každá množina, která nemá žádný prvek</a:t>
            </a:r>
          </a:p>
          <a:p>
            <a:r>
              <a:rPr lang="cs-CZ" dirty="0" smtClean="0"/>
              <a:t>Označujeme symbolem </a:t>
            </a:r>
            <a:r>
              <a:rPr lang="cs-CZ" dirty="0" smtClean="0">
                <a:sym typeface="Symbol"/>
              </a:rPr>
              <a:t></a:t>
            </a:r>
          </a:p>
          <a:p>
            <a:r>
              <a:rPr lang="cs-CZ" dirty="0" smtClean="0">
                <a:sym typeface="Symbol"/>
              </a:rPr>
              <a:t>Př.: </a:t>
            </a:r>
            <a:r>
              <a:rPr lang="cs-CZ" dirty="0" smtClean="0">
                <a:sym typeface="Symbol"/>
              </a:rPr>
              <a:t>	</a:t>
            </a:r>
            <a:r>
              <a:rPr lang="cs-CZ" b="1" dirty="0" smtClean="0">
                <a:sym typeface="Symbol"/>
              </a:rPr>
              <a:t>A</a:t>
            </a:r>
            <a:r>
              <a:rPr lang="cs-CZ" dirty="0" smtClean="0">
                <a:sym typeface="Symbol"/>
              </a:rPr>
              <a:t> = </a:t>
            </a:r>
            <a:r>
              <a:rPr lang="cs-CZ" dirty="0">
                <a:sym typeface="Symbol"/>
              </a:rPr>
              <a:t>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306896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-1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Rovnost množin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67544" y="4245238"/>
            <a:ext cx="8229600" cy="206408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1828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88720" indent="-1371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dirty="0" smtClean="0"/>
              <a:t>Množiny </a:t>
            </a:r>
            <a:r>
              <a:rPr lang="cs-CZ" b="1" dirty="0" smtClean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a</a:t>
            </a:r>
            <a:r>
              <a:rPr lang="cs-CZ" dirty="0" smtClean="0"/>
              <a:t> </a:t>
            </a:r>
            <a:r>
              <a:rPr lang="cs-CZ" b="1" dirty="0" smtClean="0"/>
              <a:t>B</a:t>
            </a:r>
            <a:r>
              <a:rPr lang="cs-CZ" dirty="0" smtClean="0"/>
              <a:t> se rovnají, právě když každý prvek mn. </a:t>
            </a:r>
            <a:r>
              <a:rPr lang="cs-CZ" b="1" dirty="0" smtClean="0"/>
              <a:t>A</a:t>
            </a:r>
            <a:r>
              <a:rPr lang="cs-CZ" dirty="0" smtClean="0"/>
              <a:t> je prvkem mn. </a:t>
            </a:r>
            <a:r>
              <a:rPr lang="cs-CZ" b="1" dirty="0" smtClean="0"/>
              <a:t>B</a:t>
            </a:r>
            <a:r>
              <a:rPr lang="cs-CZ" dirty="0" smtClean="0"/>
              <a:t> a současně každý prvek mn. </a:t>
            </a:r>
            <a:r>
              <a:rPr lang="cs-CZ" b="1" dirty="0" smtClean="0"/>
              <a:t>B</a:t>
            </a:r>
            <a:r>
              <a:rPr lang="cs-CZ" dirty="0" smtClean="0"/>
              <a:t> je prvkem mn. </a:t>
            </a:r>
            <a:r>
              <a:rPr lang="cs-CZ" b="1" dirty="0" smtClean="0"/>
              <a:t>A</a:t>
            </a:r>
            <a:r>
              <a:rPr lang="cs-CZ" dirty="0" smtClean="0"/>
              <a:t> (neboli množiny mají </a:t>
            </a:r>
            <a:r>
              <a:rPr lang="cs-CZ" dirty="0" smtClean="0"/>
              <a:t>právě stejné </a:t>
            </a:r>
            <a:r>
              <a:rPr lang="cs-CZ" dirty="0" smtClean="0"/>
              <a:t>prvky)</a:t>
            </a:r>
          </a:p>
          <a:p>
            <a:r>
              <a:rPr lang="cs-CZ" dirty="0" smtClean="0"/>
              <a:t>Zapisujeme: 	</a:t>
            </a:r>
          </a:p>
          <a:p>
            <a:pPr marL="906463" lvl="8" indent="0">
              <a:buNone/>
            </a:pPr>
            <a:r>
              <a:rPr lang="cs-CZ" sz="2400" b="1" dirty="0" smtClean="0"/>
              <a:t>A </a:t>
            </a:r>
            <a:r>
              <a:rPr lang="cs-CZ" sz="2400" dirty="0" smtClean="0"/>
              <a:t>=</a:t>
            </a:r>
            <a:r>
              <a:rPr lang="cs-CZ" sz="2400" b="1" dirty="0" smtClean="0"/>
              <a:t> B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6672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Procvičení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628800"/>
                <a:ext cx="8229600" cy="487680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000" dirty="0" smtClean="0"/>
                  <a:t>Napište všechny podmnožiny množiny </a:t>
                </a:r>
                <a:r>
                  <a:rPr lang="cs-CZ" sz="2000" b="1" dirty="0" smtClean="0"/>
                  <a:t>D</a:t>
                </a:r>
                <a:r>
                  <a:rPr lang="cs-CZ" sz="2000" dirty="0" smtClean="0"/>
                  <a:t> = </a:t>
                </a:r>
                <a:r>
                  <a:rPr lang="en-US" sz="2000" dirty="0" smtClean="0"/>
                  <a:t>{2,-1,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en-US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en-US" sz="20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en-US" sz="2000" dirty="0" smtClean="0"/>
                  <a:t>}</a:t>
                </a:r>
              </a:p>
              <a:p>
                <a:pPr marL="0" indent="0">
                  <a:buNone/>
                </a:pPr>
                <a:r>
                  <a:rPr lang="cs-CZ" sz="2000" dirty="0" smtClean="0"/>
                  <a:t>Řešení:</a:t>
                </a:r>
              </a:p>
              <a:p>
                <a:pPr marL="0" indent="0">
                  <a:buNone/>
                </a:pPr>
                <a:r>
                  <a:rPr lang="cs-CZ" sz="2000" dirty="0"/>
                  <a:t>	</a:t>
                </a:r>
                <a:r>
                  <a:rPr lang="cs-CZ" sz="2000" b="1" dirty="0" smtClean="0"/>
                  <a:t>D</a:t>
                </a:r>
                <a:r>
                  <a:rPr lang="cs-CZ" sz="2000" b="1" baseline="-25000" dirty="0" smtClean="0"/>
                  <a:t>1</a:t>
                </a:r>
                <a:r>
                  <a:rPr lang="en-US" sz="2000" dirty="0" smtClean="0"/>
                  <a:t>={</a:t>
                </a:r>
                <a:r>
                  <a:rPr lang="cs-CZ" sz="2000" dirty="0" smtClean="0"/>
                  <a:t>2</a:t>
                </a:r>
                <a:r>
                  <a:rPr lang="en-US" sz="2000" dirty="0" smtClean="0"/>
                  <a:t>}</a:t>
                </a:r>
                <a:r>
                  <a:rPr lang="cs-CZ" sz="2000" dirty="0" smtClean="0"/>
                  <a:t>, </a:t>
                </a:r>
                <a:r>
                  <a:rPr lang="cs-CZ" sz="2000" b="1" dirty="0" smtClean="0"/>
                  <a:t>D</a:t>
                </a:r>
                <a:r>
                  <a:rPr lang="cs-CZ" sz="2000" b="1" baseline="-25000" dirty="0" smtClean="0"/>
                  <a:t>2</a:t>
                </a:r>
                <a:r>
                  <a:rPr lang="en-US" sz="2000" dirty="0" smtClean="0"/>
                  <a:t>={</a:t>
                </a:r>
                <a:r>
                  <a:rPr lang="cs-CZ" sz="2000" dirty="0" smtClean="0"/>
                  <a:t>-1</a:t>
                </a:r>
                <a:r>
                  <a:rPr lang="en-US" sz="2000" dirty="0" smtClean="0"/>
                  <a:t>}</a:t>
                </a:r>
                <a:r>
                  <a:rPr lang="cs-CZ" sz="2000" dirty="0" smtClean="0"/>
                  <a:t>, </a:t>
                </a:r>
                <a:r>
                  <a:rPr lang="cs-CZ" sz="2000" b="1" dirty="0" smtClean="0"/>
                  <a:t>D</a:t>
                </a:r>
                <a:r>
                  <a:rPr lang="cs-CZ" sz="2000" b="1" baseline="-25000" dirty="0" smtClean="0"/>
                  <a:t>3</a:t>
                </a:r>
                <a:r>
                  <a:rPr lang="en-US" sz="2000" dirty="0" smtClean="0"/>
                  <a:t>={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en-US" sz="20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en-US" sz="2000" i="1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en-US" sz="2000" dirty="0" smtClean="0"/>
                  <a:t>}</a:t>
                </a:r>
                <a:r>
                  <a:rPr lang="cs-CZ" sz="2000" dirty="0" smtClean="0"/>
                  <a:t>, </a:t>
                </a:r>
                <a:r>
                  <a:rPr lang="cs-CZ" sz="2000" b="1" dirty="0" smtClean="0"/>
                  <a:t>D</a:t>
                </a:r>
                <a:r>
                  <a:rPr lang="cs-CZ" sz="2000" b="1" baseline="-25000" dirty="0" smtClean="0"/>
                  <a:t>4</a:t>
                </a:r>
                <a:r>
                  <a:rPr lang="en-US" sz="2000" dirty="0" smtClean="0"/>
                  <a:t>={</a:t>
                </a:r>
                <a:r>
                  <a:rPr lang="cs-CZ" sz="2000" dirty="0" smtClean="0"/>
                  <a:t>2,-1</a:t>
                </a:r>
                <a:r>
                  <a:rPr lang="en-US" sz="2000" dirty="0" smtClean="0"/>
                  <a:t>}</a:t>
                </a:r>
                <a:r>
                  <a:rPr lang="cs-CZ" sz="2000" dirty="0" smtClean="0"/>
                  <a:t>, </a:t>
                </a:r>
                <a:r>
                  <a:rPr lang="cs-CZ" sz="2000" b="1" dirty="0" smtClean="0"/>
                  <a:t>D</a:t>
                </a:r>
                <a:r>
                  <a:rPr lang="cs-CZ" sz="2000" b="1" baseline="-25000" dirty="0" smtClean="0"/>
                  <a:t>5</a:t>
                </a:r>
                <a:r>
                  <a:rPr lang="en-US" sz="2000" dirty="0" smtClean="0"/>
                  <a:t>={</a:t>
                </a:r>
                <a:r>
                  <a:rPr lang="cs-CZ" sz="2000" dirty="0" smtClean="0"/>
                  <a:t>2,</a:t>
                </a:r>
                <a:r>
                  <a:rPr lang="en-US" sz="2000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en-US" sz="20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en-US" sz="2000" i="1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en-US" sz="2000" dirty="0" smtClean="0"/>
                  <a:t>}</a:t>
                </a:r>
                <a:r>
                  <a:rPr lang="cs-CZ" sz="2000" b="1" dirty="0" smtClean="0"/>
                  <a:t> </a:t>
                </a:r>
              </a:p>
              <a:p>
                <a:pPr marL="0" indent="0">
                  <a:buNone/>
                </a:pPr>
                <a:r>
                  <a:rPr lang="cs-CZ" sz="2000" b="1" dirty="0"/>
                  <a:t>	</a:t>
                </a:r>
                <a:r>
                  <a:rPr lang="cs-CZ" sz="2000" b="1" dirty="0" smtClean="0"/>
                  <a:t>D</a:t>
                </a:r>
                <a:r>
                  <a:rPr lang="cs-CZ" sz="2000" b="1" baseline="-25000" dirty="0" smtClean="0"/>
                  <a:t>6</a:t>
                </a:r>
                <a:r>
                  <a:rPr lang="en-US" sz="2000" dirty="0" smtClean="0"/>
                  <a:t>={</a:t>
                </a:r>
                <a:r>
                  <a:rPr lang="cs-CZ" sz="2000" dirty="0" smtClean="0"/>
                  <a:t>-1,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en-US" sz="20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en-US" sz="2000" i="1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en-US" sz="2000" dirty="0" smtClean="0"/>
                  <a:t>}</a:t>
                </a:r>
                <a:r>
                  <a:rPr lang="cs-CZ" sz="2000" dirty="0" smtClean="0"/>
                  <a:t>, </a:t>
                </a:r>
                <a:r>
                  <a:rPr lang="cs-CZ" sz="2000" b="1" dirty="0" smtClean="0"/>
                  <a:t>D</a:t>
                </a:r>
                <a:r>
                  <a:rPr lang="cs-CZ" sz="2000" b="1" baseline="-25000" dirty="0" smtClean="0"/>
                  <a:t>7</a:t>
                </a:r>
                <a:r>
                  <a:rPr lang="en-US" sz="2000" dirty="0" smtClean="0"/>
                  <a:t>={</a:t>
                </a:r>
                <a:r>
                  <a:rPr lang="cs-CZ" sz="2000" dirty="0"/>
                  <a:t>2</a:t>
                </a:r>
                <a:r>
                  <a:rPr lang="en-US" sz="2000" dirty="0"/>
                  <a:t>,-1,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en-US" sz="20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en-US" sz="2000" i="1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en-US" sz="2000" dirty="0"/>
                  <a:t>}</a:t>
                </a:r>
                <a:r>
                  <a:rPr lang="cs-CZ" sz="2000" dirty="0" smtClean="0"/>
                  <a:t>, </a:t>
                </a:r>
                <a:r>
                  <a:rPr lang="cs-CZ" sz="2000" b="1" dirty="0" smtClean="0"/>
                  <a:t>D</a:t>
                </a:r>
                <a:r>
                  <a:rPr lang="cs-CZ" sz="2000" b="1" baseline="-25000" dirty="0" smtClean="0"/>
                  <a:t>8 </a:t>
                </a:r>
                <a:r>
                  <a:rPr lang="cs-CZ" sz="2000" dirty="0" smtClean="0"/>
                  <a:t>= </a:t>
                </a:r>
                <a:r>
                  <a:rPr lang="cs-CZ" sz="2000" dirty="0" smtClean="0">
                    <a:sym typeface="Symbol"/>
                  </a:rPr>
                  <a:t></a:t>
                </a:r>
              </a:p>
              <a:p>
                <a:pPr marL="0" indent="0">
                  <a:buNone/>
                </a:pPr>
                <a:r>
                  <a:rPr lang="cs-CZ" sz="2000" dirty="0" smtClean="0">
                    <a:sym typeface="Symbol"/>
                  </a:rPr>
                  <a:t>Které z nich jsou podmnožinou </a:t>
                </a:r>
                <a:r>
                  <a:rPr lang="cs-CZ" sz="2000" b="1" dirty="0" smtClean="0">
                    <a:sym typeface="Symbol"/>
                  </a:rPr>
                  <a:t>N, Z</a:t>
                </a:r>
                <a:r>
                  <a:rPr lang="cs-CZ" sz="2000" dirty="0" smtClean="0">
                    <a:sym typeface="Symbol"/>
                  </a:rPr>
                  <a:t> a mn</a:t>
                </a:r>
                <a:r>
                  <a:rPr lang="cs-CZ" sz="2000" dirty="0" smtClean="0">
                    <a:sym typeface="Symbol"/>
                  </a:rPr>
                  <a:t>. </a:t>
                </a:r>
                <a:r>
                  <a:rPr lang="cs-CZ" sz="2000" b="1" dirty="0" smtClean="0">
                    <a:sym typeface="Symbol"/>
                  </a:rPr>
                  <a:t>B</a:t>
                </a:r>
                <a:r>
                  <a:rPr lang="cs-CZ" sz="2000" dirty="0" smtClean="0">
                    <a:sym typeface="Symbol"/>
                  </a:rPr>
                  <a:t> </a:t>
                </a:r>
                <a:r>
                  <a:rPr lang="cs-CZ" sz="2000" dirty="0" smtClean="0">
                    <a:sym typeface="Symbol"/>
                  </a:rPr>
                  <a:t>z příkladu 1</a:t>
                </a:r>
              </a:p>
              <a:p>
                <a:pPr marL="0" indent="0">
                  <a:buNone/>
                </a:pPr>
                <a:r>
                  <a:rPr lang="cs-CZ" sz="2000" dirty="0" smtClean="0"/>
                  <a:t>Řešení:</a:t>
                </a:r>
              </a:p>
              <a:p>
                <a:pPr marL="0" indent="0">
                  <a:buNone/>
                </a:pPr>
                <a:r>
                  <a:rPr lang="cs-CZ" sz="2000" dirty="0"/>
                  <a:t>	</a:t>
                </a:r>
                <a:r>
                  <a:rPr lang="cs-CZ" sz="2000" b="1" dirty="0"/>
                  <a:t> </a:t>
                </a:r>
                <a:r>
                  <a:rPr lang="cs-CZ" sz="2000" b="1" dirty="0" smtClean="0"/>
                  <a:t>D</a:t>
                </a:r>
                <a:r>
                  <a:rPr lang="cs-CZ" sz="2000" b="1" baseline="-25000" dirty="0" smtClean="0"/>
                  <a:t>1</a:t>
                </a:r>
                <a:r>
                  <a:rPr lang="cs-CZ" sz="2000" b="1" dirty="0"/>
                  <a:t> </a:t>
                </a:r>
                <a:r>
                  <a:rPr lang="cs-CZ" sz="2000" b="1" dirty="0" smtClean="0"/>
                  <a:t>, D</a:t>
                </a:r>
                <a:r>
                  <a:rPr lang="cs-CZ" sz="2000" b="1" baseline="-25000" dirty="0" smtClean="0"/>
                  <a:t>8</a:t>
                </a:r>
                <a:r>
                  <a:rPr lang="cs-CZ" sz="2000" dirty="0" smtClean="0"/>
                  <a:t> </a:t>
                </a:r>
                <a:r>
                  <a:rPr lang="cs-CZ" sz="2000" dirty="0" smtClean="0">
                    <a:sym typeface="Symbol"/>
                  </a:rPr>
                  <a:t> </a:t>
                </a:r>
                <a:r>
                  <a:rPr lang="cs-CZ" sz="2000" b="1" dirty="0" smtClean="0">
                    <a:sym typeface="Symbol"/>
                  </a:rPr>
                  <a:t>N</a:t>
                </a:r>
                <a:endParaRPr lang="cs-CZ" sz="2000" dirty="0" smtClean="0">
                  <a:sym typeface="Symbol"/>
                </a:endParaRPr>
              </a:p>
              <a:p>
                <a:pPr marL="0" indent="0">
                  <a:buNone/>
                </a:pPr>
                <a:r>
                  <a:rPr lang="cs-CZ" sz="2000" dirty="0">
                    <a:sym typeface="Symbol"/>
                  </a:rPr>
                  <a:t>	</a:t>
                </a:r>
                <a:r>
                  <a:rPr lang="cs-CZ" sz="2000" b="1" dirty="0"/>
                  <a:t> </a:t>
                </a:r>
                <a:r>
                  <a:rPr lang="cs-CZ" sz="2000" b="1" dirty="0" smtClean="0"/>
                  <a:t>D</a:t>
                </a:r>
                <a:r>
                  <a:rPr lang="cs-CZ" sz="2000" b="1" baseline="-25000" dirty="0" smtClean="0"/>
                  <a:t>1</a:t>
                </a:r>
                <a:r>
                  <a:rPr lang="cs-CZ" sz="2000" b="1" dirty="0"/>
                  <a:t> </a:t>
                </a:r>
                <a:r>
                  <a:rPr lang="cs-CZ" sz="2000" b="1" dirty="0" smtClean="0"/>
                  <a:t>, D</a:t>
                </a:r>
                <a:r>
                  <a:rPr lang="cs-CZ" sz="2000" b="1" baseline="-25000" dirty="0" smtClean="0"/>
                  <a:t>2</a:t>
                </a:r>
                <a:r>
                  <a:rPr lang="cs-CZ" sz="2000" b="1" dirty="0" smtClean="0"/>
                  <a:t> , D</a:t>
                </a:r>
                <a:r>
                  <a:rPr lang="cs-CZ" sz="2000" b="1" baseline="-25000" dirty="0" smtClean="0"/>
                  <a:t>4</a:t>
                </a:r>
                <a:r>
                  <a:rPr lang="cs-CZ" sz="2000" b="1" dirty="0" smtClean="0"/>
                  <a:t> , D</a:t>
                </a:r>
                <a:r>
                  <a:rPr lang="cs-CZ" sz="2000" b="1" baseline="-25000" dirty="0" smtClean="0"/>
                  <a:t>8</a:t>
                </a:r>
                <a:r>
                  <a:rPr lang="cs-CZ" sz="2000" dirty="0" smtClean="0">
                    <a:sym typeface="Symbol"/>
                  </a:rPr>
                  <a:t>  </a:t>
                </a:r>
                <a:r>
                  <a:rPr lang="cs-CZ" sz="2000" b="1" dirty="0" smtClean="0">
                    <a:sym typeface="Symbol"/>
                  </a:rPr>
                  <a:t>Z</a:t>
                </a:r>
              </a:p>
              <a:p>
                <a:pPr marL="0" indent="0">
                  <a:buNone/>
                </a:pPr>
                <a:r>
                  <a:rPr lang="cs-CZ" sz="2000" b="1" dirty="0" smtClean="0"/>
                  <a:t>	 D</a:t>
                </a:r>
                <a:r>
                  <a:rPr lang="cs-CZ" sz="2000" b="1" baseline="-25000" dirty="0" smtClean="0"/>
                  <a:t>1</a:t>
                </a:r>
                <a:r>
                  <a:rPr lang="cs-CZ" sz="2000" b="1" dirty="0" smtClean="0"/>
                  <a:t> , D</a:t>
                </a:r>
                <a:r>
                  <a:rPr lang="cs-CZ" sz="2000" b="1" baseline="-25000" dirty="0" smtClean="0"/>
                  <a:t>2</a:t>
                </a:r>
                <a:r>
                  <a:rPr lang="cs-CZ" sz="2000" b="1" dirty="0" smtClean="0"/>
                  <a:t> , D</a:t>
                </a:r>
                <a:r>
                  <a:rPr lang="cs-CZ" sz="2000" b="1" baseline="-25000" dirty="0" smtClean="0"/>
                  <a:t>8</a:t>
                </a:r>
                <a:r>
                  <a:rPr lang="cs-CZ" sz="2000" dirty="0" smtClean="0">
                    <a:sym typeface="Symbol"/>
                  </a:rPr>
                  <a:t> </a:t>
                </a:r>
                <a:r>
                  <a:rPr lang="cs-CZ" sz="2000" dirty="0">
                    <a:sym typeface="Symbol"/>
                  </a:rPr>
                  <a:t> </a:t>
                </a:r>
                <a:r>
                  <a:rPr lang="cs-CZ" sz="2000" b="1" dirty="0">
                    <a:sym typeface="Symbol"/>
                  </a:rPr>
                  <a:t>B</a:t>
                </a:r>
                <a:endParaRPr lang="cs-CZ" sz="2000" dirty="0">
                  <a:sym typeface="Symbol"/>
                </a:endParaRPr>
              </a:p>
              <a:p>
                <a:pPr marL="0" indent="0">
                  <a:buNone/>
                </a:pPr>
                <a:endParaRPr lang="cs-CZ" sz="2000" dirty="0" smtClean="0">
                  <a:sym typeface="Symbol"/>
                </a:endParaRPr>
              </a:p>
              <a:p>
                <a:pPr marL="0" indent="0">
                  <a:buNone/>
                </a:pPr>
                <a:r>
                  <a:rPr lang="cs-CZ" sz="2000" dirty="0">
                    <a:sym typeface="Symbol"/>
                  </a:rPr>
                  <a:t>	</a:t>
                </a:r>
                <a:endParaRPr lang="cs-CZ" sz="2000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628800"/>
                <a:ext cx="8229600" cy="4876800"/>
              </a:xfrm>
              <a:blipFill rotWithShape="1">
                <a:blip r:embed="rId2"/>
                <a:stretch>
                  <a:fillRect l="-8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63883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876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Rozhodněte, které z uvedených množin se rovnají:</a:t>
            </a:r>
          </a:p>
          <a:p>
            <a:pPr marL="0" indent="0">
              <a:buNone/>
            </a:pPr>
            <a:endParaRPr lang="en-US" sz="2000" b="1" dirty="0" smtClean="0"/>
          </a:p>
          <a:p>
            <a:pPr marL="0" indent="0">
              <a:buNone/>
            </a:pPr>
            <a:r>
              <a:rPr lang="cs-CZ" sz="2000" b="1" dirty="0" smtClean="0"/>
              <a:t>A </a:t>
            </a:r>
            <a:r>
              <a:rPr lang="cs-CZ" sz="2000" dirty="0" smtClean="0"/>
              <a:t>= </a:t>
            </a:r>
            <a:r>
              <a:rPr lang="en-US" sz="2000" dirty="0" smtClean="0"/>
              <a:t>{0,1,2,…}, </a:t>
            </a:r>
            <a:r>
              <a:rPr lang="en-US" sz="2000" b="1" dirty="0" smtClean="0"/>
              <a:t>B</a:t>
            </a:r>
            <a:r>
              <a:rPr lang="en-US" sz="2000" dirty="0" smtClean="0"/>
              <a:t> = {-1,0,1}, </a:t>
            </a:r>
            <a:r>
              <a:rPr lang="en-US" sz="2000" b="1" dirty="0" smtClean="0"/>
              <a:t>C</a:t>
            </a:r>
            <a:r>
              <a:rPr lang="en-US" sz="2000" dirty="0" smtClean="0"/>
              <a:t> = {</a:t>
            </a:r>
            <a:r>
              <a:rPr lang="cs-CZ" sz="2000" dirty="0"/>
              <a:t>x</a:t>
            </a:r>
            <a:r>
              <a:rPr lang="cs-CZ" sz="2000" dirty="0">
                <a:sym typeface="Symbol"/>
              </a:rPr>
              <a:t></a:t>
            </a:r>
            <a:r>
              <a:rPr lang="en-US" sz="2000" b="1" dirty="0">
                <a:sym typeface="Symbol"/>
              </a:rPr>
              <a:t>Z</a:t>
            </a:r>
            <a:r>
              <a:rPr lang="cs-CZ" sz="2000" dirty="0">
                <a:sym typeface="Symbol"/>
              </a:rPr>
              <a:t>; x</a:t>
            </a:r>
            <a:r>
              <a:rPr lang="cs-CZ" sz="2000" baseline="30000" dirty="0">
                <a:sym typeface="Symbol"/>
              </a:rPr>
              <a:t>2 </a:t>
            </a:r>
            <a:r>
              <a:rPr lang="en-US" sz="2000" dirty="0">
                <a:sym typeface="Symbol"/>
              </a:rPr>
              <a:t>&lt; 4</a:t>
            </a:r>
            <a:r>
              <a:rPr lang="en-US" sz="2000" dirty="0" smtClean="0"/>
              <a:t>}, </a:t>
            </a:r>
            <a:r>
              <a:rPr lang="en-US" sz="2000" b="1" dirty="0" smtClean="0"/>
              <a:t>D</a:t>
            </a:r>
            <a:r>
              <a:rPr lang="en-US" sz="2000" dirty="0" smtClean="0"/>
              <a:t> = </a:t>
            </a:r>
            <a:r>
              <a:rPr lang="en-US" sz="2000" b="1" dirty="0" smtClean="0"/>
              <a:t>N</a:t>
            </a:r>
            <a:r>
              <a:rPr lang="en-US" sz="2000" b="1" baseline="-25000" dirty="0" smtClean="0"/>
              <a:t>0</a:t>
            </a:r>
            <a:r>
              <a:rPr lang="en-US" sz="2000" b="1" dirty="0" smtClean="0"/>
              <a:t>, </a:t>
            </a:r>
          </a:p>
          <a:p>
            <a:pPr marL="0" indent="0">
              <a:buNone/>
            </a:pPr>
            <a:r>
              <a:rPr lang="en-US" sz="2000" b="1" dirty="0" smtClean="0"/>
              <a:t>E</a:t>
            </a:r>
            <a:r>
              <a:rPr lang="en-US" sz="2000" dirty="0" smtClean="0"/>
              <a:t> = {</a:t>
            </a:r>
            <a:r>
              <a:rPr lang="cs-CZ" sz="2000" dirty="0"/>
              <a:t>x</a:t>
            </a:r>
            <a:r>
              <a:rPr lang="cs-CZ" sz="2000" dirty="0">
                <a:sym typeface="Symbol"/>
              </a:rPr>
              <a:t></a:t>
            </a:r>
            <a:r>
              <a:rPr lang="en-US" sz="2000" b="1" dirty="0">
                <a:sym typeface="Symbol"/>
              </a:rPr>
              <a:t>Z</a:t>
            </a:r>
            <a:r>
              <a:rPr lang="cs-CZ" sz="2000" dirty="0">
                <a:sym typeface="Symbol"/>
              </a:rPr>
              <a:t>; x  </a:t>
            </a:r>
            <a:r>
              <a:rPr lang="en-US" sz="2000" dirty="0" smtClean="0">
                <a:sym typeface="Symbol"/>
              </a:rPr>
              <a:t>1</a:t>
            </a:r>
            <a:r>
              <a:rPr lang="en-US" sz="2000" dirty="0" smtClean="0"/>
              <a:t>}, </a:t>
            </a:r>
            <a:r>
              <a:rPr lang="en-US" sz="2000" b="1" dirty="0" smtClean="0"/>
              <a:t>F</a:t>
            </a:r>
            <a:r>
              <a:rPr lang="en-US" sz="2000" dirty="0" smtClean="0"/>
              <a:t> = {</a:t>
            </a:r>
            <a:r>
              <a:rPr lang="cs-CZ" sz="2000" dirty="0"/>
              <a:t>x</a:t>
            </a:r>
            <a:r>
              <a:rPr lang="cs-CZ" sz="2000" dirty="0">
                <a:sym typeface="Symbol"/>
              </a:rPr>
              <a:t></a:t>
            </a:r>
            <a:r>
              <a:rPr lang="en-US" sz="2000" b="1" dirty="0">
                <a:sym typeface="Symbol"/>
              </a:rPr>
              <a:t>Z</a:t>
            </a:r>
            <a:r>
              <a:rPr lang="cs-CZ" sz="2000" dirty="0">
                <a:sym typeface="Symbol"/>
              </a:rPr>
              <a:t>; </a:t>
            </a:r>
            <a:r>
              <a:rPr lang="en-US" sz="2000" dirty="0" smtClean="0">
                <a:sym typeface="Symbol"/>
              </a:rPr>
              <a:t> </a:t>
            </a:r>
            <a:r>
              <a:rPr lang="cs-CZ" sz="2000" dirty="0" smtClean="0">
                <a:sym typeface="Symbol"/>
              </a:rPr>
              <a:t>x</a:t>
            </a:r>
            <a:r>
              <a:rPr lang="en-US" sz="2000" dirty="0" smtClean="0">
                <a:sym typeface="Symbol"/>
              </a:rPr>
              <a:t> &gt; -1</a:t>
            </a:r>
            <a:r>
              <a:rPr lang="en-US" sz="2000" dirty="0" smtClean="0"/>
              <a:t>}</a:t>
            </a:r>
          </a:p>
          <a:p>
            <a:pPr marL="0" indent="0">
              <a:buNone/>
            </a:pPr>
            <a:endParaRPr lang="en-US" sz="2000" dirty="0" smtClean="0"/>
          </a:p>
          <a:p>
            <a:pPr marL="0" indent="0">
              <a:buNone/>
            </a:pPr>
            <a:r>
              <a:rPr lang="cs-CZ" sz="2000" dirty="0" smtClean="0"/>
              <a:t>Řešení: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en-US" sz="2000" b="1" dirty="0"/>
              <a:t>C</a:t>
            </a:r>
            <a:r>
              <a:rPr lang="en-US" sz="2000" dirty="0" smtClean="0"/>
              <a:t>={-1,0,1}</a:t>
            </a:r>
            <a:r>
              <a:rPr lang="cs-CZ" sz="2000" dirty="0" smtClean="0"/>
              <a:t>, </a:t>
            </a:r>
            <a:r>
              <a:rPr lang="cs-CZ" sz="2000" b="1" dirty="0" smtClean="0"/>
              <a:t>D</a:t>
            </a:r>
            <a:r>
              <a:rPr lang="en-US" sz="2000" b="1" dirty="0" smtClean="0"/>
              <a:t> </a:t>
            </a:r>
            <a:r>
              <a:rPr lang="en-US" sz="2000" dirty="0" smtClean="0"/>
              <a:t>={0,1,2,…}</a:t>
            </a:r>
            <a:r>
              <a:rPr lang="cs-CZ" sz="2000" dirty="0" smtClean="0"/>
              <a:t>,</a:t>
            </a:r>
            <a:r>
              <a:rPr lang="en-US" sz="2000" dirty="0" smtClean="0"/>
              <a:t> </a:t>
            </a:r>
            <a:r>
              <a:rPr lang="en-US" sz="2000" b="1" dirty="0" smtClean="0"/>
              <a:t>E </a:t>
            </a:r>
            <a:r>
              <a:rPr lang="en-US" sz="2000" dirty="0" smtClean="0"/>
              <a:t>={-1,0,1}</a:t>
            </a:r>
            <a:r>
              <a:rPr lang="cs-CZ" sz="2000" dirty="0" smtClean="0"/>
              <a:t>,</a:t>
            </a:r>
            <a:r>
              <a:rPr lang="en-US" sz="2000" dirty="0" smtClean="0"/>
              <a:t> </a:t>
            </a:r>
            <a:r>
              <a:rPr lang="en-US" sz="2000" b="1" dirty="0" smtClean="0"/>
              <a:t>F </a:t>
            </a:r>
            <a:r>
              <a:rPr lang="en-US" sz="2000" dirty="0" smtClean="0"/>
              <a:t>= {0,1,</a:t>
            </a:r>
            <a:r>
              <a:rPr lang="cs-CZ" sz="2000" dirty="0" smtClean="0"/>
              <a:t>2</a:t>
            </a:r>
            <a:r>
              <a:rPr lang="en-US" sz="2000" dirty="0" smtClean="0"/>
              <a:t>,…}</a:t>
            </a:r>
            <a:endParaRPr lang="cs-CZ" sz="2000" dirty="0" smtClean="0">
              <a:sym typeface="Symbol"/>
            </a:endParaRPr>
          </a:p>
          <a:p>
            <a:pPr marL="0" indent="0">
              <a:buNone/>
            </a:pPr>
            <a:endParaRPr lang="en-US" sz="2000" dirty="0" smtClean="0"/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b="1" dirty="0"/>
              <a:t> </a:t>
            </a:r>
            <a:r>
              <a:rPr lang="en-US" sz="2000" b="1" dirty="0" smtClean="0"/>
              <a:t>A = D = F</a:t>
            </a:r>
            <a:endParaRPr lang="cs-CZ" sz="2000" dirty="0" smtClean="0">
              <a:sym typeface="Symbol"/>
            </a:endParaRPr>
          </a:p>
          <a:p>
            <a:pPr marL="0" indent="0">
              <a:buNone/>
            </a:pPr>
            <a:r>
              <a:rPr lang="cs-CZ" sz="2000" dirty="0">
                <a:sym typeface="Symbol"/>
              </a:rPr>
              <a:t>	</a:t>
            </a:r>
            <a:r>
              <a:rPr lang="cs-CZ" sz="2000" b="1" dirty="0"/>
              <a:t> </a:t>
            </a:r>
            <a:r>
              <a:rPr lang="en-US" sz="2000" b="1" dirty="0" smtClean="0"/>
              <a:t>B = C = E</a:t>
            </a:r>
            <a:endParaRPr lang="cs-CZ" sz="2000" dirty="0">
              <a:sym typeface="Symbol"/>
            </a:endParaRPr>
          </a:p>
        </p:txBody>
      </p:sp>
    </p:spTree>
    <p:extLst>
      <p:ext uri="{BB962C8B-B14F-4D97-AF65-F5344CB8AC3E}">
        <p14:creationId xmlns:p14="http://schemas.microsoft.com/office/powerpoint/2010/main" val="3010311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Testové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 indent="-457200">
              <a:buFont typeface="+mj-lt"/>
              <a:buAutoNum type="arabicPeriod"/>
            </a:pPr>
            <a:r>
              <a:rPr lang="cs-CZ" sz="2400" dirty="0"/>
              <a:t>Jsou dány množiny </a:t>
            </a:r>
            <a:r>
              <a:rPr lang="en-US" sz="2400" dirty="0"/>
              <a:t>A={</a:t>
            </a:r>
            <a:r>
              <a:rPr lang="cs-CZ" sz="2400" dirty="0"/>
              <a:t>x</a:t>
            </a:r>
            <a:r>
              <a:rPr lang="cs-CZ" sz="2400" dirty="0">
                <a:sym typeface="Symbol"/>
              </a:rPr>
              <a:t></a:t>
            </a:r>
            <a:r>
              <a:rPr lang="en-US" sz="2400" b="1" dirty="0">
                <a:sym typeface="Symbol"/>
              </a:rPr>
              <a:t>Z</a:t>
            </a:r>
            <a:r>
              <a:rPr lang="cs-CZ" sz="2400" dirty="0">
                <a:sym typeface="Symbol"/>
              </a:rPr>
              <a:t>; x</a:t>
            </a:r>
            <a:r>
              <a:rPr lang="cs-CZ" sz="2400" baseline="30000" dirty="0">
                <a:sym typeface="Symbol"/>
              </a:rPr>
              <a:t>2 </a:t>
            </a:r>
            <a:r>
              <a:rPr lang="en-US" sz="2400" dirty="0">
                <a:sym typeface="Symbol"/>
              </a:rPr>
              <a:t>&lt; 5</a:t>
            </a:r>
            <a:r>
              <a:rPr lang="en-US" sz="2400" dirty="0"/>
              <a:t>}, </a:t>
            </a:r>
            <a:r>
              <a:rPr lang="en-US" sz="2400" b="1" dirty="0"/>
              <a:t>B</a:t>
            </a:r>
            <a:r>
              <a:rPr lang="en-US" sz="2400" dirty="0"/>
              <a:t>={</a:t>
            </a:r>
            <a:r>
              <a:rPr lang="cs-CZ" sz="2400" dirty="0"/>
              <a:t>x</a:t>
            </a:r>
            <a:r>
              <a:rPr lang="cs-CZ" sz="2400" dirty="0">
                <a:sym typeface="Symbol"/>
              </a:rPr>
              <a:t></a:t>
            </a:r>
            <a:r>
              <a:rPr lang="en-US" sz="2400" b="1" dirty="0">
                <a:sym typeface="Symbol"/>
              </a:rPr>
              <a:t>N</a:t>
            </a:r>
            <a:r>
              <a:rPr lang="cs-CZ" sz="2400" dirty="0">
                <a:sym typeface="Symbol"/>
              </a:rPr>
              <a:t>; x</a:t>
            </a:r>
            <a:r>
              <a:rPr lang="en-US" sz="2400" dirty="0">
                <a:sym typeface="Symbol"/>
              </a:rPr>
              <a:t>&lt;6</a:t>
            </a:r>
            <a:r>
              <a:rPr lang="en-US" sz="2400" dirty="0"/>
              <a:t>}, </a:t>
            </a:r>
            <a:r>
              <a:rPr lang="en-US" sz="2400" b="1" dirty="0"/>
              <a:t>C</a:t>
            </a:r>
            <a:r>
              <a:rPr lang="en-US" sz="2400" dirty="0"/>
              <a:t>={</a:t>
            </a:r>
            <a:r>
              <a:rPr lang="cs-CZ" sz="2400" dirty="0"/>
              <a:t>x</a:t>
            </a:r>
            <a:r>
              <a:rPr lang="cs-CZ" sz="2400" dirty="0">
                <a:sym typeface="Symbol"/>
              </a:rPr>
              <a:t></a:t>
            </a:r>
            <a:r>
              <a:rPr lang="en-US" sz="2400" b="1" dirty="0">
                <a:sym typeface="Symbol"/>
              </a:rPr>
              <a:t>Z</a:t>
            </a:r>
            <a:r>
              <a:rPr lang="cs-CZ" sz="2400" dirty="0">
                <a:sym typeface="Symbol"/>
              </a:rPr>
              <a:t>; x  2</a:t>
            </a:r>
            <a:r>
              <a:rPr lang="en-US" sz="2400" dirty="0"/>
              <a:t>}</a:t>
            </a:r>
          </a:p>
          <a:p>
            <a:pPr marL="446088" lvl="1" indent="0">
              <a:buNone/>
            </a:pPr>
            <a:r>
              <a:rPr lang="en-US" sz="2400" dirty="0" err="1"/>
              <a:t>Kter</a:t>
            </a:r>
            <a:r>
              <a:rPr lang="cs-CZ" sz="2400" dirty="0"/>
              <a:t>á z uvedených rovností platí</a:t>
            </a:r>
            <a:r>
              <a:rPr lang="cs-CZ" sz="2400" dirty="0" smtClean="0"/>
              <a:t>?</a:t>
            </a:r>
          </a:p>
          <a:p>
            <a:pPr marL="446088" lvl="1" indent="0">
              <a:buNone/>
            </a:pPr>
            <a:endParaRPr lang="cs-CZ" sz="2400" dirty="0"/>
          </a:p>
          <a:p>
            <a:pPr marL="712788" lvl="1" indent="-447675" defTabSz="712788">
              <a:buFont typeface="+mj-lt"/>
              <a:buAutoNum type="alphaLcParenR"/>
            </a:pPr>
            <a:r>
              <a:rPr lang="cs-CZ" sz="2400" b="1" dirty="0"/>
              <a:t>A</a:t>
            </a:r>
            <a:r>
              <a:rPr lang="cs-CZ" sz="2400" dirty="0"/>
              <a:t>=</a:t>
            </a:r>
            <a:r>
              <a:rPr lang="cs-CZ" sz="2400" b="1" dirty="0"/>
              <a:t>B</a:t>
            </a:r>
          </a:p>
          <a:p>
            <a:pPr marL="712788" lvl="1" indent="-447675" defTabSz="712788">
              <a:buFont typeface="+mj-lt"/>
              <a:buAutoNum type="alphaLcParenR"/>
            </a:pPr>
            <a:r>
              <a:rPr lang="cs-CZ" sz="2400" b="1" dirty="0"/>
              <a:t>B</a:t>
            </a:r>
            <a:r>
              <a:rPr lang="cs-CZ" sz="2400" dirty="0"/>
              <a:t>=</a:t>
            </a:r>
            <a:r>
              <a:rPr lang="cs-CZ" sz="2400" b="1" dirty="0"/>
              <a:t>C</a:t>
            </a:r>
          </a:p>
          <a:p>
            <a:pPr marL="712788" lvl="1" indent="-447675" defTabSz="712788">
              <a:buFont typeface="+mj-lt"/>
              <a:buAutoNum type="alphaLcParenR"/>
            </a:pPr>
            <a:r>
              <a:rPr lang="cs-CZ" sz="2400" b="1" dirty="0"/>
              <a:t>A</a:t>
            </a:r>
            <a:r>
              <a:rPr lang="cs-CZ" sz="2400" dirty="0"/>
              <a:t>=</a:t>
            </a:r>
            <a:r>
              <a:rPr lang="cs-CZ" sz="2400" b="1" dirty="0"/>
              <a:t>C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1277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Testové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 indent="-457200">
              <a:buFont typeface="+mj-lt"/>
              <a:buAutoNum type="arabicPeriod" startAt="2"/>
            </a:pPr>
            <a:r>
              <a:rPr lang="cs-CZ" sz="2400" dirty="0"/>
              <a:t>Jsou dány množiny </a:t>
            </a:r>
            <a:r>
              <a:rPr lang="en-US" sz="2400" dirty="0"/>
              <a:t>A={</a:t>
            </a:r>
            <a:r>
              <a:rPr lang="cs-CZ" sz="2400" dirty="0"/>
              <a:t>x</a:t>
            </a:r>
            <a:r>
              <a:rPr lang="cs-CZ" sz="2400" dirty="0">
                <a:sym typeface="Symbol"/>
              </a:rPr>
              <a:t></a:t>
            </a:r>
            <a:r>
              <a:rPr lang="en-US" sz="2400" b="1" dirty="0">
                <a:sym typeface="Symbol"/>
              </a:rPr>
              <a:t>Z</a:t>
            </a:r>
            <a:r>
              <a:rPr lang="cs-CZ" sz="2400" dirty="0">
                <a:sym typeface="Symbol"/>
              </a:rPr>
              <a:t>; x</a:t>
            </a:r>
            <a:r>
              <a:rPr lang="cs-CZ" sz="2400" baseline="30000" dirty="0">
                <a:sym typeface="Symbol"/>
              </a:rPr>
              <a:t>2 </a:t>
            </a:r>
            <a:r>
              <a:rPr lang="en-US" sz="2400" dirty="0">
                <a:sym typeface="Symbol"/>
              </a:rPr>
              <a:t>&lt; </a:t>
            </a:r>
            <a:r>
              <a:rPr lang="cs-CZ" sz="2400" dirty="0" smtClean="0">
                <a:sym typeface="Symbol"/>
              </a:rPr>
              <a:t>15</a:t>
            </a:r>
            <a:r>
              <a:rPr lang="en-US" sz="2400" dirty="0" smtClean="0"/>
              <a:t>}, </a:t>
            </a:r>
            <a:r>
              <a:rPr lang="en-US" sz="2400" b="1" dirty="0"/>
              <a:t>B</a:t>
            </a:r>
            <a:r>
              <a:rPr lang="en-US" sz="2400" dirty="0"/>
              <a:t>={</a:t>
            </a:r>
            <a:r>
              <a:rPr lang="cs-CZ" sz="2400" dirty="0"/>
              <a:t>x</a:t>
            </a:r>
            <a:r>
              <a:rPr lang="cs-CZ" sz="2400" dirty="0">
                <a:sym typeface="Symbol"/>
              </a:rPr>
              <a:t></a:t>
            </a:r>
            <a:r>
              <a:rPr lang="en-US" sz="2400" b="1" dirty="0">
                <a:sym typeface="Symbol"/>
              </a:rPr>
              <a:t>N</a:t>
            </a:r>
            <a:r>
              <a:rPr lang="cs-CZ" sz="2400" dirty="0">
                <a:sym typeface="Symbol"/>
              </a:rPr>
              <a:t>; </a:t>
            </a:r>
            <a:r>
              <a:rPr lang="cs-CZ" sz="2400" dirty="0" smtClean="0">
                <a:sym typeface="Symbol"/>
              </a:rPr>
              <a:t>x</a:t>
            </a:r>
            <a:r>
              <a:rPr lang="en-US" sz="2400" dirty="0" smtClean="0">
                <a:sym typeface="Symbol"/>
              </a:rPr>
              <a:t>&gt;</a:t>
            </a:r>
            <a:r>
              <a:rPr lang="pl-PL" sz="2400" dirty="0" smtClean="0">
                <a:sym typeface="Symbol"/>
              </a:rPr>
              <a:t>10</a:t>
            </a:r>
            <a:r>
              <a:rPr lang="en-US" sz="2400" dirty="0" smtClean="0"/>
              <a:t>}, </a:t>
            </a:r>
            <a:r>
              <a:rPr lang="en-US" sz="2400" b="1" dirty="0"/>
              <a:t>C</a:t>
            </a:r>
            <a:r>
              <a:rPr lang="en-US" sz="2400" dirty="0"/>
              <a:t>={</a:t>
            </a:r>
            <a:r>
              <a:rPr lang="cs-CZ" sz="2400" dirty="0"/>
              <a:t>x</a:t>
            </a:r>
            <a:r>
              <a:rPr lang="cs-CZ" sz="2400" dirty="0">
                <a:sym typeface="Symbol"/>
              </a:rPr>
              <a:t></a:t>
            </a:r>
            <a:r>
              <a:rPr lang="en-US" sz="2400" b="1" dirty="0">
                <a:sym typeface="Symbol"/>
              </a:rPr>
              <a:t>Z</a:t>
            </a:r>
            <a:r>
              <a:rPr lang="cs-CZ" sz="2400" dirty="0">
                <a:sym typeface="Symbol"/>
              </a:rPr>
              <a:t>; x  2</a:t>
            </a:r>
            <a:r>
              <a:rPr lang="en-US" sz="2400" dirty="0" smtClean="0"/>
              <a:t>}</a:t>
            </a:r>
            <a:r>
              <a:rPr lang="cs-CZ" sz="2400" dirty="0" smtClean="0"/>
              <a:t>. Která z nich je podmnožinou množiny reálných čísel </a:t>
            </a:r>
            <a:r>
              <a:rPr lang="cs-CZ" sz="2400" b="1" dirty="0" smtClean="0"/>
              <a:t>R</a:t>
            </a:r>
            <a:r>
              <a:rPr lang="cs-CZ" sz="2400" dirty="0" smtClean="0"/>
              <a:t>?</a:t>
            </a:r>
          </a:p>
          <a:p>
            <a:pPr marL="0" lvl="1" indent="0">
              <a:buNone/>
            </a:pPr>
            <a:endParaRPr lang="cs-CZ" sz="2400" dirty="0" smtClean="0"/>
          </a:p>
          <a:p>
            <a:pPr marL="893763" lvl="1" indent="-457200">
              <a:buFont typeface="+mj-lt"/>
              <a:buAutoNum type="alphaLcParenR"/>
            </a:pPr>
            <a:r>
              <a:rPr lang="cs-CZ" sz="2400" b="1" dirty="0" smtClean="0"/>
              <a:t>A </a:t>
            </a:r>
            <a:r>
              <a:rPr lang="cs-CZ" sz="2400" dirty="0" err="1" smtClean="0"/>
              <a:t>a</a:t>
            </a:r>
            <a:r>
              <a:rPr lang="cs-CZ" sz="2400" b="1" dirty="0" smtClean="0"/>
              <a:t> C</a:t>
            </a:r>
          </a:p>
          <a:p>
            <a:pPr marL="893763" lvl="1" indent="-457200">
              <a:buFont typeface="+mj-lt"/>
              <a:buAutoNum type="alphaLcParenR"/>
            </a:pPr>
            <a:r>
              <a:rPr lang="cs-CZ" sz="2400" dirty="0"/>
              <a:t>p</a:t>
            </a:r>
            <a:r>
              <a:rPr lang="cs-CZ" sz="2400" dirty="0" smtClean="0"/>
              <a:t>ouze </a:t>
            </a:r>
            <a:r>
              <a:rPr lang="cs-CZ" sz="2400" b="1" dirty="0" smtClean="0"/>
              <a:t>B</a:t>
            </a:r>
          </a:p>
          <a:p>
            <a:pPr marL="893763" lvl="1" indent="-457200">
              <a:buFont typeface="+mj-lt"/>
              <a:buAutoNum type="alphaLcParenR"/>
            </a:pPr>
            <a:r>
              <a:rPr lang="cs-CZ" sz="2400" dirty="0" smtClean="0"/>
              <a:t>všechny</a:t>
            </a:r>
            <a:endParaRPr lang="en-US" sz="2400" dirty="0"/>
          </a:p>
          <a:p>
            <a:pPr marL="457200" indent="-457200">
              <a:buFont typeface="+mj-lt"/>
              <a:buAutoNum type="arabicPeriod" startAt="3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0989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opakování a rozšíření učiva matematiky ZŠ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Probírané pojmy: </a:t>
            </a:r>
            <a:r>
              <a:rPr lang="cs-CZ" dirty="0" smtClean="0"/>
              <a:t>podmnožina</a:t>
            </a:r>
            <a:r>
              <a:rPr lang="cs-CZ" dirty="0" smtClean="0"/>
              <a:t>, </a:t>
            </a:r>
            <a:r>
              <a:rPr lang="cs-CZ" dirty="0" smtClean="0"/>
              <a:t>rovnost množin, </a:t>
            </a:r>
            <a:r>
              <a:rPr lang="cs-CZ" dirty="0" err="1" smtClean="0"/>
              <a:t>pázdná</a:t>
            </a:r>
            <a:r>
              <a:rPr lang="cs-CZ" smtClean="0"/>
              <a:t> množina, </a:t>
            </a:r>
            <a:r>
              <a:rPr lang="cs-CZ" dirty="0" smtClean="0"/>
              <a:t>číselné obory, absolutní hodnota čísla</a:t>
            </a:r>
          </a:p>
          <a:p>
            <a:r>
              <a:rPr lang="cs-CZ" dirty="0" smtClean="0"/>
              <a:t>Obsahuje řešené vzorové příklady i testové úlohy</a:t>
            </a:r>
          </a:p>
          <a:p>
            <a:r>
              <a:rPr lang="cs-CZ" dirty="0" smtClean="0"/>
              <a:t>Předpokládaná doba: 30 min.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3336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Calda E. – Petránek O. – Řepová J.: </a:t>
            </a:r>
            <a:r>
              <a:rPr lang="cs-CZ" i="1" dirty="0" smtClean="0"/>
              <a:t>Matematika </a:t>
            </a:r>
          </a:p>
          <a:p>
            <a:pPr marL="180975" indent="0" algn="just">
              <a:buNone/>
            </a:pPr>
            <a:r>
              <a:rPr lang="cs-CZ" i="1" dirty="0" smtClean="0"/>
              <a:t>pro střední odborné školy a studijní obory středních odborných učilišť – 1.část</a:t>
            </a:r>
            <a:r>
              <a:rPr lang="cs-CZ" dirty="0" smtClean="0"/>
              <a:t>. Prometheus Praha 1999</a:t>
            </a:r>
          </a:p>
          <a:p>
            <a:pPr marL="0" indent="0" algn="just">
              <a:buNone/>
            </a:pPr>
            <a:endParaRPr lang="cs-CZ" dirty="0" smtClean="0"/>
          </a:p>
          <a:p>
            <a:pPr algn="just"/>
            <a:r>
              <a:rPr lang="cs-CZ" dirty="0" smtClean="0"/>
              <a:t>Petáková J.: </a:t>
            </a:r>
            <a:r>
              <a:rPr lang="cs-CZ" i="1" dirty="0" smtClean="0"/>
              <a:t>Matematika – příprava k maturitě </a:t>
            </a:r>
          </a:p>
          <a:p>
            <a:pPr marL="180975" indent="0" algn="just">
              <a:buNone/>
            </a:pPr>
            <a:r>
              <a:rPr lang="cs-CZ" i="1" dirty="0" smtClean="0"/>
              <a:t>a k přijímacím zkouškám na vysoké školy</a:t>
            </a:r>
            <a:r>
              <a:rPr lang="cs-CZ" dirty="0" smtClean="0"/>
              <a:t>. Prometheus Praha 2004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5894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206</TotalTime>
  <Words>390</Words>
  <Application>Microsoft Office PowerPoint</Application>
  <PresentationFormat>Předvádění na obrazovce (4:3)</PresentationFormat>
  <Paragraphs>81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Přehlednost</vt:lpstr>
      <vt:lpstr>Prezentace aplikace PowerPoint</vt:lpstr>
      <vt:lpstr>MNOŽINY - podmnožiny</vt:lpstr>
      <vt:lpstr>Podmnožina</vt:lpstr>
      <vt:lpstr>Prázdná množina</vt:lpstr>
      <vt:lpstr>Procvičení</vt:lpstr>
      <vt:lpstr>Procvičení</vt:lpstr>
      <vt:lpstr>Testové úlohy</vt:lpstr>
      <vt:lpstr>Testové úlohy</vt:lpstr>
      <vt:lpstr>Anotace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Asia</dc:creator>
  <cp:lastModifiedBy>Asia</cp:lastModifiedBy>
  <cp:revision>33</cp:revision>
  <dcterms:created xsi:type="dcterms:W3CDTF">2012-08-22T14:31:09Z</dcterms:created>
  <dcterms:modified xsi:type="dcterms:W3CDTF">2012-09-13T17:37:50Z</dcterms:modified>
</cp:coreProperties>
</file>