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2" r:id="rId3"/>
    <p:sldId id="271" r:id="rId4"/>
    <p:sldId id="256" r:id="rId5"/>
    <p:sldId id="269" r:id="rId6"/>
    <p:sldId id="257" r:id="rId7"/>
    <p:sldId id="258" r:id="rId8"/>
    <p:sldId id="259" r:id="rId9"/>
    <p:sldId id="260" r:id="rId10"/>
    <p:sldId id="276" r:id="rId11"/>
    <p:sldId id="261" r:id="rId12"/>
    <p:sldId id="265" r:id="rId13"/>
    <p:sldId id="274" r:id="rId14"/>
    <p:sldId id="275" r:id="rId15"/>
    <p:sldId id="273" r:id="rId16"/>
    <p:sldId id="264" r:id="rId17"/>
    <p:sldId id="266" r:id="rId18"/>
    <p:sldId id="270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1901" autoAdjust="0"/>
  </p:normalViewPr>
  <p:slideViewPr>
    <p:cSldViewPr>
      <p:cViewPr varScale="1">
        <p:scale>
          <a:sx n="97" d="100"/>
          <a:sy n="97" d="100"/>
        </p:scale>
        <p:origin x="-3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30.png"/><Relationship Id="rId4" Type="http://schemas.openxmlformats.org/officeDocument/2006/relationships/image" Target="../media/image3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44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rten.cz/forum/f1/cz/5947/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VY_32_INOVACE_24_Listnaté </a:t>
            </a:r>
            <a:r>
              <a:rPr lang="cs-CZ" sz="3600" dirty="0" smtClean="0">
                <a:latin typeface="Verdana" pitchFamily="34" charset="0"/>
              </a:rPr>
              <a:t>stromy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11560" y="1484784"/>
            <a:ext cx="8077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 smtClean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listnatých stromech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listnatými stromy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názvů stromů podle obrázků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obrázku listu se správným názvem stromu, ze kterého list je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obrázku plodů se správným názvem stromu, ze kterého plody jsou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čísel – obrázek listu javoru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přesmyček názvů listnatých stromů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844824"/>
            <a:ext cx="7557464" cy="3011760"/>
          </a:xfrm>
        </p:spPr>
        <p:txBody>
          <a:bodyPr>
            <a:noAutofit/>
          </a:bodyPr>
          <a:lstStyle/>
          <a:p>
            <a:pPr algn="ctr"/>
            <a:r>
              <a:rPr lang="cs-CZ" sz="10000" dirty="0" smtClean="0">
                <a:ln w="1905">
                  <a:solidFill>
                    <a:schemeClr val="accent3">
                      <a:lumMod val="75000"/>
                    </a:schemeClr>
                  </a:solidFill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LISTNATÉ</a:t>
            </a:r>
            <a:r>
              <a:rPr lang="cs-CZ" sz="10000" dirty="0" smtClean="0">
                <a:ln w="1905">
                  <a:solidFill>
                    <a:schemeClr val="bg2"/>
                  </a:solidFill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0000" dirty="0" smtClean="0">
                <a:ln w="1905">
                  <a:solidFill>
                    <a:schemeClr val="bg2"/>
                  </a:solidFill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10000" dirty="0" smtClean="0">
                <a:ln w="1905">
                  <a:solidFill>
                    <a:schemeClr val="accent3">
                      <a:lumMod val="75000"/>
                    </a:schemeClr>
                  </a:solidFill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STROMY</a:t>
            </a:r>
            <a:endParaRPr lang="cs-CZ" sz="10000" dirty="0">
              <a:ln w="1905">
                <a:solidFill>
                  <a:schemeClr val="accent3">
                    <a:lumMod val="75000"/>
                  </a:schemeClr>
                </a:solidFill>
              </a:ln>
              <a:solidFill>
                <a:schemeClr val="accent5">
                  <a:lumMod val="40000"/>
                  <a:lumOff val="6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64704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BŘÍZA</a:t>
            </a:r>
          </a:p>
          <a:p>
            <a:pPr algn="ctr"/>
            <a:r>
              <a:rPr lang="cs-CZ" sz="4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BRADAVIČNATÁ</a:t>
            </a:r>
            <a:endParaRPr lang="cs-CZ" sz="4000" b="1" dirty="0">
              <a:ln w="1143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996952"/>
            <a:ext cx="160152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Žaneta\Desktop\ad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268760"/>
            <a:ext cx="628650" cy="1276350"/>
          </a:xfrm>
          <a:prstGeom prst="rect">
            <a:avLst/>
          </a:prstGeom>
          <a:noFill/>
        </p:spPr>
      </p:pic>
      <p:pic>
        <p:nvPicPr>
          <p:cNvPr id="2053" name="Picture 5" descr="C:\Users\Žaneta\Desktop\bph_051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5301208"/>
            <a:ext cx="1133475" cy="942975"/>
          </a:xfrm>
          <a:prstGeom prst="rect">
            <a:avLst/>
          </a:prstGeom>
          <a:noFill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852936"/>
            <a:ext cx="2028856" cy="2704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780928"/>
            <a:ext cx="144559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708920"/>
            <a:ext cx="1397031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764704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JAVOR</a:t>
            </a:r>
          </a:p>
          <a:p>
            <a:pPr algn="ctr"/>
            <a:r>
              <a:rPr lang="cs-CZ" sz="4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MLÉČ            KLEN        BABYKA</a:t>
            </a:r>
            <a:endParaRPr lang="cs-CZ" sz="4000" b="1" dirty="0">
              <a:ln w="1143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708920"/>
            <a:ext cx="1329897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908720"/>
            <a:ext cx="922214" cy="922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190768" y="4534376"/>
            <a:ext cx="1346658" cy="1728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5400000">
            <a:off x="3389659" y="4683349"/>
            <a:ext cx="941443" cy="1313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4725144"/>
            <a:ext cx="1349896" cy="899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91680" y="3645024"/>
            <a:ext cx="1424233" cy="1897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3429000"/>
            <a:ext cx="1512167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14388" y="3501008"/>
            <a:ext cx="122160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547048">
            <a:off x="2539688" y="5290742"/>
            <a:ext cx="1528165" cy="9253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6832" y="2708920"/>
            <a:ext cx="1496135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764704"/>
            <a:ext cx="9144000" cy="317009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BUK</a:t>
            </a:r>
          </a:p>
          <a:p>
            <a:pPr algn="ctr"/>
            <a:r>
              <a:rPr lang="cs-CZ" sz="4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LESNÍ</a:t>
            </a:r>
          </a:p>
          <a:p>
            <a:pPr algn="ctr"/>
            <a:endParaRPr lang="cs-CZ" sz="8000" b="1" dirty="0">
              <a:ln w="1143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56040" y="980728"/>
            <a:ext cx="144016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2996952"/>
            <a:ext cx="2103947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852936"/>
            <a:ext cx="1521168" cy="1973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852936"/>
            <a:ext cx="133411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764704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DUB</a:t>
            </a:r>
          </a:p>
          <a:p>
            <a:pPr algn="ctr"/>
            <a:r>
              <a:rPr lang="cs-CZ" sz="4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LETNÍ                 ZIMNÍ</a:t>
            </a:r>
            <a:endParaRPr lang="cs-CZ" sz="4000" b="1" dirty="0">
              <a:ln w="1143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836712"/>
            <a:ext cx="1439555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7763522">
            <a:off x="5560667" y="4710106"/>
            <a:ext cx="1147021" cy="1634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200000">
            <a:off x="827584" y="4869160"/>
            <a:ext cx="1008112" cy="1623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3501008"/>
            <a:ext cx="1566269" cy="2183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69131" y="3501008"/>
            <a:ext cx="162018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852936"/>
            <a:ext cx="1484603" cy="193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764704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JÍROVEC </a:t>
            </a:r>
          </a:p>
          <a:p>
            <a:pPr algn="ctr"/>
            <a:r>
              <a:rPr lang="cs-CZ" sz="4000" b="1" dirty="0" smtClean="0">
                <a:ln w="1143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MAĎAL</a:t>
            </a:r>
            <a:endParaRPr lang="cs-CZ" sz="4000" b="1" dirty="0">
              <a:ln w="1143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980728"/>
            <a:ext cx="144016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5085184"/>
            <a:ext cx="2166613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2924944"/>
            <a:ext cx="2194389" cy="3016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809528"/>
            <a:ext cx="1666875" cy="1514475"/>
          </a:xfrm>
          <a:prstGeom prst="rect">
            <a:avLst/>
          </a:prstGeom>
          <a:noFill/>
        </p:spPr>
      </p:pic>
      <p:pic>
        <p:nvPicPr>
          <p:cNvPr id="1028" name="Picture 4" descr="obráz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3405" y="3961656"/>
            <a:ext cx="1565390" cy="1440160"/>
          </a:xfrm>
          <a:prstGeom prst="rect">
            <a:avLst/>
          </a:prstGeom>
          <a:noFill/>
        </p:spPr>
      </p:pic>
      <p:pic>
        <p:nvPicPr>
          <p:cNvPr id="1030" name="Picture 6" descr="obráz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025553"/>
            <a:ext cx="1522859" cy="1314010"/>
          </a:xfrm>
          <a:prstGeom prst="rect">
            <a:avLst/>
          </a:prstGeom>
          <a:noFill/>
        </p:spPr>
      </p:pic>
      <p:pic>
        <p:nvPicPr>
          <p:cNvPr id="1032" name="Picture 8" descr="obráze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5257800"/>
            <a:ext cx="1666875" cy="1600200"/>
          </a:xfrm>
          <a:prstGeom prst="rect">
            <a:avLst/>
          </a:prstGeom>
          <a:noFill/>
        </p:spPr>
      </p:pic>
      <p:pic>
        <p:nvPicPr>
          <p:cNvPr id="1034" name="Picture 10" descr="obrázek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5328574"/>
            <a:ext cx="1417100" cy="144139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259632" y="5401816"/>
            <a:ext cx="53732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b="1" dirty="0" smtClean="0">
                <a:latin typeface="Times New Roman" pitchFamily="18" charset="0"/>
                <a:cs typeface="Times New Roman" pitchFamily="18" charset="0"/>
              </a:rPr>
              <a:t>JAVOR</a:t>
            </a:r>
            <a:endParaRPr lang="cs-CZ" sz="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86561" y="2247142"/>
            <a:ext cx="945344" cy="849838"/>
          </a:xfrm>
          <a:prstGeom prst="rect">
            <a:avLst/>
          </a:prstGeom>
          <a:noFill/>
        </p:spPr>
      </p:pic>
      <p:pic>
        <p:nvPicPr>
          <p:cNvPr id="12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4897760"/>
            <a:ext cx="945344" cy="84983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562585" y="5185791"/>
            <a:ext cx="6463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b="1" dirty="0" smtClean="0">
                <a:latin typeface="Times New Roman" pitchFamily="18" charset="0"/>
                <a:cs typeface="Times New Roman" pitchFamily="18" charset="0"/>
              </a:rPr>
              <a:t>JÍROVEC</a:t>
            </a:r>
            <a:endParaRPr lang="cs-CZ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3889648"/>
            <a:ext cx="40748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b="1" dirty="0" smtClean="0">
                <a:latin typeface="Times New Roman" pitchFamily="18" charset="0"/>
                <a:cs typeface="Times New Roman" pitchFamily="18" charset="0"/>
              </a:rPr>
              <a:t>BUK</a:t>
            </a:r>
            <a:endParaRPr lang="cs-CZ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380312" y="2881536"/>
            <a:ext cx="51007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BŘÍZA</a:t>
            </a:r>
            <a:endParaRPr lang="cs-CZ" sz="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2377480"/>
            <a:ext cx="945344" cy="849838"/>
          </a:xfrm>
          <a:prstGeom prst="rect">
            <a:avLst/>
          </a:prstGeom>
          <a:noFill/>
        </p:spPr>
      </p:pic>
      <p:pic>
        <p:nvPicPr>
          <p:cNvPr id="10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3385592"/>
            <a:ext cx="945344" cy="849838"/>
          </a:xfrm>
          <a:prstGeom prst="rect">
            <a:avLst/>
          </a:prstGeom>
          <a:noFill/>
        </p:spPr>
      </p:pic>
      <p:pic>
        <p:nvPicPr>
          <p:cNvPr id="7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62585" y="4681735"/>
            <a:ext cx="945344" cy="849838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0" y="908720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Hádej,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hádej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hadači,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jaký je správný název daného stromečku: 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Můžeš se podívat pod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smajlíka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zda jsi uhodl.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 flipV="1">
            <a:off x="502982" y="3214051"/>
            <a:ext cx="1154278" cy="21602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364145">
            <a:off x="1383506" y="2753899"/>
            <a:ext cx="76025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Žaneta\Desktop\297-483-1-european-beech-leaf-ico-bi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831637">
            <a:off x="784024" y="1848565"/>
            <a:ext cx="713414" cy="1181706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3" y="4581128"/>
            <a:ext cx="1403226" cy="932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0" y="76470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obrázek listu s názvem stromu,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ze kterého stromu list 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1" y="2132856"/>
            <a:ext cx="213552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JAVOR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BUK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DUB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JÍROVEC 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BŘÍZA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Žaneta\Desktop\bph_051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5" y="5733256"/>
            <a:ext cx="1133475" cy="942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132856"/>
            <a:ext cx="1434621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149080"/>
            <a:ext cx="1254572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3140968"/>
            <a:ext cx="129438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5661248"/>
            <a:ext cx="981646" cy="981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0" y="83671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obrázek plodů s názvem stromu,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ze kterého stromu plody jsou: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2060848"/>
            <a:ext cx="32403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JAVOR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BUK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DUB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JÍROVEC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BŘÍZA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403648" y="5733256"/>
            <a:ext cx="504056" cy="477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C:\Users\Žaneta\Desktop\ad2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4365104"/>
            <a:ext cx="628650" cy="1276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PEBUUEBQUFRMWFhIYGBgXGRcTHBkaIxQXGhsdGxcYGyskGxkjGhQVHzEsIzMpOCwsGh4yODAqNSYwLCkBCQoKDQwOFA8PFCkcFBgpKSkpKSkpKSkpKSkpKSkpKSkpKSkpKSkpKSkpKSkpKSkpKSkpKSkpKSkpKSkpKSkpKf/AABEIAHgAeAMBIgACEQEDEQH/xAAbAAEBAQEBAQEBAAAAAAAAAAAABgQFAwcCAf/EAEAQAAIBAwEFAwgGBwkAAAAAAAECAwAEEQUGEiExQRNRYQciMkJScYGRFDNioaKyIyRyc5KxwRY0Q1RkgsLR8f/EABUBAQEAAAAAAAAAAAAAAAAAAAAB/8QAFBEBAAAAAAAAAAAAAAAAAAAAAP/aAAwDAQACEQMRAD8A+40pSgUpSgUrDrOtw2UXa3LiOPeVd45xknAzitVvcrKoeNgysMhlIII8CKD0r5xtBtZdC+aa242Nkypcgcd8t6ZHf2akH51W7X62bO1d0GZWxHCvtStwQfM5+FNnNnFtbNbdvOyGMpPru2S5PvJNB14Jg6hlOVYAgjqCMiv3UfsXcNazS6bKT+h8+3Y+vATwHiUJ3fdirCgUrwhv43dkR0Z0xvqCCVzy3gOXxr3oFKUoFKUoFKUoFKUoJDysWgk0qbe5IYn48RwkUnPhjNZ/7GS2uJtHlEW9hmtpMmB8jPAc4z4r8q7O3dt2umXad8Ev5Sf6Vt2cuO0s7d/ahiP4BQSmjR3Oo36zXtu1vHaLhI2O8HmbgXUjgVVeXvq8pSgldutLk3Y7u1Utc2p3lUc5I/Xj+I5eIrFm/wBV4YewtCOPL6RIMcQOkQ8eJ91W9ec8oRWY8lBJ+AzQRHkx0WO3kvzCDuG57NSxLE7iAEljxOWJNXdS/k1gK6dEx9KVpZT/AL5GYfhIqozQKUpQKUpQc7X9eisIGnuCRGuMkAtjJxyFYNM2/sLnhFdRE+yzdm38L4NbdpdJF3ZzwNykjdfjjgfnip3ZLTrbU9Oha6t4ZHUGOTeRSQ6HcbjjOfNoLJZlIyCCO8HI+dfN7rbe9muZLiwi7XT7UmORfWmPrtH37mPjxrr3PkotcMLd7m23sgiGZ1XB5+YSRVNo2jRWcCQQLuxoMAfzJ7yedBmt9Ui1CyaSBg0ckbj3ZUggjoQeFYPJpPv6VanOcR7n8LFf+NcrWtHk0qdryxQtbvxurZeo6yxj2wOY616eR6+E2mDd5LNcgdOHasw+5hQW9KUoFcHbu+MGm3Tj0uydV/aYbq/ewrvVC+V7VFhsolfeIkuYAQoySobeIA6nzRQdwX8Ol6fGZjupFFGuOrEKAFUdWJ4AVD63Dfsq6vKXj7B1dLQclg5SF++Qrx8MYqh0LZ2W9mW91IYZcm3tjxWEdGYdZcfKrKeEOpVgCrAgg9QaD8WV2s0aSIcq6qwI7iM1+3lC+kQPecfzqUtfJnbxqEWW87NfRT6RIFAzyAUjAqe292LtIoY4YI2NzdSJFGWklkKjOXbzmPJcmg+nI4IyCCD1HGleGnWKwQpEnBUVVHuAxSg0VEbJXKQapf2iMCrFLlQpyFLDEinHI7wDY8a5e12u3BvhbXcjWNi/BZ4+JlPsmU/VZGf+6uNA0C3soglrGqqeJI4lj3s/NifGg6dKUoFZNO0qK2DLBGsYZ2dgowCx5nHea10oFKUoFZ7rT45ShkRXKNvIWAO62MZGeRrRSgUpSgVGWkyXWtyl2Aa0iEcSE4LFwGeQKeYAwuR41Z1x9oNlYL4DtVKyL6EqEpIh71ccfhQdilfPtB2quIb8WEjC9UD6+MYaIdBOB5ufEfKlBc3+nx3EbRzIrowwVYZBqKOnXWiZa1D3VgMloCd6WEd8TH01Hsnj3Ve0oOboO0MF/EJbZw68j0KnqGU8QR410qk9c2IPaG505xbXfXA/RzeEqDn7+Yr9bO7cCaX6NeJ9GvFHGNj5sn2om9YfeKCqpSlApSlApSlApSpzXdskgfsLZDc3Z5RR+r9qR+SL7/lQdjVNWitImluHWONebMcf+mo5ri81rhFv2Viech4TzD7Cn6tD3njW7TNjHmlW51RxPMpykQ+ph/ZQ+k32jVcBQc7Q9n4LGLs7aMIvM9Sx6lmPFifGldGlApSlAqd240W2uLSRrsYWJWkEindeMgZyrdDVFUV5RmNybbT0JzdSZkx0hTznPx4D40G/ybyzvpkDXTl5GUsC3pbmfM3sc23cVTVjnvYbWMdpJHEigAb7KgAA8T3VMXnlYslbctzLdP7NvG0v4hwoLOlfP7ravVp0ZrXT1gQKx37mQb3AZ+rX3da9rLau5Oz5vnKfSBDJJwXzchjjze7AoLqlRljqurCJHe3tbgMqt+jkaFsEA8nBBPGtP9vey/vdneQePZ9sn8cRNB0NtWkGnXRgZllEMhRl5ghc8PHhXhsLp8EdlC9sgAljSRm9JnYqCSzHixyTzr+Rba2FyrIt1DlgVKswjbiMei+D1rD5KLkNpiICD2Mk8XDB4LKwXl9nFBYUpSgUpSgUpSgVE6/5Ppby/Nz9NlgXsxEqxKAwXgWG+e8jpVtSgkbDyWWEbB5I2uJB69w7THPuY4+6qi2s0iGI0VB3KAo+Qr2pQYNek3bWc90Mp/Aah4YsbJ4P+RY/NSf61YbXuFsLonkIJvyGp3UY93Zph/oPd/g1UVmhn9Vh/dRfkWttYNBP6rB+5i/Itb6iufqOz9vcjE8EUmfaRWPzIzX80PZ6CxjMdrGI0ZixUZxk4zzPgK6NKBSlKBSlKBSlKBSlKBSlKDh7cQPJpt0kSsztBKFVRkklSAAOpqP1LaYNo72otb4Sm1MQBt5Mb3ZbvPuzX8pQX2goVtYAwIYRRAg8wdwZB8a30pQKUpQKUpQKUpQ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data:image/jpeg;base64,/9j/4AAQSkZJRgABAQAAAQABAAD/2wCEAAkGBhQPEBUUEBQUFRMWFhIYGBgXGRcTHBkaIxQXGhsdGxcYGyskGxkjGhQVHzEsIzMpOCwsGh4yODAqNSYwLCkBCQoKDQwOFA8PFCkcFBgpKSkpKSkpKSkpKSkpKSkpKSkpKSkpKSkpKSkpKSkpKSkpKSkpKSkpKSkpKSkpKSkpKf/AABEIAHgAeAMBIgACEQEDEQH/xAAbAAEBAQEBAQEBAAAAAAAAAAAABgQFAwcCAf/EAEAQAAIBAwEFAwgGBwkAAAAAAAECAwAEEQUGEiExQRNRYQciMkJScYGRFDNioaKyIyRyc5KxwRY0Q1RkgsLR8f/EABUBAQEAAAAAAAAAAAAAAAAAAAAB/8QAFBEBAAAAAAAAAAAAAAAAAAAAAP/aAAwDAQACEQMRAD8A+40pSgUpSgUrDrOtw2UXa3LiOPeVd45xknAzitVvcrKoeNgysMhlIII8CKD0r5xtBtZdC+aa242Nkypcgcd8t6ZHf2akH51W7X62bO1d0GZWxHCvtStwQfM5+FNnNnFtbNbdvOyGMpPru2S5PvJNB14Jg6hlOVYAgjqCMiv3UfsXcNazS6bKT+h8+3Y+vATwHiUJ3fdirCgUrwhv43dkR0Z0xvqCCVzy3gOXxr3oFKUoFKUoFKUoFKUoJDysWgk0qbe5IYn48RwkUnPhjNZ/7GS2uJtHlEW9hmtpMmB8jPAc4z4r8q7O3dt2umXad8Ev5Sf6Vt2cuO0s7d/ahiP4BQSmjR3Oo36zXtu1vHaLhI2O8HmbgXUjgVVeXvq8pSgldutLk3Y7u1Utc2p3lUc5I/Xj+I5eIrFm/wBV4YewtCOPL6RIMcQOkQ8eJ91W9ec8oRWY8lBJ+AzQRHkx0WO3kvzCDuG57NSxLE7iAEljxOWJNXdS/k1gK6dEx9KVpZT/AL5GYfhIqozQKUpQKUpQc7X9eisIGnuCRGuMkAtjJxyFYNM2/sLnhFdRE+yzdm38L4NbdpdJF3ZzwNykjdfjjgfnip3ZLTrbU9Oha6t4ZHUGOTeRSQ6HcbjjOfNoLJZlIyCCO8HI+dfN7rbe9muZLiwi7XT7UmORfWmPrtH37mPjxrr3PkotcMLd7m23sgiGZ1XB5+YSRVNo2jRWcCQQLuxoMAfzJ7yedBmt9Ui1CyaSBg0ckbj3ZUggjoQeFYPJpPv6VanOcR7n8LFf+NcrWtHk0qdryxQtbvxurZeo6yxj2wOY616eR6+E2mDd5LNcgdOHasw+5hQW9KUoFcHbu+MGm3Tj0uydV/aYbq/ewrvVC+V7VFhsolfeIkuYAQoySobeIA6nzRQdwX8Ol6fGZjupFFGuOrEKAFUdWJ4AVD63Dfsq6vKXj7B1dLQclg5SF++Qrx8MYqh0LZ2W9mW91IYZcm3tjxWEdGYdZcfKrKeEOpVgCrAgg9QaD8WV2s0aSIcq6qwI7iM1+3lC+kQPecfzqUtfJnbxqEWW87NfRT6RIFAzyAUjAqe292LtIoY4YI2NzdSJFGWklkKjOXbzmPJcmg+nI4IyCCD1HGleGnWKwQpEnBUVVHuAxSg0VEbJXKQapf2iMCrFLlQpyFLDEinHI7wDY8a5e12u3BvhbXcjWNi/BZ4+JlPsmU/VZGf+6uNA0C3soglrGqqeJI4lj3s/NifGg6dKUoFZNO0qK2DLBGsYZ2dgowCx5nHea10oFKUoFZ7rT45ShkRXKNvIWAO62MZGeRrRSgUpSgVGWkyXWtyl2Aa0iEcSE4LFwGeQKeYAwuR41Z1x9oNlYL4DtVKyL6EqEpIh71ccfhQdilfPtB2quIb8WEjC9UD6+MYaIdBOB5ufEfKlBc3+nx3EbRzIrowwVYZBqKOnXWiZa1D3VgMloCd6WEd8TH01Hsnj3Ve0oOboO0MF/EJbZw68j0KnqGU8QR410qk9c2IPaG505xbXfXA/RzeEqDn7+Yr9bO7cCaX6NeJ9GvFHGNj5sn2om9YfeKCqpSlApSlApSlApSpzXdskgfsLZDc3Z5RR+r9qR+SL7/lQdjVNWitImluHWONebMcf+mo5ri81rhFv2Viech4TzD7Cn6tD3njW7TNjHmlW51RxPMpykQ+ph/ZQ+k32jVcBQc7Q9n4LGLs7aMIvM9Sx6lmPFifGldGlApSlAqd240W2uLSRrsYWJWkEindeMgZyrdDVFUV5RmNybbT0JzdSZkx0hTznPx4D40G/ybyzvpkDXTl5GUsC3pbmfM3sc23cVTVjnvYbWMdpJHEigAb7KgAA8T3VMXnlYslbctzLdP7NvG0v4hwoLOlfP7ravVp0ZrXT1gQKx37mQb3AZ+rX3da9rLau5Oz5vnKfSBDJJwXzchjjze7AoLqlRljqurCJHe3tbgMqt+jkaFsEA8nBBPGtP9vey/vdneQePZ9sn8cRNB0NtWkGnXRgZllEMhRl5ghc8PHhXhsLp8EdlC9sgAljSRm9JnYqCSzHixyTzr+Rba2FyrIt1DlgVKswjbiMei+D1rD5KLkNpiICD2Mk8XDB4LKwXl9nFBYUpSgUpSgUpSgVE6/5Ppby/Nz9NlgXsxEqxKAwXgWG+e8jpVtSgkbDyWWEbB5I2uJB69w7THPuY4+6qi2s0iGI0VB3KAo+Qr2pQYNek3bWc90Mp/Aah4YsbJ4P+RY/NSf61YbXuFsLonkIJvyGp3UY93Zph/oPd/g1UVmhn9Vh/dRfkWttYNBP6rB+5i/Itb6iufqOz9vcjE8EUmfaRWPzIzX80PZ6CxjMdrGI0ZixUZxk4zzPgK6NKBSlKBSlKBSlKBSlKBSlKDh7cQPJpt0kSsztBKFVRkklSAAOpqP1LaYNo72otb4Sm1MQBt5Mb3ZbvPuzX8pQX2goVtYAwIYRRAg8wdwZB8a30pQKUpQKUpQKUpQ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0" name="AutoShape 6" descr="data:image/jpeg;base64,/9j/4AAQSkZJRgABAQAAAQABAAD/2wCEAAkGBhQPEBUUEBQUFRMWFhIYGBgXGRcTHBkaIxQXGhsdGxcYGyskGxkjGhQVHzEsIzMpOCwsGh4yODAqNSYwLCkBCQoKDQwOFA8PFCkcFBgpKSkpKSkpKSkpKSkpKSkpKSkpKSkpKSkpKSkpKSkpKSkpKSkpKSkpKSkpKSkpKSkpKf/AABEIAHgAeAMBIgACEQEDEQH/xAAbAAEBAQEBAQEBAAAAAAAAAAAABgQFAwcCAf/EAEAQAAIBAwEFAwgGBwkAAAAAAAECAwAEEQUGEiExQRNRYQciMkJScYGRFDNioaKyIyRyc5KxwRY0Q1RkgsLR8f/EABUBAQEAAAAAAAAAAAAAAAAAAAAB/8QAFBEBAAAAAAAAAAAAAAAAAAAAAP/aAAwDAQACEQMRAD8A+40pSgUpSgUrDrOtw2UXa3LiOPeVd45xknAzitVvcrKoeNgysMhlIII8CKD0r5xtBtZdC+aa242Nkypcgcd8t6ZHf2akH51W7X62bO1d0GZWxHCvtStwQfM5+FNnNnFtbNbdvOyGMpPru2S5PvJNB14Jg6hlOVYAgjqCMiv3UfsXcNazS6bKT+h8+3Y+vATwHiUJ3fdirCgUrwhv43dkR0Z0xvqCCVzy3gOXxr3oFKUoFKUoFKUoFKUoJDysWgk0qbe5IYn48RwkUnPhjNZ/7GS2uJtHlEW9hmtpMmB8jPAc4z4r8q7O3dt2umXad8Ev5Sf6Vt2cuO0s7d/ahiP4BQSmjR3Oo36zXtu1vHaLhI2O8HmbgXUjgVVeXvq8pSgldutLk3Y7u1Utc2p3lUc5I/Xj+I5eIrFm/wBV4YewtCOPL6RIMcQOkQ8eJ91W9ec8oRWY8lBJ+AzQRHkx0WO3kvzCDuG57NSxLE7iAEljxOWJNXdS/k1gK6dEx9KVpZT/AL5GYfhIqozQKUpQKUpQc7X9eisIGnuCRGuMkAtjJxyFYNM2/sLnhFdRE+yzdm38L4NbdpdJF3ZzwNykjdfjjgfnip3ZLTrbU9Oha6t4ZHUGOTeRSQ6HcbjjOfNoLJZlIyCCO8HI+dfN7rbe9muZLiwi7XT7UmORfWmPrtH37mPjxrr3PkotcMLd7m23sgiGZ1XB5+YSRVNo2jRWcCQQLuxoMAfzJ7yedBmt9Ui1CyaSBg0ckbj3ZUggjoQeFYPJpPv6VanOcR7n8LFf+NcrWtHk0qdryxQtbvxurZeo6yxj2wOY616eR6+E2mDd5LNcgdOHasw+5hQW9KUoFcHbu+MGm3Tj0uydV/aYbq/ewrvVC+V7VFhsolfeIkuYAQoySobeIA6nzRQdwX8Ol6fGZjupFFGuOrEKAFUdWJ4AVD63Dfsq6vKXj7B1dLQclg5SF++Qrx8MYqh0LZ2W9mW91IYZcm3tjxWEdGYdZcfKrKeEOpVgCrAgg9QaD8WV2s0aSIcq6qwI7iM1+3lC+kQPecfzqUtfJnbxqEWW87NfRT6RIFAzyAUjAqe292LtIoY4YI2NzdSJFGWklkKjOXbzmPJcmg+nI4IyCCD1HGleGnWKwQpEnBUVVHuAxSg0VEbJXKQapf2iMCrFLlQpyFLDEinHI7wDY8a5e12u3BvhbXcjWNi/BZ4+JlPsmU/VZGf+6uNA0C3soglrGqqeJI4lj3s/NifGg6dKUoFZNO0qK2DLBGsYZ2dgowCx5nHea10oFKUoFZ7rT45ShkRXKNvIWAO62MZGeRrRSgUpSgVGWkyXWtyl2Aa0iEcSE4LFwGeQKeYAwuR41Z1x9oNlYL4DtVKyL6EqEpIh71ccfhQdilfPtB2quIb8WEjC9UD6+MYaIdBOB5ufEfKlBc3+nx3EbRzIrowwVYZBqKOnXWiZa1D3VgMloCd6WEd8TH01Hsnj3Ve0oOboO0MF/EJbZw68j0KnqGU8QR410qk9c2IPaG505xbXfXA/RzeEqDn7+Yr9bO7cCaX6NeJ9GvFHGNj5sn2om9YfeKCqpSlApSlApSlApSpzXdskgfsLZDc3Z5RR+r9qR+SL7/lQdjVNWitImluHWONebMcf+mo5ri81rhFv2Viech4TzD7Cn6tD3njW7TNjHmlW51RxPMpykQ+ph/ZQ+k32jVcBQc7Q9n4LGLs7aMIvM9Sx6lmPFifGldGlApSlAqd240W2uLSRrsYWJWkEindeMgZyrdDVFUV5RmNybbT0JzdSZkx0hTznPx4D40G/ybyzvpkDXTl5GUsC3pbmfM3sc23cVTVjnvYbWMdpJHEigAb7KgAA8T3VMXnlYslbctzLdP7NvG0v4hwoLOlfP7ravVp0ZrXT1gQKx37mQb3AZ+rX3da9rLau5Oz5vnKfSBDJJwXzchjjze7AoLqlRljqurCJHe3tbgMqt+jkaFsEA8nBBPGtP9vey/vdneQePZ9sn8cRNB0NtWkGnXRgZllEMhRl5ghc8PHhXhsLp8EdlC9sgAljSRm9JnYqCSzHixyTzr+Rba2FyrIt1DlgVKswjbiMei+D1rD5KLkNpiICD2Mk8XDB4LKwXl9nFBYUpSgUpSgUpSgVE6/5Ppby/Nz9NlgXsxEqxKAwXgWG+e8jpVtSgkbDyWWEbB5I2uJB69w7THPuY4+6qi2s0iGI0VB3KAo+Qr2pQYNek3bWc90Mp/Aah4YsbJ4P+RY/NSf61YbXuFsLonkIJvyGp3UY93Zph/oPd/g1UVmhn9Vh/dRfkWttYNBP6rB+5i/Itb6iufqOz9vcjE8EUmfaRWPzIzX80PZ6CxjMdrGI0ZixUZxk4zzPgK6NKBSlKBSlKBSlKBSlKBSlKDh7cQPJpt0kSsztBKFVRkklSAAOpqP1LaYNo72otb4Sm1MQBt5Mb3ZbvPuzX8pQX2goVtYAwIYRRAg8wdwZB8a30pQKUpQKUpQKUpQ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 flipH="1">
            <a:off x="6660232" y="350100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 flipH="1">
            <a:off x="5940152" y="3645024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 flipH="1">
            <a:off x="2627784" y="314096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 flipH="1">
            <a:off x="4211960" y="1556792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 flipH="1">
            <a:off x="5364088" y="1988840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 flipH="1">
            <a:off x="2483768" y="3645024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 flipH="1">
            <a:off x="1979712" y="422108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 flipH="1">
            <a:off x="6372200" y="422108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 flipH="1">
            <a:off x="5868144" y="3068960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 flipH="1">
            <a:off x="6804248" y="4509120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 flipH="1">
            <a:off x="5436096" y="5373216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 flipH="1">
            <a:off x="5652120" y="5949280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 flipH="1">
            <a:off x="4211960" y="566124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 flipH="1">
            <a:off x="4211960" y="6525344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 flipH="1">
            <a:off x="1763688" y="350100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 flipH="1">
            <a:off x="1547664" y="4509120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 flipH="1">
            <a:off x="3059832" y="206084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 flipH="1">
            <a:off x="2771800" y="5877272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 flipH="1">
            <a:off x="4644008" y="2564904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 flipH="1">
            <a:off x="3707904" y="2564904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 flipH="1">
            <a:off x="2987824" y="5373216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2699792" y="2132856"/>
            <a:ext cx="1043353" cy="1974166"/>
          </a:xfrm>
          <a:custGeom>
            <a:avLst/>
            <a:gdLst>
              <a:gd name="connsiteX0" fmla="*/ 0 w 1043353"/>
              <a:gd name="connsiteY0" fmla="*/ 1111347 h 1974166"/>
              <a:gd name="connsiteX1" fmla="*/ 801858 w 1043353"/>
              <a:gd name="connsiteY1" fmla="*/ 1899138 h 1974166"/>
              <a:gd name="connsiteX2" fmla="*/ 984738 w 1043353"/>
              <a:gd name="connsiteY2" fmla="*/ 1561513 h 1974166"/>
              <a:gd name="connsiteX3" fmla="*/ 450166 w 1043353"/>
              <a:gd name="connsiteY3" fmla="*/ 0 h 1974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3353" h="1974166">
                <a:moveTo>
                  <a:pt x="0" y="1111347"/>
                </a:moveTo>
                <a:cubicBezTo>
                  <a:pt x="318867" y="1467728"/>
                  <a:pt x="637735" y="1824110"/>
                  <a:pt x="801858" y="1899138"/>
                </a:cubicBezTo>
                <a:cubicBezTo>
                  <a:pt x="965981" y="1974166"/>
                  <a:pt x="1043353" y="1878036"/>
                  <a:pt x="984738" y="1561513"/>
                </a:cubicBezTo>
                <a:cubicBezTo>
                  <a:pt x="926123" y="1244990"/>
                  <a:pt x="688144" y="622495"/>
                  <a:pt x="450166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 flipH="1">
            <a:off x="4788024" y="2060848"/>
            <a:ext cx="1116887" cy="1974166"/>
          </a:xfrm>
          <a:custGeom>
            <a:avLst/>
            <a:gdLst>
              <a:gd name="connsiteX0" fmla="*/ 0 w 1043353"/>
              <a:gd name="connsiteY0" fmla="*/ 1111347 h 1974166"/>
              <a:gd name="connsiteX1" fmla="*/ 801858 w 1043353"/>
              <a:gd name="connsiteY1" fmla="*/ 1899138 h 1974166"/>
              <a:gd name="connsiteX2" fmla="*/ 984738 w 1043353"/>
              <a:gd name="connsiteY2" fmla="*/ 1561513 h 1974166"/>
              <a:gd name="connsiteX3" fmla="*/ 450166 w 1043353"/>
              <a:gd name="connsiteY3" fmla="*/ 0 h 1974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3353" h="1974166">
                <a:moveTo>
                  <a:pt x="0" y="1111347"/>
                </a:moveTo>
                <a:cubicBezTo>
                  <a:pt x="318867" y="1467728"/>
                  <a:pt x="637735" y="1824110"/>
                  <a:pt x="801858" y="1899138"/>
                </a:cubicBezTo>
                <a:cubicBezTo>
                  <a:pt x="965981" y="1974166"/>
                  <a:pt x="1043353" y="1878036"/>
                  <a:pt x="984738" y="1561513"/>
                </a:cubicBezTo>
                <a:cubicBezTo>
                  <a:pt x="926123" y="1244990"/>
                  <a:pt x="688144" y="622495"/>
                  <a:pt x="450166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>
            <a:stCxn id="18" idx="2"/>
            <a:endCxn id="17" idx="0"/>
          </p:cNvCxnSpPr>
          <p:nvPr/>
        </p:nvCxnSpPr>
        <p:spPr>
          <a:xfrm>
            <a:off x="4330824" y="5733256"/>
            <a:ext cx="138072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475656" y="32849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123728" y="40770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331640" y="45811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699792" y="52292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483768" y="58772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923928" y="56612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923928" y="6488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0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067944" y="1196752"/>
            <a:ext cx="402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940152" y="27089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779912" y="27089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915816" y="17008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427984" y="27089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483768" y="27809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364088" y="162880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627784" y="36450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076056" y="508518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876256" y="458112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012160" y="429309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732240" y="321297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580112" y="37890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724128" y="60212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0" y="69269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čísla vzestupně od 0 – 20. Co se tam skrývá?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3568" y="2239567"/>
            <a:ext cx="60486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ZABŘÍ           …………………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BUD               …………………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VOJAR          …………………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REVOJÍC      …………………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KUB               …………………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62068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Rozlušti přesmyčky listnatých stromů: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smajlíkem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 schovává obrázek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daného stromu.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2" descr="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2996952"/>
            <a:ext cx="1030303" cy="936104"/>
          </a:xfrm>
          <a:prstGeom prst="rect">
            <a:avLst/>
          </a:prstGeom>
          <a:noFill/>
        </p:spPr>
      </p:pic>
      <p:pic>
        <p:nvPicPr>
          <p:cNvPr id="15" name="Picture 4" descr="obráz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5733256"/>
            <a:ext cx="995589" cy="915943"/>
          </a:xfrm>
          <a:prstGeom prst="rect">
            <a:avLst/>
          </a:prstGeom>
          <a:noFill/>
        </p:spPr>
      </p:pic>
      <p:pic>
        <p:nvPicPr>
          <p:cNvPr id="16" name="Picture 6" descr="obráz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132856"/>
            <a:ext cx="1090811" cy="941214"/>
          </a:xfrm>
          <a:prstGeom prst="rect">
            <a:avLst/>
          </a:prstGeom>
          <a:noFill/>
        </p:spPr>
      </p:pic>
      <p:pic>
        <p:nvPicPr>
          <p:cNvPr id="17" name="Picture 8" descr="obráze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861048"/>
            <a:ext cx="1095333" cy="1051520"/>
          </a:xfrm>
          <a:prstGeom prst="rect">
            <a:avLst/>
          </a:prstGeom>
          <a:noFill/>
        </p:spPr>
      </p:pic>
      <p:pic>
        <p:nvPicPr>
          <p:cNvPr id="18" name="Picture 10" descr="obrázek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84368" y="5157192"/>
            <a:ext cx="936104" cy="952153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444208" y="3933056"/>
            <a:ext cx="53732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b="1" dirty="0" smtClean="0">
                <a:latin typeface="Times New Roman" pitchFamily="18" charset="0"/>
                <a:cs typeface="Times New Roman" pitchFamily="18" charset="0"/>
              </a:rPr>
              <a:t>JAVOR</a:t>
            </a:r>
            <a:endParaRPr lang="cs-CZ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100392" y="4941168"/>
            <a:ext cx="64633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latin typeface="Times New Roman" pitchFamily="18" charset="0"/>
                <a:cs typeface="Times New Roman" pitchFamily="18" charset="0"/>
              </a:rPr>
              <a:t>JÍROVEC</a:t>
            </a:r>
            <a:endParaRPr lang="cs-CZ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5589240"/>
            <a:ext cx="40748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b="1" dirty="0" smtClean="0">
                <a:latin typeface="Times New Roman" pitchFamily="18" charset="0"/>
                <a:cs typeface="Times New Roman" pitchFamily="18" charset="0"/>
              </a:rPr>
              <a:t>BUK</a:t>
            </a:r>
            <a:endParaRPr lang="cs-CZ" sz="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948264" y="1960238"/>
            <a:ext cx="51007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BŘÍZA</a:t>
            </a:r>
            <a:endParaRPr lang="cs-CZ" sz="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1556792"/>
            <a:ext cx="1152128" cy="1614053"/>
          </a:xfrm>
          <a:prstGeom prst="rect">
            <a:avLst/>
          </a:prstGeom>
          <a:noFill/>
        </p:spPr>
      </p:pic>
      <p:pic>
        <p:nvPicPr>
          <p:cNvPr id="27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4581128"/>
            <a:ext cx="1152128" cy="1614053"/>
          </a:xfrm>
          <a:prstGeom prst="rect">
            <a:avLst/>
          </a:prstGeom>
          <a:noFill/>
        </p:spPr>
      </p:pic>
      <p:pic>
        <p:nvPicPr>
          <p:cNvPr id="28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5243947"/>
            <a:ext cx="1152128" cy="1614053"/>
          </a:xfrm>
          <a:prstGeom prst="rect">
            <a:avLst/>
          </a:prstGeom>
          <a:noFill/>
        </p:spPr>
      </p:pic>
      <p:pic>
        <p:nvPicPr>
          <p:cNvPr id="29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2492896"/>
            <a:ext cx="1152128" cy="1614053"/>
          </a:xfrm>
          <a:prstGeom prst="rect">
            <a:avLst/>
          </a:prstGeom>
          <a:noFill/>
        </p:spPr>
      </p:pic>
      <p:cxnSp>
        <p:nvCxnSpPr>
          <p:cNvPr id="31" name="Přímá spojovací šipka 30"/>
          <p:cNvCxnSpPr>
            <a:endCxn id="1026" idx="1"/>
          </p:cNvCxnSpPr>
          <p:nvPr/>
        </p:nvCxnSpPr>
        <p:spPr>
          <a:xfrm flipV="1">
            <a:off x="5940152" y="2363819"/>
            <a:ext cx="720080" cy="129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endCxn id="29" idx="1"/>
          </p:cNvCxnSpPr>
          <p:nvPr/>
        </p:nvCxnSpPr>
        <p:spPr>
          <a:xfrm flipV="1">
            <a:off x="5940152" y="3299923"/>
            <a:ext cx="1872208" cy="129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429000"/>
            <a:ext cx="1152128" cy="1614053"/>
          </a:xfrm>
          <a:prstGeom prst="rect">
            <a:avLst/>
          </a:prstGeom>
          <a:noFill/>
        </p:spPr>
      </p:pic>
      <p:cxnSp>
        <p:nvCxnSpPr>
          <p:cNvPr id="43" name="Přímá spojovací šipka 42"/>
          <p:cNvCxnSpPr>
            <a:endCxn id="36" idx="1"/>
          </p:cNvCxnSpPr>
          <p:nvPr/>
        </p:nvCxnSpPr>
        <p:spPr>
          <a:xfrm flipV="1">
            <a:off x="5940152" y="4236027"/>
            <a:ext cx="504056" cy="2010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6012160" y="5085184"/>
            <a:ext cx="180020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>
            <a:off x="5940152" y="630932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se můžeme za pilnou práci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všichni postavit  na místo vítězů!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Správce\AppData\Local\Microsoft\Windows\Temporary Internet Files\Content.IE5\NQOBQ8S3\MC900441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068960"/>
            <a:ext cx="3888432" cy="33888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988840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Obrazy stromů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http://michal-duda.euweb.cz/pict_for_mlv.htm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List jírovce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http://ladyrovena.galerie.cz/5404442-jirovec-madal#79269192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Bukvice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http://bukvice.wz.cz/nabidka.php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Bukvice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http://webboss.cz/Default.asp?IDM=3&amp;id=3&amp;Kategorie=P%F8%EDroda&amp;Page=3&amp;IDIMG=920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Listy dubu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http://prazskestezky.cz/kunrat/ku03.html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Kaštany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http://www.krasnybyt.cz/-/dekorace-do-bytu/-/kastany-zelene-set-10ks--asa-selection--deko/23695.html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Žaludy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http://jezek-web.com/cenik.php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196752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268760"/>
            <a:ext cx="842493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List buku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http://www.vesmir.cz/files/obr/nazev/2008_840_01/type/html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Dvounažka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http://leccos.com/index.php/clanky/dvounazka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Bříza komplet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http://www.designandmore.cz/english/palivovedrevo_stromy_detail.php?IdStromu=4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Bříza bradavičnatá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http://www.biotox.cz/botanicus/index.php?id=bph_0517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Plod břízy nažka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http://junak-racek.sweb.cz/qad00.html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Javor mléč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http://www.e-zahrady.cz/atlas-rostlin/javorovite-aceraceae/380-javor-mlec-acer-platanoides.html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Javor  klen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http://www.eprojekty.cz/weby/demo/envi06/javor-klen.aspx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Javor babyka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http://www.garten.cz/forum/f1/cz/5947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799288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Javor  klen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http://www.eprojekty.cz/weby/demo/envi06/javor-klen.aspx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Javor babyka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http://www.garten.cz/forum/f1/cz/5947/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Dub letní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http://www.eprojekty.cz/weby/demo/envi05/dub-letni-3313.aspx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Dub zimní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http://www.jdemedoparku.cz/dub_zimni.php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Buk lesní – [cit. 2011-10-25].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http://www.volny.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/obec.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hrcava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prirodni.html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Jírovec maďal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http://www.zahady-zdravi.cz/zdravy-zivot/databaze-pro-zdravi/bylinky/kastan-konsky-jirovec-madal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Bříza bradavičnatá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http://mojebyliny.blog.cz/1012/briza-bradavicnata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Kreslené obrázky stromů – [cit. 2011-10-25].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http://oddil.tulaci.eu/text-zoz-cast-2-priroda/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399</TotalTime>
  <Words>640</Words>
  <Application>Microsoft Office PowerPoint</Application>
  <PresentationFormat>Předvádění na obrazovce (4:3)</PresentationFormat>
  <Paragraphs>142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Default Theme</vt:lpstr>
      <vt:lpstr>Motiv sady Office</vt:lpstr>
      <vt:lpstr>VY_32_INOVACE_24_Listnaté stromy</vt:lpstr>
      <vt:lpstr>Anotace</vt:lpstr>
      <vt:lpstr>LISTNATÉ  STROMY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 STROMY</dc:title>
  <dc:creator>Žaneta</dc:creator>
  <cp:lastModifiedBy>pcbazar</cp:lastModifiedBy>
  <cp:revision>64</cp:revision>
  <dcterms:created xsi:type="dcterms:W3CDTF">2011-10-30T12:43:40Z</dcterms:created>
  <dcterms:modified xsi:type="dcterms:W3CDTF">2012-09-12T21:29:12Z</dcterms:modified>
</cp:coreProperties>
</file>