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6" r:id="rId3"/>
    <p:sldId id="267" r:id="rId4"/>
    <p:sldId id="256" r:id="rId5"/>
    <p:sldId id="257" r:id="rId6"/>
    <p:sldId id="258" r:id="rId7"/>
    <p:sldId id="261" r:id="rId8"/>
    <p:sldId id="260" r:id="rId9"/>
    <p:sldId id="262" r:id="rId10"/>
    <p:sldId id="263" r:id="rId11"/>
    <p:sldId id="268" r:id="rId12"/>
    <p:sldId id="264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26" autoAdjust="0"/>
    <p:restoredTop sz="94660"/>
  </p:normalViewPr>
  <p:slideViewPr>
    <p:cSldViewPr>
      <p:cViewPr>
        <p:scale>
          <a:sx n="78" d="100"/>
          <a:sy n="78" d="100"/>
        </p:scale>
        <p:origin x="-930" y="-5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9/12/2012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9/12/2012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9/12/2012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5" Type="http://schemas.openxmlformats.org/officeDocument/2006/relationships/image" Target="../media/image8.jpe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smtClean="0">
                <a:latin typeface="Verdana" pitchFamily="34" charset="0"/>
              </a:rPr>
              <a:t>VY_32_INOVACE_27_Zima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09600" y="1473746"/>
            <a:ext cx="8077200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 smtClean="0">
                <a:latin typeface="Verdana" pitchFamily="34" charset="0"/>
              </a:rPr>
              <a:t>Pracovní materiál je věnován výuce o zimě     (určen pro 1. - 3.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seznámení s ročním obdobím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povídání o zimě podle obrázků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sestavení puzzle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zimní měsíce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pranostiky zimních měsíců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činnosti patřící k zimě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luštění křížovky</a:t>
            </a:r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>
          <a:xfrm>
            <a:off x="457200" y="620688"/>
            <a:ext cx="8229600" cy="7969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052736"/>
            <a:ext cx="9144000" cy="3240360"/>
          </a:xfrm>
        </p:spPr>
        <p:txBody>
          <a:bodyPr>
            <a:normAutofit/>
          </a:bodyPr>
          <a:lstStyle/>
          <a:p>
            <a:pPr algn="ctr"/>
            <a:r>
              <a:rPr lang="cs-CZ" sz="10000" dirty="0" smtClean="0">
                <a:latin typeface="Times New Roman" pitchFamily="18" charset="0"/>
                <a:cs typeface="Times New Roman" pitchFamily="18" charset="0"/>
              </a:rPr>
              <a:t>ZIMA</a:t>
            </a:r>
            <a:endParaRPr lang="cs-CZ" sz="10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Povídej o zimě podle obrázků: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Lada-zima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23928" y="2276872"/>
            <a:ext cx="4879894" cy="3190354"/>
          </a:xfrm>
          <a:prstGeom prst="rect">
            <a:avLst/>
          </a:prstGeom>
        </p:spPr>
      </p:pic>
      <p:pic>
        <p:nvPicPr>
          <p:cNvPr id="7" name="Obrázek 6" descr="Lada-zim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1844824"/>
            <a:ext cx="3403648" cy="45365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bdélník 23"/>
          <p:cNvSpPr/>
          <p:nvPr/>
        </p:nvSpPr>
        <p:spPr>
          <a:xfrm>
            <a:off x="1979712" y="1988840"/>
            <a:ext cx="5184576" cy="3456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0" y="836712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Sestav z jednotlivých dílků tento obrázek                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Obrázek 11" descr="Lada-zima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64288" y="620688"/>
            <a:ext cx="1368152" cy="894464"/>
          </a:xfrm>
          <a:prstGeom prst="rect">
            <a:avLst/>
          </a:prstGeom>
        </p:spPr>
      </p:pic>
      <p:pic>
        <p:nvPicPr>
          <p:cNvPr id="13" name="Obrázek 12" descr="Lada-zima1_0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1772816"/>
            <a:ext cx="1755421" cy="1144418"/>
          </a:xfrm>
          <a:prstGeom prst="rect">
            <a:avLst/>
          </a:prstGeom>
        </p:spPr>
      </p:pic>
      <p:pic>
        <p:nvPicPr>
          <p:cNvPr id="14" name="Obrázek 13" descr="Lada-zima1_00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635896" y="5713582"/>
            <a:ext cx="1755421" cy="1144418"/>
          </a:xfrm>
          <a:prstGeom prst="rect">
            <a:avLst/>
          </a:prstGeom>
        </p:spPr>
      </p:pic>
      <p:pic>
        <p:nvPicPr>
          <p:cNvPr id="15" name="Obrázek 14" descr="Lada-zima1_00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4437112"/>
            <a:ext cx="1755421" cy="1144418"/>
          </a:xfrm>
          <a:prstGeom prst="rect">
            <a:avLst/>
          </a:prstGeom>
        </p:spPr>
      </p:pic>
      <p:pic>
        <p:nvPicPr>
          <p:cNvPr id="16" name="Obrázek 15" descr="Lada-zima1_004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763688" y="5713582"/>
            <a:ext cx="1755421" cy="1144418"/>
          </a:xfrm>
          <a:prstGeom prst="rect">
            <a:avLst/>
          </a:prstGeom>
        </p:spPr>
      </p:pic>
      <p:pic>
        <p:nvPicPr>
          <p:cNvPr id="17" name="Obrázek 16" descr="Lada-zima1_005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388579" y="3212976"/>
            <a:ext cx="1755421" cy="1144418"/>
          </a:xfrm>
          <a:prstGeom prst="rect">
            <a:avLst/>
          </a:prstGeom>
        </p:spPr>
      </p:pic>
      <p:pic>
        <p:nvPicPr>
          <p:cNvPr id="18" name="Obrázek 17" descr="Lada-zima1_006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388579" y="1772816"/>
            <a:ext cx="1755421" cy="1144418"/>
          </a:xfrm>
          <a:prstGeom prst="rect">
            <a:avLst/>
          </a:prstGeom>
        </p:spPr>
      </p:pic>
      <p:pic>
        <p:nvPicPr>
          <p:cNvPr id="19" name="Obrázek 18" descr="Lada-zima1_007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0" y="3068960"/>
            <a:ext cx="1755421" cy="1154117"/>
          </a:xfrm>
          <a:prstGeom prst="rect">
            <a:avLst/>
          </a:prstGeom>
        </p:spPr>
      </p:pic>
      <p:pic>
        <p:nvPicPr>
          <p:cNvPr id="20" name="Obrázek 19" descr="Lada-zima1_008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508104" y="5703883"/>
            <a:ext cx="1755421" cy="1154117"/>
          </a:xfrm>
          <a:prstGeom prst="rect">
            <a:avLst/>
          </a:prstGeom>
        </p:spPr>
      </p:pic>
      <p:pic>
        <p:nvPicPr>
          <p:cNvPr id="21" name="Obrázek 20" descr="Lada-zima1_009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7388579" y="4581128"/>
            <a:ext cx="1755421" cy="1154117"/>
          </a:xfrm>
          <a:prstGeom prst="rect">
            <a:avLst/>
          </a:prstGeom>
        </p:spPr>
      </p:pic>
      <p:sp>
        <p:nvSpPr>
          <p:cNvPr id="23" name="TextovéPole 5"/>
          <p:cNvSpPr txBox="1"/>
          <p:nvPr/>
        </p:nvSpPr>
        <p:spPr>
          <a:xfrm>
            <a:off x="1475656" y="0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484784"/>
            <a:ext cx="28344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PROSINEC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3928" y="1484784"/>
            <a:ext cx="19495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LEDEN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88224" y="1484784"/>
            <a:ext cx="16946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ÚNOR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Zimní měsíce jsou: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Žaneta\AppData\Local\Microsoft\Windows\Temporary Internet Files\Content.IE5\WFSBR3KA\MP90042531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276872"/>
            <a:ext cx="1710191" cy="1368152"/>
          </a:xfrm>
          <a:prstGeom prst="rect">
            <a:avLst/>
          </a:prstGeom>
          <a:noFill/>
        </p:spPr>
      </p:pic>
      <p:pic>
        <p:nvPicPr>
          <p:cNvPr id="2051" name="Picture 3" descr="C:\Users\Žaneta\AppData\Local\Microsoft\Windows\Temporary Internet Files\Content.IE5\1CU8B4RC\MP90031386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3284984"/>
            <a:ext cx="1051390" cy="1585342"/>
          </a:xfrm>
          <a:prstGeom prst="rect">
            <a:avLst/>
          </a:prstGeom>
          <a:noFill/>
        </p:spPr>
      </p:pic>
      <p:pic>
        <p:nvPicPr>
          <p:cNvPr id="2052" name="Picture 4" descr="C:\Users\Žaneta\AppData\Local\Microsoft\Windows\Temporary Internet Files\Content.IE5\EDSDGKRB\MP90040672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2420888"/>
            <a:ext cx="1183506" cy="1774808"/>
          </a:xfrm>
          <a:prstGeom prst="rect">
            <a:avLst/>
          </a:prstGeom>
          <a:noFill/>
        </p:spPr>
      </p:pic>
      <p:pic>
        <p:nvPicPr>
          <p:cNvPr id="2054" name="Picture 6" descr="C:\Users\Žaneta\AppData\Local\Microsoft\Windows\Temporary Internet Files\Content.IE5\1CU8B4RC\MP90042520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17443" y="2579787"/>
            <a:ext cx="1351275" cy="1364601"/>
          </a:xfrm>
          <a:prstGeom prst="rect">
            <a:avLst/>
          </a:prstGeom>
          <a:noFill/>
        </p:spPr>
      </p:pic>
      <p:pic>
        <p:nvPicPr>
          <p:cNvPr id="2055" name="Picture 7" descr="C:\Users\Žaneta\AppData\Local\Microsoft\Windows\Temporary Internet Files\Content.IE5\EDSDGKRB\MP90042214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5085184"/>
            <a:ext cx="1642091" cy="1093016"/>
          </a:xfrm>
          <a:prstGeom prst="rect">
            <a:avLst/>
          </a:prstGeom>
          <a:noFill/>
        </p:spPr>
      </p:pic>
      <p:pic>
        <p:nvPicPr>
          <p:cNvPr id="2056" name="Picture 8" descr="C:\Users\Žaneta\AppData\Local\Microsoft\Windows\Temporary Internet Files\Content.IE5\KWKDE796\MP90018175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4509120"/>
            <a:ext cx="2133550" cy="1401069"/>
          </a:xfrm>
          <a:prstGeom prst="rect">
            <a:avLst/>
          </a:prstGeom>
          <a:noFill/>
        </p:spPr>
      </p:pic>
      <p:pic>
        <p:nvPicPr>
          <p:cNvPr id="2061" name="Picture 13" descr="C:\Users\Žaneta\AppData\Local\Microsoft\Windows\Temporary Internet Files\Content.IE5\KWKDE796\MP90042297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2348880"/>
            <a:ext cx="860721" cy="1296144"/>
          </a:xfrm>
          <a:prstGeom prst="rect">
            <a:avLst/>
          </a:prstGeom>
          <a:noFill/>
        </p:spPr>
      </p:pic>
      <p:pic>
        <p:nvPicPr>
          <p:cNvPr id="2062" name="Picture 14" descr="C:\Users\Žaneta\AppData\Local\Microsoft\Windows\Temporary Internet Files\Content.IE5\KWKDE796\MP90042310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72200" y="4293096"/>
            <a:ext cx="1620813" cy="10801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" y="2996951"/>
            <a:ext cx="40435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rgbClr val="00B050"/>
                  </a:solidFill>
                  <a:prstDash val="solid"/>
                </a:ln>
                <a:solidFill>
                  <a:srgbClr val="00FF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PROSINEC</a:t>
            </a:r>
          </a:p>
          <a:p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221087"/>
            <a:ext cx="34918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LEDEN</a:t>
            </a:r>
          </a:p>
          <a:p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5589240"/>
            <a:ext cx="414543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rgbClr val="00B050"/>
                  </a:solidFill>
                  <a:prstDash val="solid"/>
                </a:ln>
                <a:solidFill>
                  <a:srgbClr val="00FF00"/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ÚNOR</a:t>
            </a:r>
            <a:endParaRPr lang="cs-CZ" sz="40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40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4000" b="1" cap="all" dirty="0">
              <a:ln w="9000" cmpd="sng">
                <a:solidFill>
                  <a:srgbClr val="00B050"/>
                </a:solidFill>
                <a:prstDash val="solid"/>
              </a:ln>
              <a:solidFill>
                <a:srgbClr val="00FF00"/>
              </a:soli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23037" y="4293095"/>
            <a:ext cx="50626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800" dirty="0" smtClean="0">
                <a:latin typeface="Times New Roman" pitchFamily="18" charset="0"/>
                <a:cs typeface="Times New Roman" pitchFamily="18" charset="0"/>
              </a:rPr>
              <a:t>Lucie noci upije, ale dne nepřidá.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23038" y="5589240"/>
            <a:ext cx="3842655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Tři krále mrzne stále.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Kašpar, Melichar, Baltazar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4" y="3068959"/>
            <a:ext cx="60660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svatého Blažeje slunko ještě nehřeje.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68144" y="6165304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6. 1.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35895" y="4797151"/>
            <a:ext cx="8194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13. 12.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48062" y="3573015"/>
            <a:ext cx="588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3. 2.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Výbuch 2 10"/>
          <p:cNvSpPr/>
          <p:nvPr/>
        </p:nvSpPr>
        <p:spPr>
          <a:xfrm rot="2465025">
            <a:off x="3633959" y="4624980"/>
            <a:ext cx="914400" cy="914400"/>
          </a:xfrm>
          <a:prstGeom prst="irregularSeal2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buch 2 11"/>
          <p:cNvSpPr/>
          <p:nvPr/>
        </p:nvSpPr>
        <p:spPr>
          <a:xfrm rot="2465025">
            <a:off x="4987162" y="3400843"/>
            <a:ext cx="914400" cy="914400"/>
          </a:xfrm>
          <a:prstGeom prst="irregularSeal2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buch 2 12"/>
          <p:cNvSpPr/>
          <p:nvPr/>
        </p:nvSpPr>
        <p:spPr>
          <a:xfrm rot="2465025">
            <a:off x="5734108" y="5892769"/>
            <a:ext cx="914400" cy="914400"/>
          </a:xfrm>
          <a:prstGeom prst="irregularSeal2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4"/>
          <p:cNvSpPr txBox="1"/>
          <p:nvPr/>
        </p:nvSpPr>
        <p:spPr>
          <a:xfrm>
            <a:off x="0" y="692696"/>
            <a:ext cx="91440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Pokus se přiřadit k měsíci správnou pranostiku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spoj je čarou,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jméno v pranostice vyhledej v kalendáři:</a:t>
            </a: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Správné datum najdeš pod barevným označením.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Podtrhni věty, které patří </a:t>
            </a:r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k zimě: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484784"/>
            <a:ext cx="914400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905">
                  <a:solidFill>
                    <a:srgbClr val="0070C0"/>
                  </a:solidFill>
                </a:ln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sázíme cibuli</a:t>
            </a:r>
          </a:p>
          <a:p>
            <a:pPr algn="ctr"/>
            <a:r>
              <a:rPr lang="cs-CZ" sz="4000" b="1" dirty="0" smtClean="0">
                <a:ln w="1905">
                  <a:solidFill>
                    <a:srgbClr val="0070C0"/>
                  </a:solidFill>
                </a:ln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opalujeme se </a:t>
            </a:r>
          </a:p>
          <a:p>
            <a:pPr algn="ctr"/>
            <a:r>
              <a:rPr lang="cs-CZ" sz="4000" b="1" dirty="0" smtClean="0">
                <a:ln w="1905">
                  <a:solidFill>
                    <a:srgbClr val="0070C0"/>
                  </a:solidFill>
                </a:ln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opadávají listy</a:t>
            </a:r>
          </a:p>
          <a:p>
            <a:pPr algn="ctr"/>
            <a:r>
              <a:rPr lang="cs-CZ" sz="4000" b="1" dirty="0" smtClean="0">
                <a:ln w="1905">
                  <a:solidFill>
                    <a:srgbClr val="0070C0"/>
                  </a:solidFill>
                </a:ln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je sychravo</a:t>
            </a:r>
          </a:p>
          <a:p>
            <a:pPr algn="ctr"/>
            <a:r>
              <a:rPr lang="cs-CZ" sz="4000" b="1" dirty="0" smtClean="0">
                <a:ln w="1905">
                  <a:solidFill>
                    <a:srgbClr val="0070C0"/>
                  </a:solidFill>
                </a:ln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kvetou stromy</a:t>
            </a:r>
          </a:p>
          <a:p>
            <a:pPr algn="ctr"/>
            <a:r>
              <a:rPr lang="cs-CZ" sz="4000" b="1" dirty="0" smtClean="0">
                <a:ln w="1905">
                  <a:solidFill>
                    <a:srgbClr val="0070C0"/>
                  </a:solidFill>
                </a:ln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padá sníh a mrzne</a:t>
            </a:r>
          </a:p>
          <a:p>
            <a:pPr algn="ctr"/>
            <a:r>
              <a:rPr lang="cs-CZ" sz="4000" b="1" dirty="0" smtClean="0">
                <a:ln w="1905">
                  <a:solidFill>
                    <a:srgbClr val="0070C0"/>
                  </a:solidFill>
                </a:ln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koupeme se v bazénu</a:t>
            </a:r>
          </a:p>
          <a:p>
            <a:pPr algn="ctr"/>
            <a:r>
              <a:rPr lang="cs-CZ" sz="4000" b="1" dirty="0" smtClean="0">
                <a:ln w="1905">
                  <a:solidFill>
                    <a:srgbClr val="0070C0"/>
                  </a:solidFill>
                </a:ln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sáňkujeme </a:t>
            </a:r>
            <a:endParaRPr lang="cs-CZ" sz="4000" b="1" dirty="0">
              <a:ln w="1905">
                <a:solidFill>
                  <a:srgbClr val="0070C0"/>
                </a:solidFill>
              </a:ln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979712" y="2276872"/>
          <a:ext cx="6120675" cy="27363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56425"/>
                <a:gridCol w="556425"/>
                <a:gridCol w="556425"/>
                <a:gridCol w="556425"/>
                <a:gridCol w="556425"/>
                <a:gridCol w="556425"/>
                <a:gridCol w="556425"/>
                <a:gridCol w="556425"/>
                <a:gridCol w="556425"/>
                <a:gridCol w="556425"/>
                <a:gridCol w="556425"/>
              </a:tblGrid>
              <a:tr h="6840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M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840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840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0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Vylušti křížovku: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C:\Users\Žaneta\AppData\Local\Microsoft\Windows\Temporary Internet Files\Content.IE5\KWKDE796\MC9000134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3068960"/>
            <a:ext cx="441208" cy="489264"/>
          </a:xfrm>
          <a:prstGeom prst="rect">
            <a:avLst/>
          </a:prstGeom>
          <a:noFill/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2348880"/>
            <a:ext cx="576806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4437112"/>
            <a:ext cx="538361" cy="494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3717032"/>
            <a:ext cx="570359" cy="5703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836712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teď si všichni se sněhuláčkem zakřičíme…!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835696" y="4941168"/>
            <a:ext cx="2592288" cy="1656184"/>
            <a:chOff x="1619672" y="4725144"/>
            <a:chExt cx="2592288" cy="1656184"/>
          </a:xfrm>
        </p:grpSpPr>
        <p:sp>
          <p:nvSpPr>
            <p:cNvPr id="5" name="Oválný popisek 4"/>
            <p:cNvSpPr/>
            <p:nvPr/>
          </p:nvSpPr>
          <p:spPr>
            <a:xfrm flipH="1" flipV="1">
              <a:off x="1619672" y="4725144"/>
              <a:ext cx="2592288" cy="1656184"/>
            </a:xfrm>
            <a:prstGeom prst="wedgeEllipseCallout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123728" y="5301208"/>
              <a:ext cx="157927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latin typeface="Times New Roman" pitchFamily="18" charset="0"/>
                  <a:cs typeface="Times New Roman" pitchFamily="18" charset="0"/>
                </a:rPr>
                <a:t>SUPER !!!</a:t>
              </a:r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2050" name="Picture 2" descr="C:\Users\Správce\AppData\Local\Microsoft\Windows\Temporary Internet Files\Content.IE5\OVQYSLTQ\MC9004404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700808"/>
            <a:ext cx="3825801" cy="43555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988840"/>
            <a:ext cx="7704856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Vločka - [cit. 2011-12-07].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http://julci-sims.blog.cz/1011/cekani-na-prvni-snehovou-vlocku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Rampouch - [cit. 2011-12-07].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http://www.seznamzbozi.cz/vanocni-dekorace/36068741/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Zima - [cit. 2011-12-07].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http://randomstuffandwhatnot.blogspot.cz/2010_12_01_archive.html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Zimní radovánky - [cit. 2011-12-07]. </a:t>
            </a:r>
          </a:p>
          <a:p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http://fotoalba.centrum.cz/photo.php?pid=24678738&amp;row=w%3Ds%26what%3Dphoto%26where%3Dfulltext%26name%3DLady%26cat%3D0%26datetype%3D0%26date%3D%26sort%3D1%26desc%3D1%26offset%3D2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&gt;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Ostatní obrázky byly použity z Klipartu.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3"/>
          <p:cNvSpPr txBox="1">
            <a:spLocks/>
          </p:cNvSpPr>
          <p:nvPr/>
        </p:nvSpPr>
        <p:spPr>
          <a:xfrm>
            <a:off x="395536" y="1124744"/>
            <a:ext cx="822960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Použité citace a obrázky: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1104</TotalTime>
  <Words>283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Default Theme</vt:lpstr>
      <vt:lpstr>Motiv sady Office</vt:lpstr>
      <vt:lpstr>VY_32_INOVACE_27_Zima</vt:lpstr>
      <vt:lpstr>Prezentace aplikace PowerPoint</vt:lpstr>
      <vt:lpstr>ZIMA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ZIMA</dc:title>
  <dc:creator>Žaneta</dc:creator>
  <cp:lastModifiedBy>pcbazar</cp:lastModifiedBy>
  <cp:revision>72</cp:revision>
  <dcterms:created xsi:type="dcterms:W3CDTF">2012-03-14T17:48:37Z</dcterms:created>
  <dcterms:modified xsi:type="dcterms:W3CDTF">2012-09-12T21:30:50Z</dcterms:modified>
</cp:coreProperties>
</file>