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56" autoAdjust="0"/>
  </p:normalViewPr>
  <p:slideViewPr>
    <p:cSldViewPr>
      <p:cViewPr varScale="1">
        <p:scale>
          <a:sx n="65" d="100"/>
          <a:sy n="65" d="100"/>
        </p:scale>
        <p:origin x="-95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pojmů skupenství, změn skupenství, využití změn skupenství v praxi. 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8.  9.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98DEA8-4821-45FA-9C65-28A96A3935E3}" type="presOf" srcId="{21CD1CFD-9C1D-4CCD-9C1F-96D7FEC97AFE}" destId="{B303A152-D5F1-4A18-813F-E2E35B67E925}" srcOrd="1" destOrd="0" presId="urn:microsoft.com/office/officeart/2005/8/layout/list1"/>
    <dgm:cxn modelId="{85BEEB05-A90E-4767-B54A-0B0E26A8B891}" type="presOf" srcId="{30796B16-12F9-40D6-9015-EB89BB5F506A}" destId="{CBC03896-5359-44E0-8915-FCD9B030F579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F5E577DC-0B75-4487-8D01-0E16AB3CB70D}" type="presOf" srcId="{5D5106FA-2091-4491-8130-81C8257822BF}" destId="{7434E60B-9D92-4C96-BC05-49E506135518}" srcOrd="0" destOrd="0" presId="urn:microsoft.com/office/officeart/2005/8/layout/list1"/>
    <dgm:cxn modelId="{6072EF76-7A28-4F84-AB49-F81C2CD39BD1}" type="presOf" srcId="{C23FB3AD-ADCB-439B-91E3-CCAC5D95039A}" destId="{0DE7C07F-6E89-49E7-849E-19E901F4E55C}" srcOrd="1" destOrd="0" presId="urn:microsoft.com/office/officeart/2005/8/layout/list1"/>
    <dgm:cxn modelId="{6C9D7F26-83AF-4445-951C-07C6365A0BC7}" type="presOf" srcId="{C23FB3AD-ADCB-439B-91E3-CCAC5D95039A}" destId="{D8A736F1-6882-4EE8-B8CF-94E99995BBC4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87C25E30-AB49-4A7E-911D-A687A587438D}" type="presOf" srcId="{FCA51B5C-9664-4F83-804A-4F17952C1B77}" destId="{357F34FD-9159-4421-ADFD-8E14EBA959DF}" srcOrd="0" destOrd="0" presId="urn:microsoft.com/office/officeart/2005/8/layout/list1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865B5737-8DE6-4155-BB11-076219DA5AC6}" type="presOf" srcId="{3895EC79-AA20-455E-9F69-DE3BD08E691E}" destId="{867F9FBB-DA2B-45E8-A45C-7C53C4121152}" srcOrd="1" destOrd="0" presId="urn:microsoft.com/office/officeart/2005/8/layout/list1"/>
    <dgm:cxn modelId="{29D76F43-EBC5-4369-B9DD-6FC213922BB8}" type="presOf" srcId="{51801BC8-D6DC-4669-A849-3FE3157A21FE}" destId="{F2F6B223-CEF1-4552-AA17-F64BAF562805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A7413189-A770-467B-8B29-99FEE660F19B}" type="presOf" srcId="{21CD1CFD-9C1D-4CCD-9C1F-96D7FEC97AFE}" destId="{E849BD94-F756-4A2B-878A-8B8D1301ACCA}" srcOrd="0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6519207E-F5C0-45A9-81E3-761FDE9E136D}" type="presOf" srcId="{3895EC79-AA20-455E-9F69-DE3BD08E691E}" destId="{EB0ECFC4-C995-40AD-A8E9-595ABAA26A22}" srcOrd="0" destOrd="0" presId="urn:microsoft.com/office/officeart/2005/8/layout/list1"/>
    <dgm:cxn modelId="{9FB56332-EA5B-4648-AAE9-86E5676AF83D}" type="presParOf" srcId="{357F34FD-9159-4421-ADFD-8E14EBA959DF}" destId="{786576EC-D75C-4DB0-B314-C85D4862E4CA}" srcOrd="0" destOrd="0" presId="urn:microsoft.com/office/officeart/2005/8/layout/list1"/>
    <dgm:cxn modelId="{A5CF72B2-B41E-41AB-9BED-54E32C17942D}" type="presParOf" srcId="{786576EC-D75C-4DB0-B314-C85D4862E4CA}" destId="{EB0ECFC4-C995-40AD-A8E9-595ABAA26A22}" srcOrd="0" destOrd="0" presId="urn:microsoft.com/office/officeart/2005/8/layout/list1"/>
    <dgm:cxn modelId="{B44A27EB-AB5C-4BFC-A721-D4D00EDF3476}" type="presParOf" srcId="{786576EC-D75C-4DB0-B314-C85D4862E4CA}" destId="{867F9FBB-DA2B-45E8-A45C-7C53C4121152}" srcOrd="1" destOrd="0" presId="urn:microsoft.com/office/officeart/2005/8/layout/list1"/>
    <dgm:cxn modelId="{101B6D33-0066-4460-A118-306980DA2E8C}" type="presParOf" srcId="{357F34FD-9159-4421-ADFD-8E14EBA959DF}" destId="{53BD7F68-B256-41A2-AF8D-7FF61038E16B}" srcOrd="1" destOrd="0" presId="urn:microsoft.com/office/officeart/2005/8/layout/list1"/>
    <dgm:cxn modelId="{E0E86F7B-CC91-4509-807B-DE1AEA0F3A02}" type="presParOf" srcId="{357F34FD-9159-4421-ADFD-8E14EBA959DF}" destId="{CBC03896-5359-44E0-8915-FCD9B030F579}" srcOrd="2" destOrd="0" presId="urn:microsoft.com/office/officeart/2005/8/layout/list1"/>
    <dgm:cxn modelId="{2E84B652-0CEE-40C2-9D26-843558ED8DB6}" type="presParOf" srcId="{357F34FD-9159-4421-ADFD-8E14EBA959DF}" destId="{D23B6F7A-3280-4B61-8C5A-157F38DB805D}" srcOrd="3" destOrd="0" presId="urn:microsoft.com/office/officeart/2005/8/layout/list1"/>
    <dgm:cxn modelId="{44C73C26-286B-4223-BE37-6A498AF97481}" type="presParOf" srcId="{357F34FD-9159-4421-ADFD-8E14EBA959DF}" destId="{24B7CFB4-FF55-4562-A794-0EB5393671C4}" srcOrd="4" destOrd="0" presId="urn:microsoft.com/office/officeart/2005/8/layout/list1"/>
    <dgm:cxn modelId="{AABEF3F7-6389-45C8-A48A-1B287747C4DF}" type="presParOf" srcId="{24B7CFB4-FF55-4562-A794-0EB5393671C4}" destId="{D8A736F1-6882-4EE8-B8CF-94E99995BBC4}" srcOrd="0" destOrd="0" presId="urn:microsoft.com/office/officeart/2005/8/layout/list1"/>
    <dgm:cxn modelId="{337D507E-3D74-4D89-B457-BDBB5A6E2220}" type="presParOf" srcId="{24B7CFB4-FF55-4562-A794-0EB5393671C4}" destId="{0DE7C07F-6E89-49E7-849E-19E901F4E55C}" srcOrd="1" destOrd="0" presId="urn:microsoft.com/office/officeart/2005/8/layout/list1"/>
    <dgm:cxn modelId="{DA3D14B5-1D39-4943-B24E-111C61B81C13}" type="presParOf" srcId="{357F34FD-9159-4421-ADFD-8E14EBA959DF}" destId="{BA0DF4E2-C357-494D-8797-8B5E841504F2}" srcOrd="5" destOrd="0" presId="urn:microsoft.com/office/officeart/2005/8/layout/list1"/>
    <dgm:cxn modelId="{FFAB02B2-437D-42A4-9797-787AFB5BEE57}" type="presParOf" srcId="{357F34FD-9159-4421-ADFD-8E14EBA959DF}" destId="{7434E60B-9D92-4C96-BC05-49E506135518}" srcOrd="6" destOrd="0" presId="urn:microsoft.com/office/officeart/2005/8/layout/list1"/>
    <dgm:cxn modelId="{C101CDF2-AE7D-44D0-9C0A-5489423B22B3}" type="presParOf" srcId="{357F34FD-9159-4421-ADFD-8E14EBA959DF}" destId="{9B5427D5-06B1-41D5-84C6-F7C7B8DCA45D}" srcOrd="7" destOrd="0" presId="urn:microsoft.com/office/officeart/2005/8/layout/list1"/>
    <dgm:cxn modelId="{80DC7688-DA27-4A35-99E5-19F437AA0974}" type="presParOf" srcId="{357F34FD-9159-4421-ADFD-8E14EBA959DF}" destId="{350B5CD4-14C5-4C8F-AD3E-3204822691E7}" srcOrd="8" destOrd="0" presId="urn:microsoft.com/office/officeart/2005/8/layout/list1"/>
    <dgm:cxn modelId="{4CF8969E-62DF-4F59-A9D9-66F4EB16E5A5}" type="presParOf" srcId="{350B5CD4-14C5-4C8F-AD3E-3204822691E7}" destId="{E849BD94-F756-4A2B-878A-8B8D1301ACCA}" srcOrd="0" destOrd="0" presId="urn:microsoft.com/office/officeart/2005/8/layout/list1"/>
    <dgm:cxn modelId="{07049738-D001-4D90-BAD1-DB0A245C3F0A}" type="presParOf" srcId="{350B5CD4-14C5-4C8F-AD3E-3204822691E7}" destId="{B303A152-D5F1-4A18-813F-E2E35B67E925}" srcOrd="1" destOrd="0" presId="urn:microsoft.com/office/officeart/2005/8/layout/list1"/>
    <dgm:cxn modelId="{29D9DEF4-D59E-4772-9862-69AE9468954B}" type="presParOf" srcId="{357F34FD-9159-4421-ADFD-8E14EBA959DF}" destId="{5FDAF200-F332-4E4A-80AF-DCEE715F35A5}" srcOrd="9" destOrd="0" presId="urn:microsoft.com/office/officeart/2005/8/layout/list1"/>
    <dgm:cxn modelId="{12065FBB-369A-49CC-839E-51E01418077A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C03896-5359-44E0-8915-FCD9B030F579}">
      <dsp:nvSpPr>
        <dsp:cNvPr id="0" name=""/>
        <dsp:cNvSpPr/>
      </dsp:nvSpPr>
      <dsp:spPr>
        <a:xfrm>
          <a:off x="0" y="41335"/>
          <a:ext cx="8686800" cy="1351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12292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Opakování pojmů skupenství, změn skupenství, využití změn skupenství v praxi. </a:t>
          </a:r>
          <a:endParaRPr lang="cs-CZ" sz="1600" kern="1200" dirty="0"/>
        </a:p>
      </dsp:txBody>
      <dsp:txXfrm>
        <a:off x="0" y="41335"/>
        <a:ext cx="8686800" cy="1351350"/>
      </dsp:txXfrm>
    </dsp:sp>
    <dsp:sp modelId="{867F9FBB-DA2B-45E8-A45C-7C53C4121152}">
      <dsp:nvSpPr>
        <dsp:cNvPr id="0" name=""/>
        <dsp:cNvSpPr/>
      </dsp:nvSpPr>
      <dsp:spPr>
        <a:xfrm>
          <a:off x="434340" y="145722"/>
          <a:ext cx="6080760" cy="4712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Cíl hodiny:</a:t>
          </a:r>
          <a:endParaRPr lang="cs-CZ" sz="1600" kern="1200" dirty="0"/>
        </a:p>
      </dsp:txBody>
      <dsp:txXfrm>
        <a:off x="457345" y="168727"/>
        <a:ext cx="6034750" cy="425243"/>
      </dsp:txXfrm>
    </dsp:sp>
    <dsp:sp modelId="{7434E60B-9D92-4C96-BC05-49E506135518}">
      <dsp:nvSpPr>
        <dsp:cNvPr id="0" name=""/>
        <dsp:cNvSpPr/>
      </dsp:nvSpPr>
      <dsp:spPr>
        <a:xfrm>
          <a:off x="0" y="1574135"/>
          <a:ext cx="8686800" cy="1351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12292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Možnost společného opakování učiva, použít jako test, opakování je možné využít pro 8.  9. ročník při fyzice. </a:t>
          </a:r>
          <a:endParaRPr lang="cs-CZ" sz="1600" kern="1200" dirty="0"/>
        </a:p>
      </dsp:txBody>
      <dsp:txXfrm>
        <a:off x="0" y="1574135"/>
        <a:ext cx="8686800" cy="1351350"/>
      </dsp:txXfrm>
    </dsp:sp>
    <dsp:sp modelId="{0DE7C07F-6E89-49E7-849E-19E901F4E55C}">
      <dsp:nvSpPr>
        <dsp:cNvPr id="0" name=""/>
        <dsp:cNvSpPr/>
      </dsp:nvSpPr>
      <dsp:spPr>
        <a:xfrm>
          <a:off x="434340" y="1603285"/>
          <a:ext cx="6080760" cy="5464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Práce s prezentací:</a:t>
          </a:r>
          <a:endParaRPr lang="cs-CZ" sz="1600" kern="1200" dirty="0"/>
        </a:p>
      </dsp:txBody>
      <dsp:txXfrm>
        <a:off x="461017" y="1629962"/>
        <a:ext cx="6027406" cy="493135"/>
      </dsp:txXfrm>
    </dsp:sp>
    <dsp:sp modelId="{F2F6B223-CEF1-4552-AA17-F64BAF562805}">
      <dsp:nvSpPr>
        <dsp:cNvPr id="0" name=""/>
        <dsp:cNvSpPr/>
      </dsp:nvSpPr>
      <dsp:spPr>
        <a:xfrm>
          <a:off x="0" y="3133276"/>
          <a:ext cx="8686800" cy="1351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12292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Zejména v domácím úkolu – lze využít i jako samostatnou práci v hodině , souvislost tématu s úlohami v  M, Z, </a:t>
          </a:r>
          <a:r>
            <a:rPr lang="cs-CZ" sz="1600" kern="1200" dirty="0" err="1" smtClean="0"/>
            <a:t>Př</a:t>
          </a:r>
          <a:r>
            <a:rPr lang="cs-CZ" sz="1600" kern="1200" smtClean="0"/>
            <a:t>, D </a:t>
          </a:r>
          <a:endParaRPr lang="cs-CZ" sz="1600" kern="1200" dirty="0"/>
        </a:p>
      </dsp:txBody>
      <dsp:txXfrm>
        <a:off x="0" y="3133276"/>
        <a:ext cx="8686800" cy="1351350"/>
      </dsp:txXfrm>
    </dsp:sp>
    <dsp:sp modelId="{B303A152-D5F1-4A18-813F-E2E35B67E925}">
      <dsp:nvSpPr>
        <dsp:cNvPr id="0" name=""/>
        <dsp:cNvSpPr/>
      </dsp:nvSpPr>
      <dsp:spPr>
        <a:xfrm>
          <a:off x="434340" y="3136085"/>
          <a:ext cx="6080760" cy="572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Průřezová témata:</a:t>
          </a:r>
          <a:endParaRPr lang="cs-CZ" sz="1600" kern="1200" dirty="0"/>
        </a:p>
      </dsp:txBody>
      <dsp:txXfrm>
        <a:off x="462303" y="3164048"/>
        <a:ext cx="6024834" cy="5169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F4753-42B4-43A8-874C-1F92E8EC52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68B672-7DA9-4748-A146-74BB55AEBC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F4753-42B4-43A8-874C-1F92E8EC52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B68B672-7DA9-4748-A146-74BB55AEBC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F4753-42B4-43A8-874C-1F92E8EC52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68B672-7DA9-4748-A146-74BB55AEBC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72F4753-42B4-43A8-874C-1F92E8EC52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8B672-7DA9-4748-A146-74BB55AEBC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F4753-42B4-43A8-874C-1F92E8EC52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B68B672-7DA9-4748-A146-74BB55AEBC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F4753-42B4-43A8-874C-1F92E8EC52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B68B672-7DA9-4748-A146-74BB55AEBC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F4753-42B4-43A8-874C-1F92E8EC52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68B672-7DA9-4748-A146-74BB55AEBC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68B672-7DA9-4748-A146-74BB55AEBC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F4753-42B4-43A8-874C-1F92E8EC52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B68B672-7DA9-4748-A146-74BB55AEBC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72F4753-42B4-43A8-874C-1F92E8EC52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F4753-42B4-43A8-874C-1F92E8EC52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8B672-7DA9-4748-A146-74BB55AEBC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B68B672-7DA9-4748-A146-74BB55AEBC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F4753-42B4-43A8-874C-1F92E8EC52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72F4753-42B4-43A8-874C-1F92E8EC52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68B672-7DA9-4748-A146-74BB55AEBC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9633999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20.1.2012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VY_52_INOVACE_34_FYZIKA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fyziky – Změny skupenství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422859.JPG"/>
          <p:cNvPicPr>
            <a:picLocks noChangeAspect="1"/>
          </p:cNvPicPr>
          <p:nvPr/>
        </p:nvPicPr>
        <p:blipFill>
          <a:blip r:embed="rId2" cstate="print"/>
          <a:srcRect l="-1187" t="18500" r="2751" b="18500"/>
          <a:stretch>
            <a:fillRect/>
          </a:stretch>
        </p:blipFill>
        <p:spPr>
          <a:xfrm>
            <a:off x="3347864" y="2780928"/>
            <a:ext cx="5063063" cy="324036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isometricOffAxis2Left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Opakování kapitoly o skupenstvích a jejich změnách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Změny skupenství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B900178345.JPG"/>
          <p:cNvPicPr>
            <a:picLocks noChangeAspect="1"/>
          </p:cNvPicPr>
          <p:nvPr/>
        </p:nvPicPr>
        <p:blipFill>
          <a:blip r:embed="rId2" cstate="print"/>
          <a:srcRect l="19687" t="3937" r="17314"/>
          <a:stretch>
            <a:fillRect/>
          </a:stretch>
        </p:blipFill>
        <p:spPr>
          <a:xfrm>
            <a:off x="6156176" y="1916832"/>
            <a:ext cx="1152128" cy="1756792"/>
          </a:xfrm>
          <a:prstGeom prst="rect">
            <a:avLst/>
          </a:prstGeom>
        </p:spPr>
      </p:pic>
      <p:pic>
        <p:nvPicPr>
          <p:cNvPr id="4" name="Obrázek 3" descr="MB900341724.JPG"/>
          <p:cNvPicPr>
            <a:picLocks noChangeAspect="1"/>
          </p:cNvPicPr>
          <p:nvPr/>
        </p:nvPicPr>
        <p:blipFill>
          <a:blip r:embed="rId3" cstate="print"/>
          <a:srcRect l="14563" t="-1187" r="14563"/>
          <a:stretch>
            <a:fillRect/>
          </a:stretch>
        </p:blipFill>
        <p:spPr>
          <a:xfrm>
            <a:off x="3923928" y="2492896"/>
            <a:ext cx="1296144" cy="1850504"/>
          </a:xfrm>
          <a:prstGeom prst="rect">
            <a:avLst/>
          </a:prstGeom>
        </p:spPr>
      </p:pic>
      <p:pic>
        <p:nvPicPr>
          <p:cNvPr id="5" name="Obrázek 4" descr="MB900422859.JPG"/>
          <p:cNvPicPr>
            <a:picLocks noChangeAspect="1"/>
          </p:cNvPicPr>
          <p:nvPr/>
        </p:nvPicPr>
        <p:blipFill>
          <a:blip r:embed="rId4" cstate="print"/>
          <a:srcRect t="15750" r="9439" b="40938"/>
          <a:stretch>
            <a:fillRect/>
          </a:stretch>
        </p:blipFill>
        <p:spPr>
          <a:xfrm>
            <a:off x="5796136" y="4653136"/>
            <a:ext cx="2559557" cy="122413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Vyjmenuj příklady látek ve skupenství: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Pevném: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Př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železo, led, plast …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Kapalném: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Př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voda, olej, nafta, …..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Plynném: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Př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pára, vzduch, zemní plyn,…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Přiřaď vlastnosti k jednotlivým skupenstvím.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Pevném: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Kapalném: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Plynném:</a:t>
            </a: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24" y="1556792"/>
            <a:ext cx="27363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Mění tvar podle tvaru nádoby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24128" y="2780928"/>
            <a:ext cx="27363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Mohou být krystalické</a:t>
            </a:r>
          </a:p>
        </p:txBody>
      </p:sp>
      <p:sp>
        <p:nvSpPr>
          <p:cNvPr id="6" name="Obdélník 5"/>
          <p:cNvSpPr/>
          <p:nvPr/>
        </p:nvSpPr>
        <p:spPr>
          <a:xfrm>
            <a:off x="2915816" y="3861048"/>
            <a:ext cx="27363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Téměř nestlačitelné</a:t>
            </a:r>
          </a:p>
        </p:txBody>
      </p:sp>
      <p:sp>
        <p:nvSpPr>
          <p:cNvPr id="7" name="Obdélník 6"/>
          <p:cNvSpPr/>
          <p:nvPr/>
        </p:nvSpPr>
        <p:spPr>
          <a:xfrm>
            <a:off x="2915816" y="5229200"/>
            <a:ext cx="27363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Nemá žádný tvar ani objem</a:t>
            </a:r>
          </a:p>
        </p:txBody>
      </p:sp>
      <p:sp>
        <p:nvSpPr>
          <p:cNvPr id="8" name="Obdélník 7"/>
          <p:cNvSpPr/>
          <p:nvPr/>
        </p:nvSpPr>
        <p:spPr>
          <a:xfrm>
            <a:off x="5940152" y="1412776"/>
            <a:ext cx="27363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Jsou rozpínavé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084168" y="4221088"/>
            <a:ext cx="27363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Mají stálý tvar i objem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084168" y="5517232"/>
            <a:ext cx="27363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Mohou být amorfní</a:t>
            </a:r>
          </a:p>
        </p:txBody>
      </p:sp>
      <p:cxnSp>
        <p:nvCxnSpPr>
          <p:cNvPr id="14" name="Přímá spojovací šipka 13"/>
          <p:cNvCxnSpPr/>
          <p:nvPr/>
        </p:nvCxnSpPr>
        <p:spPr>
          <a:xfrm flipV="1">
            <a:off x="2267744" y="2348880"/>
            <a:ext cx="2160240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979712" y="1844824"/>
            <a:ext cx="4608512" cy="23762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1979712" y="1844824"/>
            <a:ext cx="3888432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2123728" y="2348880"/>
            <a:ext cx="4032448" cy="23762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1979712" y="1916832"/>
            <a:ext cx="4680520" cy="36724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2339752" y="3501008"/>
            <a:ext cx="720080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2195736" y="4941168"/>
            <a:ext cx="1368152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název změny skupenství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 marL="0" algn="ctr"/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2996952"/>
            <a:ext cx="1656184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Pevné skupenství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1920" y="3068960"/>
            <a:ext cx="1656184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Kapalné skupenství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6688807" y="3069531"/>
            <a:ext cx="1656184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Plynné skupenství</a:t>
            </a:r>
          </a:p>
        </p:txBody>
      </p:sp>
      <p:sp>
        <p:nvSpPr>
          <p:cNvPr id="7" name="Zahnutá šipka dolů 6"/>
          <p:cNvSpPr/>
          <p:nvPr/>
        </p:nvSpPr>
        <p:spPr>
          <a:xfrm>
            <a:off x="1763688" y="2348880"/>
            <a:ext cx="2664296" cy="72008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dolů 7"/>
          <p:cNvSpPr/>
          <p:nvPr/>
        </p:nvSpPr>
        <p:spPr>
          <a:xfrm>
            <a:off x="4932040" y="2708920"/>
            <a:ext cx="2592288" cy="3600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ů 8"/>
          <p:cNvSpPr/>
          <p:nvPr/>
        </p:nvSpPr>
        <p:spPr>
          <a:xfrm>
            <a:off x="1403648" y="1844824"/>
            <a:ext cx="6624736" cy="10801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eva 10"/>
          <p:cNvSpPr/>
          <p:nvPr/>
        </p:nvSpPr>
        <p:spPr>
          <a:xfrm rot="5400000">
            <a:off x="3959932" y="1448780"/>
            <a:ext cx="1152128" cy="655272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eva 11"/>
          <p:cNvSpPr/>
          <p:nvPr/>
        </p:nvSpPr>
        <p:spPr>
          <a:xfrm rot="5400000">
            <a:off x="5796136" y="3356992"/>
            <a:ext cx="648072" cy="208823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eva 12"/>
          <p:cNvSpPr/>
          <p:nvPr/>
        </p:nvSpPr>
        <p:spPr>
          <a:xfrm rot="5400000">
            <a:off x="2807804" y="3032956"/>
            <a:ext cx="576064" cy="252028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347864" y="5229200"/>
            <a:ext cx="2448272" cy="432048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desublimace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491880" y="1700808"/>
            <a:ext cx="2448272" cy="432048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sublimace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5508104" y="4293096"/>
            <a:ext cx="1368152" cy="432048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kapalnění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2267744" y="4221088"/>
            <a:ext cx="1656184" cy="432048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tuhnutí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5508104" y="2492896"/>
            <a:ext cx="1800200" cy="432048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vypařování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2195736" y="2420888"/>
            <a:ext cx="1800200" cy="432048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tání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534400" cy="758952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Najdi teplotu tání následujících látek v </a:t>
            </a:r>
            <a:r>
              <a:rPr lang="cs-CZ" sz="2800" b="1" dirty="0" smtClean="0">
                <a:solidFill>
                  <a:schemeClr val="tx1"/>
                </a:solidFill>
                <a:latin typeface="Franklin Gothic Medium"/>
                <a:cs typeface="Times New Roman" pitchFamily="18" charset="0"/>
              </a:rPr>
              <a:t>ºC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dusík</a:t>
            </a:r>
          </a:p>
          <a:p>
            <a:r>
              <a:rPr lang="cs-CZ" dirty="0" smtClean="0"/>
              <a:t>rtuť</a:t>
            </a:r>
          </a:p>
          <a:p>
            <a:r>
              <a:rPr lang="cs-CZ" dirty="0" smtClean="0"/>
              <a:t>olovo</a:t>
            </a:r>
          </a:p>
          <a:p>
            <a:r>
              <a:rPr lang="cs-CZ" dirty="0" smtClean="0"/>
              <a:t>hliník</a:t>
            </a:r>
          </a:p>
          <a:p>
            <a:r>
              <a:rPr lang="cs-CZ" dirty="0" smtClean="0"/>
              <a:t>zlato</a:t>
            </a:r>
          </a:p>
          <a:p>
            <a:r>
              <a:rPr lang="cs-CZ" dirty="0" smtClean="0"/>
              <a:t>železo</a:t>
            </a:r>
          </a:p>
          <a:p>
            <a:r>
              <a:rPr lang="cs-CZ" dirty="0" smtClean="0"/>
              <a:t>uhlík </a:t>
            </a:r>
          </a:p>
          <a:p>
            <a:r>
              <a:rPr lang="cs-CZ" dirty="0" smtClean="0"/>
              <a:t>cín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691680" y="1556792"/>
            <a:ext cx="20162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-196ºC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1619672" y="2060848"/>
            <a:ext cx="20162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-38,8ºC</a:t>
            </a:r>
          </a:p>
        </p:txBody>
      </p:sp>
      <p:sp>
        <p:nvSpPr>
          <p:cNvPr id="6" name="Elipsa 5"/>
          <p:cNvSpPr/>
          <p:nvPr/>
        </p:nvSpPr>
        <p:spPr>
          <a:xfrm>
            <a:off x="1763688" y="2564904"/>
            <a:ext cx="20162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327,3ºC</a:t>
            </a:r>
          </a:p>
        </p:txBody>
      </p:sp>
      <p:sp>
        <p:nvSpPr>
          <p:cNvPr id="7" name="Elipsa 6"/>
          <p:cNvSpPr/>
          <p:nvPr/>
        </p:nvSpPr>
        <p:spPr>
          <a:xfrm>
            <a:off x="1763688" y="3140968"/>
            <a:ext cx="20162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659ºC</a:t>
            </a:r>
          </a:p>
        </p:txBody>
      </p:sp>
      <p:sp>
        <p:nvSpPr>
          <p:cNvPr id="8" name="Elipsa 7"/>
          <p:cNvSpPr/>
          <p:nvPr/>
        </p:nvSpPr>
        <p:spPr>
          <a:xfrm>
            <a:off x="1619672" y="3645024"/>
            <a:ext cx="20162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1 063ºC</a:t>
            </a:r>
          </a:p>
        </p:txBody>
      </p:sp>
      <p:sp>
        <p:nvSpPr>
          <p:cNvPr id="9" name="Elipsa 8"/>
          <p:cNvSpPr/>
          <p:nvPr/>
        </p:nvSpPr>
        <p:spPr>
          <a:xfrm>
            <a:off x="1835696" y="4149080"/>
            <a:ext cx="20162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1 535ºC</a:t>
            </a:r>
          </a:p>
        </p:txBody>
      </p:sp>
      <p:sp>
        <p:nvSpPr>
          <p:cNvPr id="10" name="Elipsa 9"/>
          <p:cNvSpPr/>
          <p:nvPr/>
        </p:nvSpPr>
        <p:spPr>
          <a:xfrm>
            <a:off x="1763688" y="4653136"/>
            <a:ext cx="20162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3 550ºC</a:t>
            </a:r>
          </a:p>
        </p:txBody>
      </p:sp>
      <p:sp>
        <p:nvSpPr>
          <p:cNvPr id="11" name="Elipsa 10"/>
          <p:cNvSpPr/>
          <p:nvPr/>
        </p:nvSpPr>
        <p:spPr>
          <a:xfrm>
            <a:off x="1475656" y="5157192"/>
            <a:ext cx="20162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231,9ºC</a:t>
            </a:r>
          </a:p>
        </p:txBody>
      </p:sp>
      <p:pic>
        <p:nvPicPr>
          <p:cNvPr id="13" name="Obrázek 12" descr="MB90042532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2132856"/>
            <a:ext cx="3456384" cy="34563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isometricOffAxis2Lef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B90025075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60232" y="2492896"/>
            <a:ext cx="1828800" cy="1828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Rozhodni: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možné roztavit kousek olova na železné lžičce nebo na cínové?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Teplota tání olova : 327,3ºC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železa: 1 535ºC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cínu:     231,9ºC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 teplot tání vyplývá, že olovo lze tavit jen na železné lžičce, cínová by se roztavila dřív než olovo.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5076056" y="2924944"/>
            <a:ext cx="1008112" cy="15121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Spoj správné možnosti.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var vody</a:t>
            </a:r>
          </a:p>
          <a:p>
            <a:endParaRPr lang="cs-CZ" sz="36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Vypařování vody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23928" y="1988840"/>
            <a:ext cx="223224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Probíhá při každé teplotě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88224" y="1556792"/>
            <a:ext cx="223224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Probíhá v celém objemu kapaliny</a:t>
            </a:r>
          </a:p>
        </p:txBody>
      </p:sp>
      <p:sp>
        <p:nvSpPr>
          <p:cNvPr id="6" name="Obdélník 5"/>
          <p:cNvSpPr/>
          <p:nvPr/>
        </p:nvSpPr>
        <p:spPr>
          <a:xfrm>
            <a:off x="4211960" y="3573016"/>
            <a:ext cx="223224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Záleží na velikosti volného povrchu kapaliny</a:t>
            </a:r>
          </a:p>
        </p:txBody>
      </p:sp>
      <p:sp>
        <p:nvSpPr>
          <p:cNvPr id="7" name="Obdélník 6"/>
          <p:cNvSpPr/>
          <p:nvPr/>
        </p:nvSpPr>
        <p:spPr>
          <a:xfrm>
            <a:off x="6588224" y="2852936"/>
            <a:ext cx="223224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Probíhá jen při teplotě varu</a:t>
            </a:r>
          </a:p>
        </p:txBody>
      </p:sp>
      <p:sp>
        <p:nvSpPr>
          <p:cNvPr id="8" name="Obdélník 7"/>
          <p:cNvSpPr/>
          <p:nvPr/>
        </p:nvSpPr>
        <p:spPr>
          <a:xfrm>
            <a:off x="4355976" y="5445224"/>
            <a:ext cx="223224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 urychlí odvádění vodních par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660232" y="4365104"/>
            <a:ext cx="223224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Závisí na tlaku vzduchu</a:t>
            </a:r>
          </a:p>
        </p:txBody>
      </p:sp>
      <p:cxnSp>
        <p:nvCxnSpPr>
          <p:cNvPr id="13" name="Přímá spojovací šipka 12"/>
          <p:cNvCxnSpPr/>
          <p:nvPr/>
        </p:nvCxnSpPr>
        <p:spPr>
          <a:xfrm flipV="1">
            <a:off x="3923928" y="4437112"/>
            <a:ext cx="1080120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3923928" y="2708920"/>
            <a:ext cx="1944216" cy="20882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3923928" y="4797152"/>
            <a:ext cx="1224136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2411760" y="2060848"/>
            <a:ext cx="4104456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2411760" y="1556792"/>
            <a:ext cx="4176464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endCxn id="10" idx="0"/>
          </p:cNvCxnSpPr>
          <p:nvPr/>
        </p:nvCxnSpPr>
        <p:spPr>
          <a:xfrm>
            <a:off x="2411760" y="2060848"/>
            <a:ext cx="5364596" cy="23042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 zimě ubývá sníh i led i při teplotě -15ºC, protože dochází k _____________.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Cín lze tavit například v nádobě ze _______________________.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___________ je kov, který je i při běžné teplotě ve skupenství kapalném.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Při vypařování kapalina _____________teplo ze svého okolí.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Opačný děj k vypařování je ____________.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79912" y="1988840"/>
            <a:ext cx="22322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sublimaci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43608" y="3068960"/>
            <a:ext cx="374441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Železa, nebo z hliníku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3568" y="3645024"/>
            <a:ext cx="22322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Rtuť</a:t>
            </a:r>
          </a:p>
        </p:txBody>
      </p:sp>
      <p:sp>
        <p:nvSpPr>
          <p:cNvPr id="7" name="Obdélník 6"/>
          <p:cNvSpPr/>
          <p:nvPr/>
        </p:nvSpPr>
        <p:spPr>
          <a:xfrm>
            <a:off x="4788024" y="4725144"/>
            <a:ext cx="22322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odebírá</a:t>
            </a:r>
          </a:p>
        </p:txBody>
      </p:sp>
      <p:sp>
        <p:nvSpPr>
          <p:cNvPr id="8" name="Obdélník 7"/>
          <p:cNvSpPr/>
          <p:nvPr/>
        </p:nvSpPr>
        <p:spPr>
          <a:xfrm>
            <a:off x="5292080" y="5805264"/>
            <a:ext cx="22322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kapalnění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 jednotlivé změny </a:t>
            </a:r>
            <a:r>
              <a:rPr lang="cs-CZ" dirty="0" err="1" smtClean="0"/>
              <a:t>skupentsví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Látce je nutno dodat teplo →vnitřní energie látky se zvyšuje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vypařování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sublimace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Látka odevzdá teplo →vnitřní energie látky se snižuje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/>
              <a:t>tuhnutí</a:t>
            </a:r>
          </a:p>
          <a:p>
            <a:r>
              <a:rPr lang="cs-CZ" dirty="0" smtClean="0"/>
              <a:t>kapalnění</a:t>
            </a:r>
          </a:p>
          <a:p>
            <a:r>
              <a:rPr lang="cs-CZ" dirty="0" err="1" smtClean="0"/>
              <a:t>desublimace</a:t>
            </a:r>
            <a:endParaRPr lang="cs-CZ" dirty="0"/>
          </a:p>
        </p:txBody>
      </p:sp>
      <p:pic>
        <p:nvPicPr>
          <p:cNvPr id="5" name="Obrázek 4" descr="MB900438881.JPG"/>
          <p:cNvPicPr>
            <a:picLocks noChangeAspect="1"/>
          </p:cNvPicPr>
          <p:nvPr/>
        </p:nvPicPr>
        <p:blipFill>
          <a:blip r:embed="rId2" cstate="print"/>
          <a:srcRect t="11812" b="13376"/>
          <a:stretch>
            <a:fillRect/>
          </a:stretch>
        </p:blipFill>
        <p:spPr>
          <a:xfrm>
            <a:off x="2627784" y="4365104"/>
            <a:ext cx="2404864" cy="17991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Vysvětli, proč pes , když mu je teplo vyplazuje jazyk a rychle dýchá.</a:t>
            </a:r>
          </a:p>
          <a:p>
            <a:r>
              <a:rPr lang="cs-CZ" dirty="0" smtClean="0"/>
              <a:t>Vyhledej, kde se v průmyslu využívá jednotlivých změn skupenství.</a:t>
            </a:r>
          </a:p>
          <a:p>
            <a:r>
              <a:rPr lang="cs-CZ" dirty="0" smtClean="0"/>
              <a:t>Kdy  a proč se používá nemrznoucí směs do automobilů?</a:t>
            </a:r>
          </a:p>
          <a:p>
            <a:r>
              <a:rPr lang="cs-CZ" dirty="0" smtClean="0"/>
              <a:t>Proč se v zimě solí silnice? Je to vhodné vždy?</a:t>
            </a:r>
          </a:p>
          <a:p>
            <a:r>
              <a:rPr lang="cs-CZ" dirty="0" smtClean="0"/>
              <a:t>Co používají záchranáři a horská služba k zahřátí zraněného v terénu?</a:t>
            </a:r>
          </a:p>
          <a:p>
            <a:r>
              <a:rPr lang="cs-CZ" dirty="0" smtClean="0"/>
              <a:t>Najdi v obchodech s oděvy značku GORE-TEX. Jak souvisí používaná technologie s teplem?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2"/>
                </a:solidFill>
                <a:hlinkClick r:id="rId2"/>
              </a:rPr>
              <a:t>www.</a:t>
            </a:r>
            <a:r>
              <a:rPr lang="cs-CZ" sz="3200" dirty="0" err="1" smtClean="0">
                <a:solidFill>
                  <a:schemeClr val="tx2"/>
                </a:solidFill>
                <a:hlinkClick r:id="rId2"/>
              </a:rPr>
              <a:t>microsoft.com</a:t>
            </a:r>
            <a:endParaRPr lang="cs-CZ" sz="3200" dirty="0" smtClean="0">
              <a:solidFill>
                <a:schemeClr val="tx2"/>
              </a:solidFill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i="1" dirty="0" smtClean="0">
                <a:solidFill>
                  <a:schemeClr val="tx2"/>
                </a:solidFill>
              </a:rPr>
              <a:t>Fyzika 5</a:t>
            </a:r>
            <a:r>
              <a:rPr lang="cs-CZ" sz="3200" dirty="0" smtClean="0">
                <a:solidFill>
                  <a:schemeClr val="tx2"/>
                </a:solidFill>
              </a:rPr>
              <a:t>. Praha: SPN a.s., 2010. ISBN 978-80-7235-491-7.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2"/>
                </a:solidFill>
              </a:rPr>
              <a:t>JIŘÍ BOHUNĚK, EVA HEJNOVÁ. </a:t>
            </a:r>
            <a:r>
              <a:rPr lang="cs-CZ" sz="3200" i="1" dirty="0" smtClean="0">
                <a:solidFill>
                  <a:schemeClr val="tx2"/>
                </a:solidFill>
              </a:rPr>
              <a:t>Tematické prověrky z učiva fyziky základní školy</a:t>
            </a:r>
            <a:r>
              <a:rPr lang="cs-CZ" sz="3200" dirty="0" smtClean="0">
                <a:solidFill>
                  <a:schemeClr val="tx2"/>
                </a:solidFill>
              </a:rPr>
              <a:t>. Praha: </a:t>
            </a:r>
            <a:r>
              <a:rPr lang="cs-CZ" sz="3200" dirty="0" err="1" smtClean="0">
                <a:solidFill>
                  <a:schemeClr val="tx2"/>
                </a:solidFill>
              </a:rPr>
              <a:t>Prometheus</a:t>
            </a:r>
            <a:r>
              <a:rPr lang="cs-CZ" sz="3200" dirty="0" smtClean="0">
                <a:solidFill>
                  <a:schemeClr val="tx2"/>
                </a:solidFill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2"/>
                </a:solidFill>
              </a:rPr>
              <a:t>JAN ŠEDIVÝ, JAN PURKAR, STANISLAV PFEFRČEK. </a:t>
            </a:r>
            <a:r>
              <a:rPr lang="cs-CZ" sz="3200" i="1" dirty="0" smtClean="0">
                <a:solidFill>
                  <a:schemeClr val="tx2"/>
                </a:solidFill>
              </a:rPr>
              <a:t>Úlohy z fyziky</a:t>
            </a:r>
            <a:r>
              <a:rPr lang="cs-CZ" sz="3200" dirty="0" smtClean="0">
                <a:solidFill>
                  <a:schemeClr val="tx2"/>
                </a:solidFill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2"/>
                </a:solidFill>
              </a:rPr>
              <a:t>JIŘÍ BOHUNĚK. </a:t>
            </a:r>
            <a:r>
              <a:rPr lang="cs-CZ" sz="3200" i="1" dirty="0" smtClean="0">
                <a:solidFill>
                  <a:schemeClr val="tx2"/>
                </a:solidFill>
              </a:rPr>
              <a:t>Sbírka úloh z fyziky pro ZŠ 2. díl</a:t>
            </a:r>
            <a:r>
              <a:rPr lang="cs-CZ" sz="3200" dirty="0" smtClean="0">
                <a:solidFill>
                  <a:schemeClr val="tx2"/>
                </a:solidFill>
              </a:rPr>
              <a:t>. Praha: SPN , 1992. </a:t>
            </a:r>
            <a:endParaRPr lang="cs-CZ" sz="3200" smtClean="0">
              <a:solidFill>
                <a:schemeClr val="tx2"/>
              </a:solidFill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99</TotalTime>
  <Words>558</Words>
  <Application>Microsoft Office PowerPoint</Application>
  <PresentationFormat>Předvádění na obrazovce (4:3)</PresentationFormat>
  <Paragraphs>122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Prezentace aplikace PowerPoint</vt:lpstr>
      <vt:lpstr>Změny skupenství</vt:lpstr>
      <vt:lpstr>Vyjmenuj příklady látek ve skupenství:</vt:lpstr>
      <vt:lpstr>Přiřaď vlastnosti k jednotlivým skupenstvím.</vt:lpstr>
      <vt:lpstr>Doplň název změny skupenství</vt:lpstr>
      <vt:lpstr>Najdi teplotu tání následujících látek v ºC</vt:lpstr>
      <vt:lpstr>Rozhodni:</vt:lpstr>
      <vt:lpstr>Spoj správné možnosti.</vt:lpstr>
      <vt:lpstr>Doplň:</vt:lpstr>
      <vt:lpstr>Rozděl jednotlivé změny skupentsví: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při dětské léčebně</dc:creator>
  <cp:lastModifiedBy>NB</cp:lastModifiedBy>
  <cp:revision>15</cp:revision>
  <dcterms:created xsi:type="dcterms:W3CDTF">2012-02-22T09:38:36Z</dcterms:created>
  <dcterms:modified xsi:type="dcterms:W3CDTF">2012-03-06T19:43:22Z</dcterms:modified>
</cp:coreProperties>
</file>