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5" r:id="rId4"/>
    <p:sldId id="256" r:id="rId5"/>
    <p:sldId id="257" r:id="rId6"/>
    <p:sldId id="258" r:id="rId7"/>
    <p:sldId id="259" r:id="rId8"/>
    <p:sldId id="260" r:id="rId9"/>
    <p:sldId id="263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9900"/>
    <a:srgbClr val="FFCC00"/>
    <a:srgbClr val="6633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VY_32_INOVACE_31_Měsíce </a:t>
            </a:r>
            <a:r>
              <a:rPr lang="cs-CZ" sz="3600" dirty="0" smtClean="0">
                <a:latin typeface="Verdana" pitchFamily="34" charset="0"/>
              </a:rPr>
              <a:t>v roce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467544" y="1822757"/>
            <a:ext cx="8424936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měsících v roce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</a:rPr>
              <a:t>- seznámení s měsíci v roce</a:t>
            </a:r>
          </a:p>
          <a:p>
            <a:r>
              <a:rPr lang="cs-CZ" sz="2400" dirty="0" smtClean="0">
                <a:latin typeface="Verdana" pitchFamily="34" charset="0"/>
              </a:rPr>
              <a:t>- zařazování měsíců k ročním obdobím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pořadí měsíců v roce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jednoduché </a:t>
            </a:r>
            <a:r>
              <a:rPr lang="cs-CZ" sz="2400" dirty="0" err="1" smtClean="0">
                <a:latin typeface="Verdana" pitchFamily="34" charset="0"/>
              </a:rPr>
              <a:t>osmisměrky</a:t>
            </a:r>
            <a:endParaRPr lang="cs-CZ" sz="2400" dirty="0" smtClean="0">
              <a:latin typeface="Verdana" pitchFamily="34" charset="0"/>
            </a:endParaRPr>
          </a:p>
          <a:p>
            <a:pPr algn="ctr">
              <a:buFontTx/>
              <a:buChar char="-"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999040" cy="3785592"/>
          </a:xfrm>
        </p:spPr>
        <p:txBody>
          <a:bodyPr>
            <a:noAutofit/>
          </a:bodyPr>
          <a:lstStyle/>
          <a:p>
            <a:pPr algn="ctr"/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MĚSÍCE </a:t>
            </a:r>
            <a:br>
              <a:rPr lang="cs-CZ" sz="10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V ROCE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12777"/>
            <a:ext cx="9144000" cy="54452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  <a:latin typeface="Segoe UI Semibold" pitchFamily="34" charset="0"/>
                <a:cs typeface="Times New Roman" pitchFamily="18" charset="0"/>
              </a:rPr>
              <a:t>LEDEN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  <a:latin typeface="Segoe UI Semibold" pitchFamily="34" charset="0"/>
                <a:cs typeface="Times New Roman" pitchFamily="18" charset="0"/>
              </a:rPr>
              <a:t>ÚNOR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Segoe UI Semibold" pitchFamily="34" charset="0"/>
                <a:cs typeface="Times New Roman" pitchFamily="18" charset="0"/>
              </a:rPr>
              <a:t>BŘEZEN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Segoe UI Semibold" pitchFamily="34" charset="0"/>
                <a:cs typeface="Times New Roman" pitchFamily="18" charset="0"/>
              </a:rPr>
              <a:t>DUBEN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Segoe UI Semibold" pitchFamily="34" charset="0"/>
                <a:cs typeface="Times New Roman" pitchFamily="18" charset="0"/>
              </a:rPr>
              <a:t>KVĚTEN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Segoe UI Semibold" pitchFamily="34" charset="0"/>
                <a:cs typeface="Times New Roman" pitchFamily="18" charset="0"/>
              </a:rPr>
              <a:t>ČERVEN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Segoe UI Semibold" pitchFamily="34" charset="0"/>
                <a:cs typeface="Times New Roman" pitchFamily="18" charset="0"/>
              </a:rPr>
              <a:t>ČERVENEC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Segoe UI Semibold" pitchFamily="34" charset="0"/>
                <a:cs typeface="Times New Roman" pitchFamily="18" charset="0"/>
              </a:rPr>
              <a:t>SRPEN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latin typeface="Segoe UI Semibold" pitchFamily="34" charset="0"/>
                <a:cs typeface="Times New Roman" pitchFamily="18" charset="0"/>
              </a:rPr>
              <a:t>ZÁŘÍ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latin typeface="Segoe UI Semibold" pitchFamily="34" charset="0"/>
                <a:cs typeface="Times New Roman" pitchFamily="18" charset="0"/>
              </a:rPr>
              <a:t>ŘÍJEN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latin typeface="Segoe UI Semibold" pitchFamily="34" charset="0"/>
                <a:cs typeface="Times New Roman" pitchFamily="18" charset="0"/>
              </a:rPr>
              <a:t>LISTOPAD</a:t>
            </a:r>
          </a:p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  <a:latin typeface="Segoe UI Semibold" pitchFamily="34" charset="0"/>
                <a:cs typeface="Times New Roman" pitchFamily="18" charset="0"/>
              </a:rPr>
              <a:t>PROSINEC</a:t>
            </a:r>
            <a:endParaRPr lang="cs-CZ" sz="2800" dirty="0">
              <a:ln>
                <a:solidFill>
                  <a:schemeClr val="tx1"/>
                </a:solidFill>
              </a:ln>
              <a:solidFill>
                <a:srgbClr val="0070C0"/>
              </a:solidFill>
              <a:latin typeface="Segoe UI Semibold" pitchFamily="34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91440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1 rok má 12 měsíců: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661248"/>
            <a:ext cx="1343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LISTOPAD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5877272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BŘEZEN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609329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ŘÍJEN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5301208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ZÁŘÍ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6165304"/>
            <a:ext cx="1471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ČERVENEC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84368" y="5805264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SRPEN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6237312"/>
            <a:ext cx="1151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ČERVEN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6093296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KVĚTEN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5373216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DUBEN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530120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LEDEN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5157192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ÚNOR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5589240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PROSINEC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251520" y="1556792"/>
            <a:ext cx="2448272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300192" y="2852936"/>
            <a:ext cx="2448272" cy="2304256"/>
          </a:xfrm>
          <a:prstGeom prst="cloud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2195736" y="2996952"/>
            <a:ext cx="2448272" cy="2304256"/>
          </a:xfrm>
          <a:prstGeom prst="cloud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355976" y="1340768"/>
            <a:ext cx="2448272" cy="2304256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170080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>
                  <a:solidFill>
                    <a:srgbClr val="006600"/>
                  </a:solidFill>
                </a:ln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JARO</a:t>
            </a:r>
            <a:endParaRPr lang="cs-CZ" b="1" dirty="0">
              <a:ln>
                <a:solidFill>
                  <a:srgbClr val="006600"/>
                </a:solidFill>
              </a:ln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212976"/>
            <a:ext cx="821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LÉTO</a:t>
            </a:r>
            <a:endParaRPr lang="cs-CZ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148478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PODZIM</a:t>
            </a:r>
            <a:endParaRPr lang="cs-CZ" b="1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80312" y="3068960"/>
            <a:ext cx="813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Přesuň názvy měsíců ke správným ročním obdobím: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80312" y="2204864"/>
            <a:ext cx="1343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LISTOPAD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472514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BŘEZEN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573325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ŘÍJEN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12360" y="501317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ZÁŘÍ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3573016"/>
            <a:ext cx="1471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ČERVENEC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3645024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SRPEN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5373216"/>
            <a:ext cx="1151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ČERVEN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6021288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KVĚTEN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70892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DUBEN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278092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LEDEN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6176" y="4149080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ÚNOR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1988840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PROSINEC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595021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3.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4.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5.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6.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7.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8.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9.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11.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76470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čarou název měsíce s číslem,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které určuje pořadí měsíce v roce: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Vyhledej v tabulce názvy měsíců a vyškrtej je, </a:t>
            </a:r>
          </a:p>
          <a:p>
            <a:pPr algn="ctr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ze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zbylých písmen sestav tajenku: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483768" y="1700808"/>
          <a:ext cx="4137183" cy="45905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9687"/>
                <a:gridCol w="459687"/>
                <a:gridCol w="459687"/>
                <a:gridCol w="459687"/>
                <a:gridCol w="459687"/>
                <a:gridCol w="459687"/>
                <a:gridCol w="459687"/>
                <a:gridCol w="459687"/>
                <a:gridCol w="459687"/>
              </a:tblGrid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5085184"/>
            <a:ext cx="1343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LISTOPAD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276872"/>
            <a:ext cx="120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BŘEZEN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92494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ŘÍJEN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12360" y="4005064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ZÁŘÍ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0312" y="2636912"/>
            <a:ext cx="1471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ČERVENEC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4581128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SRPEN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3429000"/>
            <a:ext cx="1151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ČERVEN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1916832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KVĚTEN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68344" y="522920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DUBEN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00506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LEDEN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284984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PROSINEC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50912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ÚNOR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6334780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. . . . . . .     . . . . . .     -     . . . .      . . 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 pilnou práci si zasloužíme pochvalu.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Jsme prostě jedničky!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právce\AppData\Local\Microsoft\Windows\Temporary Internet Files\Content.IE5\T2N0QIJJ\MC9004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780928"/>
            <a:ext cx="3367023" cy="27601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otles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980728"/>
            <a:ext cx="642571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  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3063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 byl použit z Klipartu.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223</TotalTime>
  <Words>336</Words>
  <Application>Microsoft Office PowerPoint</Application>
  <PresentationFormat>Předvádění na obrazovce (4:3)</PresentationFormat>
  <Paragraphs>179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Default Theme</vt:lpstr>
      <vt:lpstr>Motiv sady Office</vt:lpstr>
      <vt:lpstr>VY_32_INOVACE_31_Měsíce v roce</vt:lpstr>
      <vt:lpstr>Anotace</vt:lpstr>
      <vt:lpstr>MĚSÍCE  V ROCE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MĚSÍCE  V ROCE</dc:title>
  <dc:creator>Žaneta</dc:creator>
  <cp:lastModifiedBy>pcbazar</cp:lastModifiedBy>
  <cp:revision>25</cp:revision>
  <dcterms:created xsi:type="dcterms:W3CDTF">2012-03-12T12:23:21Z</dcterms:created>
  <dcterms:modified xsi:type="dcterms:W3CDTF">2012-09-12T21:33:06Z</dcterms:modified>
</cp:coreProperties>
</file>