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4" r:id="rId3"/>
    <p:sldId id="263" r:id="rId4"/>
    <p:sldId id="256" r:id="rId5"/>
    <p:sldId id="257" r:id="rId6"/>
    <p:sldId id="258" r:id="rId7"/>
    <p:sldId id="259" r:id="rId8"/>
    <p:sldId id="260" r:id="rId9"/>
    <p:sldId id="261" r:id="rId10"/>
    <p:sldId id="265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9/12/2012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9/12/2012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smtClean="0">
                <a:latin typeface="Verdana" pitchFamily="34" charset="0"/>
              </a:rPr>
              <a:t>VY_32_INOVACE_33_Hodiny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79512" y="2029490"/>
            <a:ext cx="878497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 smtClean="0">
                <a:latin typeface="Verdana" pitchFamily="34" charset="0"/>
              </a:rPr>
              <a:t>Pracovní materiál je věnován výuce o měření času </a:t>
            </a:r>
          </a:p>
          <a:p>
            <a:pPr algn="ctr"/>
            <a:r>
              <a:rPr lang="cs-CZ" sz="2400" dirty="0" smtClean="0">
                <a:latin typeface="Verdana" pitchFamily="34" charset="0"/>
              </a:rPr>
              <a:t>a typech hodin (určen pro 1. - 3.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r>
              <a:rPr lang="cs-CZ" sz="2400" dirty="0" smtClean="0">
                <a:latin typeface="Verdana" pitchFamily="34" charset="0"/>
              </a:rPr>
              <a:t>- seznámení s historickými druhy hodin</a:t>
            </a:r>
          </a:p>
          <a:p>
            <a:r>
              <a:rPr lang="cs-CZ" sz="2400" dirty="0" smtClean="0">
                <a:latin typeface="Verdana" pitchFamily="34" charset="0"/>
              </a:rPr>
              <a:t>- druhy mechanických hodin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určování času na mechanických a digitálních hodinách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zakreslování polohy hodinových ruček na ciferníku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zakreslení poledne a půlnoci na ciferníku</a:t>
            </a:r>
          </a:p>
          <a:p>
            <a:endParaRPr lang="cs-CZ" sz="2400" dirty="0" smtClean="0">
              <a:latin typeface="Verdana" pitchFamily="34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2849488"/>
          </a:xfrm>
        </p:spPr>
        <p:txBody>
          <a:bodyPr>
            <a:normAutofit/>
          </a:bodyPr>
          <a:lstStyle/>
          <a:p>
            <a:pPr algn="ctr"/>
            <a:r>
              <a:rPr lang="cs-CZ" sz="10000" dirty="0" smtClean="0">
                <a:latin typeface="Times New Roman" pitchFamily="18" charset="0"/>
                <a:cs typeface="Times New Roman" pitchFamily="18" charset="0"/>
              </a:rPr>
              <a:t>HODINY</a:t>
            </a:r>
            <a:endParaRPr lang="cs-CZ" sz="1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Žaneta\AppData\Local\Microsoft\Windows\Temporary Internet Files\Content.IE5\1CU8B4RC\MP9004309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420888"/>
            <a:ext cx="1163380" cy="1584176"/>
          </a:xfrm>
          <a:prstGeom prst="rect">
            <a:avLst/>
          </a:prstGeom>
          <a:noFill/>
        </p:spPr>
      </p:pic>
      <p:pic>
        <p:nvPicPr>
          <p:cNvPr id="1030" name="Picture 6" descr="C:\Users\Žaneta\AppData\Local\Microsoft\Windows\Temporary Internet Files\Content.IE5\KWKDE796\MP9004031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420888"/>
            <a:ext cx="2942683" cy="1968624"/>
          </a:xfrm>
          <a:prstGeom prst="rect">
            <a:avLst/>
          </a:prstGeom>
          <a:noFill/>
        </p:spPr>
      </p:pic>
      <p:pic>
        <p:nvPicPr>
          <p:cNvPr id="1031" name="Picture 7" descr="C:\Users\Žaneta\AppData\Local\Microsoft\Windows\Temporary Internet Files\Content.IE5\WFSBR3KA\MP9003879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365104"/>
            <a:ext cx="1824909" cy="1302149"/>
          </a:xfrm>
          <a:prstGeom prst="rect">
            <a:avLst/>
          </a:prstGeom>
          <a:noFill/>
        </p:spPr>
      </p:pic>
      <p:pic>
        <p:nvPicPr>
          <p:cNvPr id="1032" name="Picture 8" descr="C:\Users\Žaneta\AppData\Local\Microsoft\Windows\Temporary Internet Files\Content.IE5\1CU8B4RC\MC9001988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4581128"/>
            <a:ext cx="1351114" cy="129614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0" y="90872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DRUHY HODIN: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492896"/>
            <a:ext cx="18982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MECHANICKÉ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3789040"/>
            <a:ext cx="1546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PŘESÝPACÍ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23728" y="5877272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SLUNEČNÍ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5805264"/>
            <a:ext cx="1497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DIGITÁLNÍ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90872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MECHANICKÉ - RUČIČKOVÉ HODINY: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C:\Users\Žaneta\AppData\Local\Microsoft\Windows\Temporary Internet Files\Content.IE5\KWKDE796\MP90040314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916832"/>
            <a:ext cx="2942683" cy="1968624"/>
          </a:xfrm>
          <a:prstGeom prst="rect">
            <a:avLst/>
          </a:prstGeom>
          <a:noFill/>
        </p:spPr>
      </p:pic>
      <p:pic>
        <p:nvPicPr>
          <p:cNvPr id="2054" name="Picture 6" descr="C:\Users\Žaneta\AppData\Local\Microsoft\Windows\Temporary Internet Files\Content.IE5\KWKDE796\MC90034014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916832"/>
            <a:ext cx="1889125" cy="1581150"/>
          </a:xfrm>
          <a:prstGeom prst="rect">
            <a:avLst/>
          </a:prstGeom>
          <a:noFill/>
        </p:spPr>
      </p:pic>
      <p:pic>
        <p:nvPicPr>
          <p:cNvPr id="2055" name="Picture 7" descr="C:\Users\Žaneta\AppData\Local\Microsoft\Windows\Temporary Internet Files\Content.IE5\EDSDGKRB\MC90043260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437112"/>
            <a:ext cx="1828800" cy="1828800"/>
          </a:xfrm>
          <a:prstGeom prst="rect">
            <a:avLst/>
          </a:prstGeom>
          <a:noFill/>
        </p:spPr>
      </p:pic>
      <p:pic>
        <p:nvPicPr>
          <p:cNvPr id="2058" name="Picture 10" descr="C:\Users\Žaneta\AppData\Local\Microsoft\Windows\Temporary Internet Files\Content.IE5\1CU8B4RC\MP90014912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221088"/>
            <a:ext cx="1319044" cy="1949375"/>
          </a:xfrm>
          <a:prstGeom prst="rect">
            <a:avLst/>
          </a:prstGeom>
          <a:noFill/>
        </p:spPr>
      </p:pic>
      <p:pic>
        <p:nvPicPr>
          <p:cNvPr id="2061" name="Picture 13" descr="C:\Users\Žaneta\AppData\Local\Microsoft\Windows\Temporary Internet Files\Content.IE5\WFSBR3KA\MC90043161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2060848"/>
            <a:ext cx="1714500" cy="171450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323528" y="1772816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NÁSTĚNNÉ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771800" y="3501008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NÁRAMKOVÉ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308304" y="3356992"/>
            <a:ext cx="10937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STOLNÍ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6021288"/>
            <a:ext cx="11803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STOPKY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6165304"/>
            <a:ext cx="9989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BUDÍK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067944" y="6165304"/>
            <a:ext cx="9557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VĚŽNÍ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2" name="Picture 14" descr="C:\Users\Žaneta\AppData\Local\Microsoft\Windows\Temporary Internet Files\Content.IE5\WFSBR3KA\MP90043851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365247"/>
            <a:ext cx="2218263" cy="16647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/>
          <p:cNvGrpSpPr/>
          <p:nvPr/>
        </p:nvGrpSpPr>
        <p:grpSpPr>
          <a:xfrm>
            <a:off x="971600" y="2348880"/>
            <a:ext cx="1440160" cy="1407305"/>
            <a:chOff x="1187624" y="1844823"/>
            <a:chExt cx="1440160" cy="140730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624" y="1844823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9" name="Přímá spojovací šipka 8"/>
            <p:cNvCxnSpPr/>
            <p:nvPr/>
          </p:nvCxnSpPr>
          <p:spPr>
            <a:xfrm flipV="1">
              <a:off x="1907704" y="2060848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šipka 16"/>
            <p:cNvCxnSpPr/>
            <p:nvPr/>
          </p:nvCxnSpPr>
          <p:spPr>
            <a:xfrm>
              <a:off x="1907704" y="2564904"/>
              <a:ext cx="43204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Skupina 25"/>
          <p:cNvGrpSpPr/>
          <p:nvPr/>
        </p:nvGrpSpPr>
        <p:grpSpPr>
          <a:xfrm>
            <a:off x="3635896" y="2348880"/>
            <a:ext cx="1440160" cy="1407305"/>
            <a:chOff x="1187624" y="1844823"/>
            <a:chExt cx="1440160" cy="1407305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624" y="1844823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8" name="Přímá spojovací šipka 27"/>
            <p:cNvCxnSpPr/>
            <p:nvPr/>
          </p:nvCxnSpPr>
          <p:spPr>
            <a:xfrm flipV="1">
              <a:off x="1907704" y="2060848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šipka 28"/>
            <p:cNvCxnSpPr/>
            <p:nvPr/>
          </p:nvCxnSpPr>
          <p:spPr>
            <a:xfrm flipH="1" flipV="1">
              <a:off x="1475656" y="2564903"/>
              <a:ext cx="432048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Skupina 56"/>
          <p:cNvGrpSpPr/>
          <p:nvPr/>
        </p:nvGrpSpPr>
        <p:grpSpPr>
          <a:xfrm>
            <a:off x="2267744" y="3429000"/>
            <a:ext cx="1440160" cy="1407305"/>
            <a:chOff x="2411760" y="2852936"/>
            <a:chExt cx="1440160" cy="1407305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11760" y="2852936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2" name="Přímá spojovací šipka 31"/>
            <p:cNvCxnSpPr/>
            <p:nvPr/>
          </p:nvCxnSpPr>
          <p:spPr>
            <a:xfrm flipV="1">
              <a:off x="3131840" y="3068961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šipka 32"/>
            <p:cNvCxnSpPr/>
            <p:nvPr/>
          </p:nvCxnSpPr>
          <p:spPr>
            <a:xfrm>
              <a:off x="3131840" y="3573017"/>
              <a:ext cx="0" cy="36003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Skupina 60"/>
          <p:cNvGrpSpPr/>
          <p:nvPr/>
        </p:nvGrpSpPr>
        <p:grpSpPr>
          <a:xfrm>
            <a:off x="7020272" y="2204864"/>
            <a:ext cx="1440160" cy="1407305"/>
            <a:chOff x="5580112" y="2924944"/>
            <a:chExt cx="1440160" cy="1407305"/>
          </a:xfrm>
        </p:grpSpPr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580112" y="2924944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6" name="Přímá spojovací šipka 35"/>
            <p:cNvCxnSpPr/>
            <p:nvPr/>
          </p:nvCxnSpPr>
          <p:spPr>
            <a:xfrm flipV="1">
              <a:off x="6300192" y="3140969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šipka 36"/>
            <p:cNvCxnSpPr/>
            <p:nvPr/>
          </p:nvCxnSpPr>
          <p:spPr>
            <a:xfrm flipH="1" flipV="1">
              <a:off x="5940152" y="3429000"/>
              <a:ext cx="360040" cy="21602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Skupina 67"/>
          <p:cNvGrpSpPr/>
          <p:nvPr/>
        </p:nvGrpSpPr>
        <p:grpSpPr>
          <a:xfrm>
            <a:off x="755576" y="4149080"/>
            <a:ext cx="1440160" cy="1407305"/>
            <a:chOff x="539552" y="4437112"/>
            <a:chExt cx="1440160" cy="1407305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4437112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0" name="Přímá spojovací šipka 39"/>
            <p:cNvCxnSpPr/>
            <p:nvPr/>
          </p:nvCxnSpPr>
          <p:spPr>
            <a:xfrm flipV="1">
              <a:off x="1259632" y="4653137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šipka 40"/>
            <p:cNvCxnSpPr/>
            <p:nvPr/>
          </p:nvCxnSpPr>
          <p:spPr>
            <a:xfrm flipV="1">
              <a:off x="1259632" y="4725144"/>
              <a:ext cx="0" cy="43204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Skupina 58"/>
          <p:cNvGrpSpPr/>
          <p:nvPr/>
        </p:nvGrpSpPr>
        <p:grpSpPr>
          <a:xfrm>
            <a:off x="5724128" y="3356992"/>
            <a:ext cx="1440160" cy="1407305"/>
            <a:chOff x="7164288" y="1628800"/>
            <a:chExt cx="1440160" cy="1407305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64288" y="1628800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4" name="Přímá spojovací šipka 43"/>
            <p:cNvCxnSpPr/>
            <p:nvPr/>
          </p:nvCxnSpPr>
          <p:spPr>
            <a:xfrm flipV="1">
              <a:off x="7884368" y="1844825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ovací šipka 44"/>
            <p:cNvCxnSpPr/>
            <p:nvPr/>
          </p:nvCxnSpPr>
          <p:spPr>
            <a:xfrm flipV="1">
              <a:off x="7884368" y="2132856"/>
              <a:ext cx="360040" cy="21602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Skupina 62"/>
          <p:cNvGrpSpPr/>
          <p:nvPr/>
        </p:nvGrpSpPr>
        <p:grpSpPr>
          <a:xfrm>
            <a:off x="4283968" y="4077072"/>
            <a:ext cx="1440160" cy="1407305"/>
            <a:chOff x="3995936" y="4509120"/>
            <a:chExt cx="1440160" cy="1407305"/>
          </a:xfrm>
        </p:grpSpPr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95936" y="4509120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8" name="Přímá spojovací šipka 47"/>
            <p:cNvCxnSpPr/>
            <p:nvPr/>
          </p:nvCxnSpPr>
          <p:spPr>
            <a:xfrm flipV="1">
              <a:off x="4716016" y="4725145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ovací šipka 48"/>
            <p:cNvCxnSpPr/>
            <p:nvPr/>
          </p:nvCxnSpPr>
          <p:spPr>
            <a:xfrm>
              <a:off x="4716016" y="5229201"/>
              <a:ext cx="216024" cy="28803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Skupina 65"/>
          <p:cNvGrpSpPr/>
          <p:nvPr/>
        </p:nvGrpSpPr>
        <p:grpSpPr>
          <a:xfrm>
            <a:off x="7452320" y="4077072"/>
            <a:ext cx="1440160" cy="1407305"/>
            <a:chOff x="7164288" y="4581128"/>
            <a:chExt cx="1440160" cy="1407305"/>
          </a:xfrm>
        </p:grpSpPr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64288" y="4581128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52" name="Přímá spojovací šipka 51"/>
            <p:cNvCxnSpPr/>
            <p:nvPr/>
          </p:nvCxnSpPr>
          <p:spPr>
            <a:xfrm flipV="1">
              <a:off x="7884368" y="4797153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Přímá spojovací šipka 52"/>
            <p:cNvCxnSpPr/>
            <p:nvPr/>
          </p:nvCxnSpPr>
          <p:spPr>
            <a:xfrm flipH="1">
              <a:off x="7524328" y="5301209"/>
              <a:ext cx="360040" cy="14401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ovéPole 53"/>
          <p:cNvSpPr txBox="1"/>
          <p:nvPr/>
        </p:nvSpPr>
        <p:spPr>
          <a:xfrm>
            <a:off x="0" y="90872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Spoj ciferník ručičkových hodin se správným časem na digitálních hodinách: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Zaoblený obdélník 68"/>
          <p:cNvSpPr/>
          <p:nvPr/>
        </p:nvSpPr>
        <p:spPr>
          <a:xfrm>
            <a:off x="323528" y="6165304"/>
            <a:ext cx="864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6:00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Zaoblený obdélník 69"/>
          <p:cNvSpPr/>
          <p:nvPr/>
        </p:nvSpPr>
        <p:spPr>
          <a:xfrm>
            <a:off x="1547664" y="5733256"/>
            <a:ext cx="864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3:00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Zaoblený obdélník 70"/>
          <p:cNvSpPr/>
          <p:nvPr/>
        </p:nvSpPr>
        <p:spPr>
          <a:xfrm>
            <a:off x="2555776" y="6165304"/>
            <a:ext cx="9361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10:00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Zaoblený obdélník 71"/>
          <p:cNvSpPr/>
          <p:nvPr/>
        </p:nvSpPr>
        <p:spPr>
          <a:xfrm>
            <a:off x="3635896" y="5733256"/>
            <a:ext cx="864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8:00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Zaoblený obdélník 72"/>
          <p:cNvSpPr/>
          <p:nvPr/>
        </p:nvSpPr>
        <p:spPr>
          <a:xfrm>
            <a:off x="4644008" y="6165304"/>
            <a:ext cx="9361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12:00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Zaoblený obdélník 73"/>
          <p:cNvSpPr/>
          <p:nvPr/>
        </p:nvSpPr>
        <p:spPr>
          <a:xfrm>
            <a:off x="5796136" y="5661248"/>
            <a:ext cx="864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Zaoblený obdélník 75"/>
          <p:cNvSpPr/>
          <p:nvPr/>
        </p:nvSpPr>
        <p:spPr>
          <a:xfrm>
            <a:off x="6876256" y="6165304"/>
            <a:ext cx="9361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Zaoblený obdélník 76"/>
          <p:cNvSpPr/>
          <p:nvPr/>
        </p:nvSpPr>
        <p:spPr>
          <a:xfrm>
            <a:off x="8028384" y="5661248"/>
            <a:ext cx="864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9:00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ovéPole 5"/>
          <p:cNvSpPr txBox="1"/>
          <p:nvPr/>
        </p:nvSpPr>
        <p:spPr>
          <a:xfrm>
            <a:off x="1331640" y="0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plnění úkolů na této stránce je nutné vypnout funkci prezentace.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83671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Zakresli do ciferníku správný čas: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1031648" cy="10081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492896"/>
            <a:ext cx="10316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501008"/>
            <a:ext cx="10316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509120"/>
            <a:ext cx="10316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517232"/>
            <a:ext cx="103164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2555776" y="1628800"/>
            <a:ext cx="52998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Ráno vstávám v 7 hodin.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3645024"/>
            <a:ext cx="41745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Svačím v 10 hodin.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4653136"/>
            <a:ext cx="5510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Prvouku mám v 11 hodin.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55776" y="5733256"/>
            <a:ext cx="48574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Obědvám ve 12 hodin.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27784" y="2636912"/>
            <a:ext cx="55579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Přestávku mám v 9 hodin.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347864" y="1628800"/>
            <a:ext cx="2088232" cy="1944216"/>
            <a:chOff x="539552" y="4437112"/>
            <a:chExt cx="1440160" cy="1407305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4437112"/>
              <a:ext cx="1440160" cy="1407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" name="Přímá spojovací šipka 3"/>
            <p:cNvCxnSpPr/>
            <p:nvPr/>
          </p:nvCxnSpPr>
          <p:spPr>
            <a:xfrm flipV="1">
              <a:off x="1259632" y="4653137"/>
              <a:ext cx="0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šipka 4"/>
            <p:cNvCxnSpPr/>
            <p:nvPr/>
          </p:nvCxnSpPr>
          <p:spPr>
            <a:xfrm flipV="1">
              <a:off x="1259632" y="4725144"/>
              <a:ext cx="0" cy="43204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ovéPole 8"/>
          <p:cNvSpPr txBox="1"/>
          <p:nvPr/>
        </p:nvSpPr>
        <p:spPr>
          <a:xfrm>
            <a:off x="0" y="83671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POLEDNE A PŮLNOC: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Žaneta\AppData\Local\Microsoft\Windows\Temporary Internet Files\Content.IE5\KWKDE796\MC9003588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501008"/>
            <a:ext cx="3050554" cy="2586976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6156176" y="2780928"/>
            <a:ext cx="12137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PŮLNOC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2924944"/>
            <a:ext cx="1356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POLEDNE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32" name="Picture 12" descr="C:\Users\Žaneta\AppData\Local\Microsoft\Windows\Temporary Internet Files\Content.IE5\WFSBR3KA\MC90023174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501008"/>
            <a:ext cx="2592288" cy="2503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1052736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 teď se za dnešní práci můžeme </a:t>
            </a:r>
          </a:p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všichni pochválit a zatleskat si!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Žaneta\AppData\Local\Microsoft\Windows\Temporary Internet Files\Content.IE5\8C1U31J9\MM90004109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636912"/>
            <a:ext cx="3613234" cy="3475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204864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Obr. Ciferník – [cit. 2012-03-02].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http://www.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mimibazar.cz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navod.php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?id=7358&amp;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order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=1&amp;user=351663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&gt;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Ostatní obrázky byly použity z Klipartu.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268760"/>
            <a:ext cx="56701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Použité citace a obrázky: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98</TotalTime>
  <Words>201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Default Theme</vt:lpstr>
      <vt:lpstr>Motiv sady Office</vt:lpstr>
      <vt:lpstr>VY_32_INOVACE_33_Hodiny</vt:lpstr>
      <vt:lpstr>Anotace</vt:lpstr>
      <vt:lpstr>HODINY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HODINY</dc:title>
  <dc:creator>Žaneta</dc:creator>
  <cp:lastModifiedBy>pcbazar</cp:lastModifiedBy>
  <cp:revision>23</cp:revision>
  <dcterms:created xsi:type="dcterms:W3CDTF">2012-03-18T19:00:09Z</dcterms:created>
  <dcterms:modified xsi:type="dcterms:W3CDTF">2012-09-12T21:34:25Z</dcterms:modified>
</cp:coreProperties>
</file>