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0" r:id="rId3"/>
    <p:sldId id="271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9" r:id="rId15"/>
    <p:sldId id="26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91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2782" autoAdjust="0"/>
  </p:normalViewPr>
  <p:slideViewPr>
    <p:cSldViewPr>
      <p:cViewPr varScale="1">
        <p:scale>
          <a:sx n="98" d="100"/>
          <a:sy n="98" d="100"/>
        </p:scale>
        <p:origin x="-36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VY_32_INOVACE_40_Roční </a:t>
            </a:r>
            <a:r>
              <a:rPr lang="cs-CZ" sz="3600" dirty="0" smtClean="0">
                <a:latin typeface="Verdana" pitchFamily="34" charset="0"/>
              </a:rPr>
              <a:t>období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ročních obdobích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r>
              <a:rPr lang="cs-CZ" sz="2400" dirty="0" smtClean="0">
                <a:latin typeface="Verdana" pitchFamily="34" charset="0"/>
              </a:rPr>
              <a:t>- rozdělení ročních období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 jednotlivými ročními obdobími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měsíce jednotlivých ročních období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zařazování obrázků k ročním obdobím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spojování období podle pořadí v roce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vyhledávání názvů ročních období skrytých ve větách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jednoduché </a:t>
            </a:r>
            <a:r>
              <a:rPr lang="cs-CZ" sz="2400" dirty="0" err="1" smtClean="0">
                <a:latin typeface="Verdana" pitchFamily="34" charset="0"/>
              </a:rPr>
              <a:t>osmisměrky</a:t>
            </a:r>
            <a:endParaRPr lang="cs-CZ" sz="2400" dirty="0" smtClean="0">
              <a:latin typeface="Verdana" pitchFamily="34" charset="0"/>
            </a:endParaRPr>
          </a:p>
          <a:p>
            <a:pPr algn="ctr">
              <a:buFontTx/>
              <a:buChar char="-"/>
            </a:pP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412776"/>
            <a:ext cx="7851648" cy="3600400"/>
          </a:xfrm>
        </p:spPr>
        <p:txBody>
          <a:bodyPr>
            <a:normAutofit/>
          </a:bodyPr>
          <a:lstStyle/>
          <a:p>
            <a:pPr algn="ctr"/>
            <a:r>
              <a:rPr lang="cs-CZ" sz="10000" dirty="0" smtClean="0">
                <a:ln w="12700">
                  <a:solidFill>
                    <a:srgbClr val="00206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ROČNÍ</a:t>
            </a:r>
            <a:r>
              <a:rPr lang="cs-CZ" sz="10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0000" dirty="0" smtClean="0">
                <a:ln w="12700">
                  <a:solidFill>
                    <a:srgbClr val="00206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OBDOBÍ</a:t>
            </a:r>
            <a:endParaRPr lang="cs-CZ" sz="10000" dirty="0">
              <a:ln w="12700">
                <a:solidFill>
                  <a:srgbClr val="00206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 rot="19470500">
            <a:off x="670232" y="581663"/>
            <a:ext cx="15804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JARO</a:t>
            </a:r>
            <a:endParaRPr lang="cs-CZ" sz="4000" dirty="0">
              <a:ln>
                <a:solidFill>
                  <a:srgbClr val="00B050"/>
                </a:solidFill>
              </a:ln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2482324">
            <a:off x="6912983" y="838621"/>
            <a:ext cx="15804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>
                  <a:solidFill>
                    <a:srgbClr val="002060"/>
                  </a:solidFill>
                </a:ln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4000" dirty="0">
              <a:ln>
                <a:solidFill>
                  <a:srgbClr val="002060"/>
                </a:solidFill>
              </a:ln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8965270">
            <a:off x="6679595" y="5509563"/>
            <a:ext cx="21325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PODZIM</a:t>
            </a:r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2167198">
            <a:off x="596303" y="5482964"/>
            <a:ext cx="15804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LÉTO</a:t>
            </a:r>
            <a:endParaRPr lang="cs-CZ" sz="4000" dirty="0">
              <a:ln>
                <a:solidFill>
                  <a:srgbClr val="FFC000"/>
                </a:solidFill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9659" y="1268761"/>
            <a:ext cx="5952661" cy="44644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36712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JARO</a:t>
            </a:r>
            <a:endParaRPr lang="cs-CZ" sz="10000" dirty="0">
              <a:ln>
                <a:solidFill>
                  <a:srgbClr val="00B050"/>
                </a:solidFill>
              </a:ln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Users\Žaneta\AppData\Local\Microsoft\Windows\Temporary Internet Files\Content.IE5\WFSBR3KA\MP9004023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276872"/>
            <a:ext cx="2016224" cy="2016224"/>
          </a:xfrm>
          <a:prstGeom prst="rect">
            <a:avLst/>
          </a:prstGeom>
          <a:noFill/>
        </p:spPr>
      </p:pic>
      <p:pic>
        <p:nvPicPr>
          <p:cNvPr id="2053" name="Picture 5" descr="C:\Users\Žaneta\AppData\Local\Microsoft\Windows\Temporary Internet Files\Content.IE5\1CU8B4RC\MP9003996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132856"/>
            <a:ext cx="1512168" cy="1891172"/>
          </a:xfrm>
          <a:prstGeom prst="rect">
            <a:avLst/>
          </a:prstGeom>
          <a:noFill/>
        </p:spPr>
      </p:pic>
      <p:pic>
        <p:nvPicPr>
          <p:cNvPr id="2054" name="Picture 6" descr="C:\Users\Žaneta\AppData\Local\Microsoft\Windows\Temporary Internet Files\Content.IE5\KWKDE796\MP9004388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2564904"/>
            <a:ext cx="1800200" cy="3024336"/>
          </a:xfrm>
          <a:prstGeom prst="rect">
            <a:avLst/>
          </a:prstGeom>
          <a:noFill/>
        </p:spPr>
      </p:pic>
      <p:pic>
        <p:nvPicPr>
          <p:cNvPr id="2055" name="Picture 7" descr="C:\Users\Žaneta\AppData\Local\Microsoft\Windows\Temporary Internet Files\Content.IE5\WFSBR3KA\MP9004385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2564904"/>
            <a:ext cx="2339752" cy="160983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615011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BŘEZEN     DUBEN     KVĚTEN</a:t>
            </a:r>
            <a:endParaRPr lang="cs-CZ" sz="4000" dirty="0">
              <a:ln>
                <a:solidFill>
                  <a:srgbClr val="00B050"/>
                </a:solidFill>
              </a:ln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6" name="Picture 8" descr="C:\Users\Žaneta\AppData\Local\Microsoft\Windows\Temporary Internet Files\Content.IE5\1CU8B4RC\MP90039961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4149080"/>
            <a:ext cx="1448669" cy="1811758"/>
          </a:xfrm>
          <a:prstGeom prst="rect">
            <a:avLst/>
          </a:prstGeom>
          <a:noFill/>
        </p:spPr>
      </p:pic>
      <p:pic>
        <p:nvPicPr>
          <p:cNvPr id="2057" name="Picture 9" descr="C:\Users\Žaneta\AppData\Local\Microsoft\Windows\Temporary Internet Files\Content.IE5\EDSDGKRB\MP90022774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4509120"/>
            <a:ext cx="2394975" cy="1584176"/>
          </a:xfrm>
          <a:prstGeom prst="rect">
            <a:avLst/>
          </a:prstGeom>
          <a:noFill/>
        </p:spPr>
      </p:pic>
      <p:pic>
        <p:nvPicPr>
          <p:cNvPr id="2059" name="Picture 11" descr="C:\Users\Žaneta\AppData\Local\Microsoft\Windows\Temporary Internet Files\Content.IE5\EDSDGKRB\MP90018514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4437112"/>
            <a:ext cx="2088232" cy="1440160"/>
          </a:xfrm>
          <a:prstGeom prst="rect">
            <a:avLst/>
          </a:prstGeom>
          <a:noFill/>
        </p:spPr>
      </p:pic>
      <p:pic>
        <p:nvPicPr>
          <p:cNvPr id="2061" name="Picture 13" descr="C:\Users\Žaneta\AppData\Local\Microsoft\Windows\Temporary Internet Files\Content.IE5\WFSBR3KA\MP90042758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836712"/>
            <a:ext cx="957763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836712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LÉTO</a:t>
            </a:r>
            <a:endParaRPr lang="cs-CZ" sz="10000" dirty="0">
              <a:ln>
                <a:solidFill>
                  <a:srgbClr val="FFC000"/>
                </a:solidFill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Žaneta\AppData\Local\Microsoft\Windows\Temporary Internet Files\Content.IE5\WFSBR3KA\MP9004385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44824"/>
            <a:ext cx="1967360" cy="131157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615011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n>
                  <a:solidFill>
                    <a:srgbClr val="FA9106"/>
                  </a:solidFill>
                </a:ln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ČERVEN     ČERVENEC     SRPEN</a:t>
            </a:r>
            <a:endParaRPr lang="cs-CZ" sz="4000" dirty="0">
              <a:ln>
                <a:solidFill>
                  <a:srgbClr val="FA9106"/>
                </a:solidFill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8" name="Picture 6" descr="C:\Users\Žaneta\AppData\Local\Microsoft\Windows\Temporary Internet Files\Content.IE5\EDSDGKRB\MP9002276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420888"/>
            <a:ext cx="3761085" cy="2664297"/>
          </a:xfrm>
          <a:prstGeom prst="rect">
            <a:avLst/>
          </a:prstGeom>
          <a:noFill/>
        </p:spPr>
      </p:pic>
      <p:pic>
        <p:nvPicPr>
          <p:cNvPr id="3079" name="Picture 7" descr="C:\Users\Žaneta\AppData\Local\Microsoft\Windows\Temporary Internet Files\Content.IE5\1CU8B4RC\MP9003999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356992"/>
            <a:ext cx="1800200" cy="2699613"/>
          </a:xfrm>
          <a:prstGeom prst="rect">
            <a:avLst/>
          </a:prstGeom>
          <a:noFill/>
        </p:spPr>
      </p:pic>
      <p:pic>
        <p:nvPicPr>
          <p:cNvPr id="3080" name="Picture 8" descr="C:\Users\Žaneta\AppData\Local\Microsoft\Windows\Temporary Internet Files\Content.IE5\1CU8B4RC\MP90042775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1988840"/>
            <a:ext cx="1512168" cy="2267145"/>
          </a:xfrm>
          <a:prstGeom prst="rect">
            <a:avLst/>
          </a:prstGeom>
          <a:noFill/>
        </p:spPr>
      </p:pic>
      <p:pic>
        <p:nvPicPr>
          <p:cNvPr id="3081" name="Picture 9" descr="C:\Users\Žaneta\AppData\Local\Microsoft\Windows\Temporary Internet Files\Content.IE5\KWKDE796\MC90044040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764704"/>
            <a:ext cx="1152127" cy="1152128"/>
          </a:xfrm>
          <a:prstGeom prst="rect">
            <a:avLst/>
          </a:prstGeom>
          <a:noFill/>
        </p:spPr>
      </p:pic>
      <p:pic>
        <p:nvPicPr>
          <p:cNvPr id="3088" name="Picture 16" descr="C:\Users\Žaneta\AppData\Local\Microsoft\Windows\Temporary Internet Files\Content.IE5\EDSDGKRB\MP9004227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437112"/>
            <a:ext cx="1691680" cy="16916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836712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PODZIM</a:t>
            </a:r>
            <a:endParaRPr lang="cs-CZ" sz="10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Žaneta\AppData\Local\Microsoft\Windows\Temporary Internet Files\Content.IE5\KWKDE796\MP9003137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7004" y="2348881"/>
            <a:ext cx="2477823" cy="16561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615011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ZÁŘÍ     ŘÍJEN     LISTOPAD     </a:t>
            </a:r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5" descr="C:\Users\Žaneta\AppData\Local\Microsoft\Windows\Temporary Internet Files\Content.IE5\WFSBR3KA\MP9004334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420888"/>
            <a:ext cx="2638890" cy="3518520"/>
          </a:xfrm>
          <a:prstGeom prst="rect">
            <a:avLst/>
          </a:prstGeom>
          <a:noFill/>
        </p:spPr>
      </p:pic>
      <p:pic>
        <p:nvPicPr>
          <p:cNvPr id="4103" name="Picture 7" descr="C:\Users\Žaneta\AppData\Local\Microsoft\Windows\Temporary Internet Files\Content.IE5\1CU8B4RC\MP90040136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420888"/>
            <a:ext cx="2350133" cy="1879724"/>
          </a:xfrm>
          <a:prstGeom prst="rect">
            <a:avLst/>
          </a:prstGeom>
          <a:noFill/>
        </p:spPr>
      </p:pic>
      <p:pic>
        <p:nvPicPr>
          <p:cNvPr id="4104" name="Picture 8" descr="C:\Users\Žaneta\AppData\Local\Microsoft\Windows\Temporary Internet Files\Content.IE5\WFSBR3KA\MP90040751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149080"/>
            <a:ext cx="2592114" cy="1727373"/>
          </a:xfrm>
          <a:prstGeom prst="rect">
            <a:avLst/>
          </a:prstGeom>
          <a:noFill/>
        </p:spPr>
      </p:pic>
      <p:pic>
        <p:nvPicPr>
          <p:cNvPr id="4105" name="Picture 9" descr="C:\Users\Žaneta\AppData\Local\Microsoft\Windows\Temporary Internet Files\Content.IE5\EDSDGKRB\MP90043082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692696"/>
            <a:ext cx="1440160" cy="1440160"/>
          </a:xfrm>
          <a:prstGeom prst="rect">
            <a:avLst/>
          </a:prstGeom>
          <a:noFill/>
        </p:spPr>
      </p:pic>
      <p:pic>
        <p:nvPicPr>
          <p:cNvPr id="4106" name="Picture 10" descr="C:\Users\Žaneta\AppData\Local\Microsoft\Windows\Temporary Internet Files\Content.IE5\WFSBR3KA\MP90026230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4365104"/>
            <a:ext cx="2304256" cy="15241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836712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ln>
                  <a:solidFill>
                    <a:srgbClr val="002060"/>
                  </a:solidFill>
                </a:ln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10000" dirty="0">
              <a:ln>
                <a:solidFill>
                  <a:srgbClr val="002060"/>
                </a:solidFill>
              </a:ln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15011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n>
                  <a:solidFill>
                    <a:srgbClr val="002060"/>
                  </a:solidFill>
                </a:ln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PROSINEC     LEDEN     ÚNOR</a:t>
            </a:r>
            <a:endParaRPr lang="cs-CZ" sz="4000" dirty="0">
              <a:ln>
                <a:solidFill>
                  <a:srgbClr val="002060"/>
                </a:solidFill>
              </a:ln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 descr="C:\Users\Žaneta\AppData\Local\Microsoft\Windows\Temporary Internet Files\Content.IE5\WFSBR3KA\MP9004251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1916832"/>
            <a:ext cx="1385415" cy="2092428"/>
          </a:xfrm>
          <a:prstGeom prst="rect">
            <a:avLst/>
          </a:prstGeom>
          <a:noFill/>
        </p:spPr>
      </p:pic>
      <p:pic>
        <p:nvPicPr>
          <p:cNvPr id="5126" name="Picture 6" descr="C:\Users\Žaneta\AppData\Local\Microsoft\Windows\Temporary Internet Files\Content.IE5\EDSDGKRB\MP9003138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313442"/>
            <a:ext cx="2353692" cy="3549022"/>
          </a:xfrm>
          <a:prstGeom prst="rect">
            <a:avLst/>
          </a:prstGeom>
          <a:noFill/>
        </p:spPr>
      </p:pic>
      <p:pic>
        <p:nvPicPr>
          <p:cNvPr id="5127" name="Picture 7" descr="C:\Users\Žaneta\AppData\Local\Microsoft\Windows\Temporary Internet Files\Content.IE5\KWKDE796\MP90042531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221088"/>
            <a:ext cx="2372856" cy="1944216"/>
          </a:xfrm>
          <a:prstGeom prst="rect">
            <a:avLst/>
          </a:prstGeom>
          <a:noFill/>
        </p:spPr>
      </p:pic>
      <p:pic>
        <p:nvPicPr>
          <p:cNvPr id="5128" name="Picture 8" descr="C:\Users\Žaneta\AppData\Local\Microsoft\Windows\Temporary Internet Files\Content.IE5\KWKDE796\MC9000228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6300192" y="836712"/>
            <a:ext cx="1129902" cy="1296144"/>
          </a:xfrm>
          <a:prstGeom prst="rect">
            <a:avLst/>
          </a:prstGeom>
          <a:noFill/>
        </p:spPr>
      </p:pic>
      <p:pic>
        <p:nvPicPr>
          <p:cNvPr id="5129" name="Picture 9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2492896"/>
            <a:ext cx="1203382" cy="1201291"/>
          </a:xfrm>
          <a:prstGeom prst="rect">
            <a:avLst/>
          </a:prstGeom>
          <a:noFill/>
        </p:spPr>
      </p:pic>
      <p:pic>
        <p:nvPicPr>
          <p:cNvPr id="5134" name="Picture 14" descr="C:\Users\Žaneta\AppData\Local\Microsoft\Windows\Temporary Internet Files\Content.IE5\KWKDE796\MP90040672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87624" y="3429000"/>
            <a:ext cx="1656184" cy="2483644"/>
          </a:xfrm>
          <a:prstGeom prst="rect">
            <a:avLst/>
          </a:prstGeom>
          <a:noFill/>
        </p:spPr>
      </p:pic>
      <p:pic>
        <p:nvPicPr>
          <p:cNvPr id="5136" name="Picture 16" descr="C:\Users\Žaneta\AppData\Local\Microsoft\Windows\Temporary Internet Files\Content.IE5\EDSDGKRB\MP90044028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15616" y="836712"/>
            <a:ext cx="1643675" cy="2465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nebo 2"/>
          <p:cNvSpPr/>
          <p:nvPr/>
        </p:nvSpPr>
        <p:spPr>
          <a:xfrm>
            <a:off x="1475656" y="1268760"/>
            <a:ext cx="6048672" cy="5301208"/>
          </a:xfrm>
          <a:prstGeom prst="flowChar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 rot="19498532">
            <a:off x="2055808" y="1812485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JARO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rot="2129978">
            <a:off x="1945927" y="5182039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LÉTO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18789381">
            <a:off x="5311189" y="4966830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PODZIM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482959">
            <a:off x="5576322" y="2077052"/>
            <a:ext cx="1487138" cy="701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0" y="69269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Přesuň obrázky ke správnému ročnímu období: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Petr\Desktop\fourseasons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1412775"/>
            <a:ext cx="1512168" cy="1123325"/>
          </a:xfrm>
          <a:prstGeom prst="rect">
            <a:avLst/>
          </a:prstGeom>
          <a:noFill/>
        </p:spPr>
      </p:pic>
      <p:pic>
        <p:nvPicPr>
          <p:cNvPr id="2051" name="Picture 3" descr="C:\Users\Petr\Desktop\fourseasons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373216"/>
            <a:ext cx="1670506" cy="1224136"/>
          </a:xfrm>
          <a:prstGeom prst="rect">
            <a:avLst/>
          </a:prstGeom>
          <a:noFill/>
        </p:spPr>
      </p:pic>
      <p:pic>
        <p:nvPicPr>
          <p:cNvPr id="2052" name="Picture 4" descr="C:\Users\Petr\Desktop\fourseasons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340768"/>
            <a:ext cx="1536170" cy="1152128"/>
          </a:xfrm>
          <a:prstGeom prst="rect">
            <a:avLst/>
          </a:prstGeom>
          <a:noFill/>
        </p:spPr>
      </p:pic>
      <p:pic>
        <p:nvPicPr>
          <p:cNvPr id="2053" name="Picture 5" descr="C:\Users\Petr\Desktop\fourseasons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5301208"/>
            <a:ext cx="1491878" cy="1080120"/>
          </a:xfrm>
          <a:prstGeom prst="rect">
            <a:avLst/>
          </a:prstGeom>
          <a:noFill/>
        </p:spPr>
      </p:pic>
      <p:sp>
        <p:nvSpPr>
          <p:cNvPr id="12" name="TextovéPole 5"/>
          <p:cNvSpPr txBox="1"/>
          <p:nvPr/>
        </p:nvSpPr>
        <p:spPr>
          <a:xfrm>
            <a:off x="1403648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8720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Spoj čarou korálky s názvy ročních období tak, jak jdou za sebou a vytvoř náramek roku: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2771800" y="2852936"/>
            <a:ext cx="216024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aměť s přímým přístupem 6"/>
          <p:cNvSpPr/>
          <p:nvPr/>
        </p:nvSpPr>
        <p:spPr>
          <a:xfrm>
            <a:off x="1115616" y="2420888"/>
            <a:ext cx="2304256" cy="1512168"/>
          </a:xfrm>
          <a:prstGeom prst="flowChartMagneticDrum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924200" y="3005336"/>
            <a:ext cx="216024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aměť s přímým přístupem 8"/>
          <p:cNvSpPr/>
          <p:nvPr/>
        </p:nvSpPr>
        <p:spPr>
          <a:xfrm>
            <a:off x="4788024" y="2204864"/>
            <a:ext cx="2304256" cy="1512168"/>
          </a:xfrm>
          <a:prstGeom prst="flowChartMagneticDrum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588224" y="2780928"/>
            <a:ext cx="216024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aměť s přímým přístupem 10"/>
          <p:cNvSpPr/>
          <p:nvPr/>
        </p:nvSpPr>
        <p:spPr>
          <a:xfrm>
            <a:off x="5148064" y="4509120"/>
            <a:ext cx="2304256" cy="1512168"/>
          </a:xfrm>
          <a:prstGeom prst="flowChartMagneticDrum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948264" y="5085184"/>
            <a:ext cx="216024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aměť s přímým přístupem 12"/>
          <p:cNvSpPr/>
          <p:nvPr/>
        </p:nvSpPr>
        <p:spPr>
          <a:xfrm>
            <a:off x="1619672" y="4653136"/>
            <a:ext cx="2304256" cy="1512168"/>
          </a:xfrm>
          <a:prstGeom prst="flowChartMagneticDrum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419872" y="5229200"/>
            <a:ext cx="216024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 rot="20019441">
            <a:off x="5428396" y="4931426"/>
            <a:ext cx="1212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JARO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20019441">
            <a:off x="1829423" y="5079069"/>
            <a:ext cx="1223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LÉTO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0019441">
            <a:off x="4985927" y="2699178"/>
            <a:ext cx="123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20019441">
            <a:off x="1070099" y="2851042"/>
            <a:ext cx="17572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PODZIM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8720"/>
            <a:ext cx="91440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Vyhledej v každé větě název jednoho </a:t>
            </a:r>
          </a:p>
          <a:p>
            <a:pPr algn="ctr"/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ročního období a zakroužkuj ho:</a:t>
            </a:r>
            <a:endParaRPr lang="cs-CZ" sz="3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348880"/>
            <a:ext cx="914400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smtClean="0">
                <a:latin typeface="Times New Roman" pitchFamily="18" charset="0"/>
                <a:cs typeface="Times New Roman" pitchFamily="18" charset="0"/>
              </a:rPr>
              <a:t>Ilja rozbil novou vázu</a:t>
            </a:r>
            <a:r>
              <a:rPr lang="cs-CZ" sz="55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55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284984"/>
            <a:ext cx="9144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smtClean="0">
                <a:latin typeface="Times New Roman" pitchFamily="18" charset="0"/>
                <a:cs typeface="Times New Roman" pitchFamily="18" charset="0"/>
              </a:rPr>
              <a:t>Nosím svetr pod zimním kabátem.</a:t>
            </a:r>
            <a:endParaRPr lang="cs-CZ" sz="5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221088"/>
            <a:ext cx="9144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smtClean="0">
                <a:latin typeface="Times New Roman" pitchFamily="18" charset="0"/>
                <a:cs typeface="Times New Roman" pitchFamily="18" charset="0"/>
              </a:rPr>
              <a:t>Roztomilé to kotě opravdu je.</a:t>
            </a:r>
            <a:endParaRPr lang="cs-CZ" sz="5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157192"/>
            <a:ext cx="9144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smtClean="0">
                <a:latin typeface="Times New Roman" pitchFamily="18" charset="0"/>
                <a:cs typeface="Times New Roman" pitchFamily="18" charset="0"/>
              </a:rPr>
              <a:t>Kazi malovala celý den.</a:t>
            </a:r>
            <a:endParaRPr lang="cs-CZ" sz="5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91680" y="1772816"/>
          <a:ext cx="5688628" cy="41854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7148"/>
                <a:gridCol w="517148"/>
                <a:gridCol w="517148"/>
                <a:gridCol w="517148"/>
                <a:gridCol w="517148"/>
                <a:gridCol w="517148"/>
                <a:gridCol w="517148"/>
                <a:gridCol w="517148"/>
                <a:gridCol w="517148"/>
                <a:gridCol w="517148"/>
                <a:gridCol w="517148"/>
              </a:tblGrid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692696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Vyhledej v tabulce daná slova a vyškrtej je,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ze zbylých písmen sestav tajenku: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172400" y="1916832"/>
            <a:ext cx="6848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452320" y="3284984"/>
            <a:ext cx="14558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ROSTLINY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884368" y="2708920"/>
            <a:ext cx="699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KOS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79512" y="3284984"/>
            <a:ext cx="11849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SLUNCE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2780928"/>
            <a:ext cx="6848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ČÁP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5085184"/>
            <a:ext cx="10711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OVOCE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2276872"/>
            <a:ext cx="10567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KVĚTY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2276872"/>
            <a:ext cx="9284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VODA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0" y="5661248"/>
            <a:ext cx="1500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TULIPÁN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1772816"/>
            <a:ext cx="7841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SNÍH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596336" y="5373216"/>
            <a:ext cx="8563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RŮŽE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884368" y="4869160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ROSA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391114" y="4365104"/>
            <a:ext cx="19334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RAMPOUCHY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509120"/>
            <a:ext cx="1500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LISTY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3861048"/>
            <a:ext cx="1500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VÁNOCE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643650" y="3789040"/>
            <a:ext cx="1500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KAŠTAN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27584" y="607317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. . . .     . . . .     . . . . . .     . . . 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A teď si za pilnou práci zasloužíme pochvalu!</a:t>
            </a:r>
          </a:p>
          <a:p>
            <a:pPr algn="ctr"/>
            <a:r>
              <a:rPr lang="cs-CZ" sz="32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Dobře jsme to dnes </a:t>
            </a:r>
            <a:r>
              <a:rPr lang="cs-CZ" sz="3200" dirty="0" err="1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ušmoulili</a:t>
            </a:r>
            <a:r>
              <a:rPr lang="cs-CZ" sz="40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!</a:t>
            </a:r>
            <a:endParaRPr lang="cs-CZ" sz="4000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987824" y="2132856"/>
            <a:ext cx="3672408" cy="3590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988840"/>
            <a:ext cx="7920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Roční období – [cit. 2011-11-18].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courseweb.unt.edu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gknezek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/11spring/41000031/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bui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bui.html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268760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277</TotalTime>
  <Words>369</Words>
  <Application>Microsoft Office PowerPoint</Application>
  <PresentationFormat>Předvádění na obrazovce (4:3)</PresentationFormat>
  <Paragraphs>169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Default Theme</vt:lpstr>
      <vt:lpstr>Motiv sady Office</vt:lpstr>
      <vt:lpstr>VY_32_INOVACE_40_Roční období</vt:lpstr>
      <vt:lpstr>Anotace</vt:lpstr>
      <vt:lpstr>ROČNÍ OBDOBÍ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OBDOBÍ</dc:title>
  <dc:creator>Žaneta</dc:creator>
  <cp:lastModifiedBy>pcbazar</cp:lastModifiedBy>
  <cp:revision>41</cp:revision>
  <dcterms:created xsi:type="dcterms:W3CDTF">2012-03-04T14:53:26Z</dcterms:created>
  <dcterms:modified xsi:type="dcterms:W3CDTF">2012-09-12T21:38:50Z</dcterms:modified>
</cp:coreProperties>
</file>