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9" r:id="rId2"/>
    <p:sldId id="256" r:id="rId3"/>
    <p:sldId id="270" r:id="rId4"/>
    <p:sldId id="257" r:id="rId5"/>
    <p:sldId id="258" r:id="rId6"/>
    <p:sldId id="271" r:id="rId7"/>
    <p:sldId id="27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2E0455-6CD7-4125-A1D2-38C0788844B8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C3F4D-DFE9-4180-AB3C-574556FAE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0787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C3F4D-DFE9-4180-AB3C-574556FAE840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124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C3F4D-DFE9-4180-AB3C-574556FAE84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984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14" name="wind.wav"/>
          </p:stSnd>
        </p:sndAc>
      </p:transition>
    </mc:Choice>
    <mc:Fallback>
      <p:transition spd="slow">
        <p:checker/>
        <p:sndAc>
          <p:stSnd>
            <p:snd r:embed="rId1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kolicka6.rajce.idnes.cz/VYJMENOVANA_SLOVA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7603" y="116632"/>
            <a:ext cx="711286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99117" y="1268760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3310993"/>
              </p:ext>
            </p:extLst>
          </p:nvPr>
        </p:nvGraphicFramePr>
        <p:xfrm>
          <a:off x="107504" y="5373216"/>
          <a:ext cx="8856984" cy="1402080"/>
        </p:xfrm>
        <a:graphic>
          <a:graphicData uri="http://schemas.openxmlformats.org/drawingml/2006/table">
            <a:tbl>
              <a:tblPr/>
              <a:tblGrid>
                <a:gridCol w="2681472"/>
                <a:gridCol w="6175512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VY_32_INOVACE_01_Význam VS po B – být, bydlit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Jana Lišková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8740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6" name="wind.wav"/>
          </p:stSnd>
        </p:sndAc>
      </p:transition>
    </mc:Choice>
    <mc:Fallback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24744"/>
            <a:ext cx="9144000" cy="2448272"/>
          </a:xfrm>
        </p:spPr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</a:rPr>
              <a:t>Význam vyjmenovaných slov po </a:t>
            </a:r>
            <a:r>
              <a:rPr lang="cs-CZ" sz="6000" u="sng" dirty="0" smtClean="0">
                <a:solidFill>
                  <a:srgbClr val="002060"/>
                </a:solidFill>
              </a:rPr>
              <a:t>B</a:t>
            </a: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					</a:t>
            </a:r>
            <a:r>
              <a:rPr lang="cs-CZ" sz="3200" dirty="0" smtClean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být 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					- bydlit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877272"/>
            <a:ext cx="8640960" cy="861420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Autorem materiálu a všech jeho částí, není–</a:t>
            </a:r>
            <a:r>
              <a:rPr lang="cs-CZ" dirty="0" err="1">
                <a:solidFill>
                  <a:schemeClr val="bg1"/>
                </a:solidFill>
              </a:rPr>
              <a:t>li</a:t>
            </a:r>
            <a:r>
              <a:rPr lang="cs-CZ" dirty="0">
                <a:solidFill>
                  <a:schemeClr val="bg1"/>
                </a:solidFill>
              </a:rPr>
              <a:t> uvedeno jinak, je</a:t>
            </a:r>
            <a:r>
              <a:rPr lang="cs-CZ" dirty="0">
                <a:solidFill>
                  <a:srgbClr val="002060"/>
                </a:solidFill>
              </a:rPr>
              <a:t> Mgr. Jana </a:t>
            </a:r>
            <a:r>
              <a:rPr lang="cs-CZ" dirty="0" smtClean="0">
                <a:solidFill>
                  <a:srgbClr val="002060"/>
                </a:solidFill>
              </a:rPr>
              <a:t>Lišková. 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						     2</a:t>
            </a:r>
            <a:r>
              <a:rPr lang="cs-CZ" dirty="0" smtClean="0">
                <a:solidFill>
                  <a:srgbClr val="002060"/>
                </a:solidFill>
              </a:rPr>
              <a:t>.ZŠ Dobříš</a:t>
            </a:r>
            <a:endParaRPr lang="cs-CZ" dirty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31" name="Picture 7" descr="C:\Users\OEM\AppData\Local\Microsoft\Windows\Temporary Internet Files\Content.IE5\4UNYQ21J\MC9003113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5606" y="2996952"/>
            <a:ext cx="4211291" cy="247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82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451658">
            <a:off x="2735247" y="2644459"/>
            <a:ext cx="7125113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Řada vyjmenovaných slov: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1093" y="1105062"/>
            <a:ext cx="2060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156033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7924" y="21311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16019" y="3861048"/>
            <a:ext cx="2370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97804" y="5157190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04452" y="2496247"/>
            <a:ext cx="25421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93098" y="3391525"/>
            <a:ext cx="2107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70955" y="4293096"/>
            <a:ext cx="2565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756176" y="5589240"/>
            <a:ext cx="2423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74283" y="4725144"/>
            <a:ext cx="26861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237696" y="2011400"/>
            <a:ext cx="23886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příbytek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804452" y="2496247"/>
            <a:ext cx="242810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nábytek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340615" y="2945868"/>
            <a:ext cx="18395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dobytek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900164" y="692696"/>
            <a:ext cx="15795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bydlit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WBFX4FDB\MC900122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81" y="3238255"/>
            <a:ext cx="3033325" cy="3462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8137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2" grpId="0"/>
      <p:bldP spid="24" grpId="0"/>
      <p:bldP spid="25" grpId="0"/>
      <p:bldP spid="26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-315416"/>
            <a:ext cx="7776864" cy="3744416"/>
          </a:xfrm>
        </p:spPr>
        <p:txBody>
          <a:bodyPr/>
          <a:lstStyle/>
          <a:p>
            <a:r>
              <a:rPr lang="cs-CZ" sz="3200" dirty="0" smtClean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u="sng" dirty="0" smtClean="0">
                <a:solidFill>
                  <a:schemeClr val="bg1"/>
                </a:solidFill>
              </a:rPr>
              <a:t>- slova stejného nebo 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významu (synonyma)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				</a:t>
            </a:r>
            <a:r>
              <a:rPr lang="cs-CZ" sz="3200" dirty="0" smtClean="0"/>
              <a:t>- existovat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				- do</a:t>
            </a:r>
            <a:r>
              <a:rPr lang="cs-CZ" sz="3200" dirty="0" smtClean="0">
                <a:solidFill>
                  <a:srgbClr val="0070C0"/>
                </a:solidFill>
              </a:rPr>
              <a:t>být</a:t>
            </a:r>
            <a:r>
              <a:rPr lang="cs-CZ" sz="3200" dirty="0" smtClean="0"/>
              <a:t> – zmocnit se</a:t>
            </a:r>
            <a:br>
              <a:rPr lang="cs-CZ" sz="3200" dirty="0" smtClean="0"/>
            </a:br>
            <a:r>
              <a:rPr lang="cs-CZ" sz="3200" dirty="0" smtClean="0"/>
              <a:t>				- na</a:t>
            </a:r>
            <a:r>
              <a:rPr lang="cs-CZ" sz="3200" dirty="0" smtClean="0">
                <a:solidFill>
                  <a:srgbClr val="0070C0"/>
                </a:solidFill>
              </a:rPr>
              <a:t>být </a:t>
            </a:r>
            <a:r>
              <a:rPr lang="cs-CZ" sz="3200" dirty="0" smtClean="0"/>
              <a:t>– získat</a:t>
            </a:r>
            <a:r>
              <a:rPr lang="cs-CZ" sz="1400" u="sng" dirty="0" smtClean="0">
                <a:solidFill>
                  <a:schemeClr val="bg1"/>
                </a:solidFill>
              </a:rPr>
              <a:t/>
            </a:r>
            <a:br>
              <a:rPr lang="cs-CZ" sz="1400" u="sng" dirty="0" smtClean="0">
                <a:solidFill>
                  <a:schemeClr val="bg1"/>
                </a:solidFill>
              </a:rPr>
            </a:br>
            <a:r>
              <a:rPr lang="cs-CZ" sz="1400" u="sng" dirty="0" smtClean="0">
                <a:solidFill>
                  <a:schemeClr val="bg1"/>
                </a:solidFill>
              </a:rPr>
              <a:t/>
            </a:r>
            <a:br>
              <a:rPr lang="cs-CZ" sz="1400" u="sng" dirty="0" smtClean="0">
                <a:solidFill>
                  <a:schemeClr val="bg1"/>
                </a:solidFill>
              </a:rPr>
            </a:br>
            <a:endParaRPr lang="cs-CZ" sz="1400" u="sng" dirty="0">
              <a:solidFill>
                <a:schemeClr val="bg1"/>
              </a:solidFill>
            </a:endParaRPr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>
          <a:xfrm>
            <a:off x="-89184" y="5589240"/>
            <a:ext cx="9287973" cy="1792751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 venkově </a:t>
            </a:r>
            <a:r>
              <a:rPr lang="cs-CZ" sz="3200" dirty="0" smtClean="0">
                <a:solidFill>
                  <a:schemeClr val="tx1"/>
                </a:solidFill>
              </a:rPr>
              <a:t>bývalo</a:t>
            </a:r>
            <a:r>
              <a:rPr lang="cs-CZ" sz="3200" dirty="0" smtClean="0">
                <a:solidFill>
                  <a:schemeClr val="bg1"/>
                </a:solidFill>
              </a:rPr>
              <a:t> kdysi mnoho bídy. Lehce </a:t>
            </a:r>
            <a:r>
              <a:rPr lang="cs-CZ" sz="3200" dirty="0" smtClean="0">
                <a:solidFill>
                  <a:schemeClr val="tx1"/>
                </a:solidFill>
              </a:rPr>
              <a:t>nabyl</a:t>
            </a:r>
            <a:r>
              <a:rPr lang="cs-CZ" sz="3200" dirty="0" smtClean="0">
                <a:solidFill>
                  <a:schemeClr val="bg1"/>
                </a:solidFill>
              </a:rPr>
              <a:t>, lehce </a:t>
            </a:r>
            <a:r>
              <a:rPr lang="cs-CZ" sz="3200" dirty="0" smtClean="0">
                <a:solidFill>
                  <a:schemeClr val="tx1"/>
                </a:solidFill>
              </a:rPr>
              <a:t>pozbyl</a:t>
            </a:r>
            <a:r>
              <a:rPr lang="cs-CZ" sz="3200" dirty="0" smtClean="0">
                <a:solidFill>
                  <a:schemeClr val="bg1"/>
                </a:solidFill>
              </a:rPr>
              <a:t>, tak praví české přísloví.</a:t>
            </a:r>
          </a:p>
          <a:p>
            <a:endParaRPr lang="cs-CZ" sz="1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2239963" cy="2016125"/>
          </a:xfrm>
          <a:ln w="76200">
            <a:solidFill>
              <a:srgbClr val="002060"/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0" y="2996952"/>
            <a:ext cx="910960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Tvary slovesa být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á - jsem byl    ty - jsi byl	  my  - jsme byli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jsem	</a:t>
            </a:r>
            <a:r>
              <a:rPr lang="cs-CZ" sz="3200" dirty="0"/>
              <a:t> </a:t>
            </a:r>
            <a:r>
              <a:rPr lang="cs-CZ" sz="3200" dirty="0" smtClean="0"/>
              <a:t>      - jsi		</a:t>
            </a:r>
            <a:r>
              <a:rPr lang="cs-CZ" sz="3200" dirty="0"/>
              <a:t> </a:t>
            </a:r>
            <a:r>
              <a:rPr lang="cs-CZ" sz="3200" dirty="0" smtClean="0"/>
              <a:t>        - jsme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budu	</a:t>
            </a:r>
            <a:r>
              <a:rPr lang="cs-CZ" sz="3200" dirty="0"/>
              <a:t> </a:t>
            </a:r>
            <a:r>
              <a:rPr lang="cs-CZ" sz="3200" dirty="0" smtClean="0"/>
              <a:t>      - budeš</a:t>
            </a:r>
            <a:r>
              <a:rPr lang="cs-CZ" sz="3200" dirty="0"/>
              <a:t> </a:t>
            </a:r>
            <a:r>
              <a:rPr lang="cs-CZ" sz="3200" dirty="0" smtClean="0"/>
              <a:t>          - budeme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54102" y="5373216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44654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5905"/>
            <a:ext cx="7045172" cy="3816424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>- slova stejného nebo </a:t>
            </a:r>
            <a:r>
              <a:rPr lang="cs-CZ" sz="3200" u="sng" dirty="0" smtClean="0">
                <a:solidFill>
                  <a:schemeClr val="bg1"/>
                </a:solidFill>
              </a:rPr>
              <a:t>podob-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významu 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r>
              <a:rPr lang="cs-CZ" sz="1400" u="sng" dirty="0" smtClean="0">
                <a:solidFill>
                  <a:schemeClr val="bg1"/>
                </a:solidFill>
              </a:rPr>
              <a:t/>
            </a:r>
            <a:br>
              <a:rPr lang="cs-CZ" sz="1400" u="sng" dirty="0" smtClean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/>
            </a:r>
            <a:br>
              <a:rPr lang="cs-CZ" sz="3200" u="sng" dirty="0">
                <a:solidFill>
                  <a:schemeClr val="bg1"/>
                </a:solidFill>
              </a:rPr>
            </a:br>
            <a:r>
              <a:rPr lang="cs-CZ" sz="3200" dirty="0" smtClean="0"/>
              <a:t>- </a:t>
            </a:r>
            <a:r>
              <a:rPr lang="cs-CZ" sz="3200" dirty="0"/>
              <a:t>sídlit					 - zůstávat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 </a:t>
            </a:r>
            <a:r>
              <a:rPr lang="cs-CZ" sz="3200" dirty="0"/>
              <a:t>přebývat			 - </a:t>
            </a:r>
            <a:r>
              <a:rPr lang="cs-CZ" sz="3200" dirty="0" smtClean="0"/>
              <a:t>žít</a:t>
            </a:r>
            <a:br>
              <a:rPr lang="cs-CZ" sz="3200" dirty="0" smtClean="0"/>
            </a:br>
            <a:r>
              <a:rPr lang="cs-CZ" sz="3200" dirty="0" smtClean="0"/>
              <a:t>- </a:t>
            </a:r>
            <a:r>
              <a:rPr lang="cs-CZ" sz="3200" dirty="0"/>
              <a:t>obývat				 - bývat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1400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23528" y="4797152"/>
            <a:ext cx="9036496" cy="266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Nedaleko našeho </a:t>
            </a:r>
            <a:r>
              <a:rPr lang="cs-CZ" sz="3200" dirty="0" smtClean="0">
                <a:solidFill>
                  <a:schemeClr val="tx1"/>
                </a:solidFill>
              </a:rPr>
              <a:t>bydliště</a:t>
            </a:r>
            <a:r>
              <a:rPr lang="cs-CZ" sz="3200" dirty="0" smtClean="0">
                <a:solidFill>
                  <a:schemeClr val="bg1"/>
                </a:solidFill>
              </a:rPr>
              <a:t> začali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 s </a:t>
            </a:r>
            <a:r>
              <a:rPr lang="cs-CZ" sz="3200" dirty="0" smtClean="0">
                <a:solidFill>
                  <a:schemeClr val="bg1"/>
                </a:solidFill>
              </a:rPr>
              <a:t>výstavbou nového obchodního centra. Mnoho bytů v našem domě je </a:t>
            </a:r>
            <a:r>
              <a:rPr lang="cs-CZ" sz="3200" dirty="0" smtClean="0">
                <a:solidFill>
                  <a:schemeClr val="tx1"/>
                </a:solidFill>
              </a:rPr>
              <a:t>obydleno</a:t>
            </a:r>
            <a:r>
              <a:rPr lang="cs-CZ" sz="3200" dirty="0" smtClean="0">
                <a:solidFill>
                  <a:schemeClr val="bg1"/>
                </a:solidFill>
              </a:rPr>
              <a:t> mladými lidmi.</a:t>
            </a:r>
          </a:p>
          <a:p>
            <a:endParaRPr lang="cs-CZ" sz="1400" dirty="0">
              <a:solidFill>
                <a:schemeClr val="bg1"/>
              </a:solidFill>
            </a:endParaRPr>
          </a:p>
          <a:p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2282825" cy="2054225"/>
          </a:xfrm>
          <a:ln w="76200">
            <a:solidFill>
              <a:srgbClr val="002060"/>
            </a:solidFill>
          </a:ln>
        </p:spPr>
      </p:pic>
      <p:cxnSp>
        <p:nvCxnSpPr>
          <p:cNvPr id="5" name="Přímá spojnice 4"/>
          <p:cNvCxnSpPr/>
          <p:nvPr/>
        </p:nvCxnSpPr>
        <p:spPr>
          <a:xfrm>
            <a:off x="107504" y="4581128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7387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5" name="wind.wav"/>
          </p:stSnd>
        </p:sndAc>
      </p:transition>
    </mc:Choice>
    <mc:Fallback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508" y="560309"/>
            <a:ext cx="7125113" cy="924475"/>
          </a:xfrm>
        </p:spPr>
        <p:txBody>
          <a:bodyPr/>
          <a:lstStyle/>
          <a:p>
            <a:r>
              <a:rPr lang="cs-CZ" sz="4000" u="sng" dirty="0" smtClean="0">
                <a:solidFill>
                  <a:srgbClr val="002060"/>
                </a:solidFill>
              </a:rPr>
              <a:t>Obrázková doplňovačka:</a:t>
            </a:r>
            <a:endParaRPr lang="cs-CZ" sz="4000" u="sng" dirty="0">
              <a:solidFill>
                <a:srgbClr val="002060"/>
              </a:solidFill>
            </a:endParaRPr>
          </a:p>
        </p:txBody>
      </p:sp>
      <p:sp>
        <p:nvSpPr>
          <p:cNvPr id="26" name="Zástupný symbol pro obsah 25"/>
          <p:cNvSpPr>
            <a:spLocks noGrp="1"/>
          </p:cNvSpPr>
          <p:nvPr>
            <p:ph idx="1"/>
          </p:nvPr>
        </p:nvSpPr>
        <p:spPr>
          <a:xfrm>
            <a:off x="1926565" y="3269437"/>
            <a:ext cx="5218741" cy="33479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1	 __ __ __ __ __ __ __</a:t>
            </a:r>
          </a:p>
          <a:p>
            <a:pPr marL="0" indent="0">
              <a:buNone/>
            </a:pPr>
            <a:r>
              <a:rPr lang="cs-CZ" sz="2800" dirty="0" smtClean="0"/>
              <a:t>2	 __ __ __ __</a:t>
            </a:r>
          </a:p>
          <a:p>
            <a:pPr marL="0" indent="0">
              <a:buNone/>
            </a:pPr>
            <a:r>
              <a:rPr lang="cs-CZ" sz="2800" dirty="0" smtClean="0"/>
              <a:t>3	 __ __ __ __ __ __</a:t>
            </a:r>
          </a:p>
          <a:p>
            <a:pPr marL="0" indent="0">
              <a:buNone/>
            </a:pPr>
            <a:r>
              <a:rPr lang="cs-CZ" sz="2800" dirty="0" smtClean="0"/>
              <a:t>4	 __ __ __ __ __ __</a:t>
            </a:r>
          </a:p>
          <a:p>
            <a:pPr marL="0" indent="0">
              <a:buNone/>
            </a:pPr>
            <a:r>
              <a:rPr lang="cs-CZ" sz="2800" dirty="0" smtClean="0"/>
              <a:t>5	 __ __ __ __ __</a:t>
            </a:r>
          </a:p>
          <a:p>
            <a:pPr marL="0" indent="0">
              <a:buNone/>
            </a:pPr>
            <a:r>
              <a:rPr lang="cs-CZ" sz="2800" dirty="0" smtClean="0"/>
              <a:t>6	 __ __ __ __ __</a:t>
            </a:r>
          </a:p>
        </p:txBody>
      </p:sp>
      <p:pic>
        <p:nvPicPr>
          <p:cNvPr id="3078" name="Picture 6" descr="C:\Users\OEM\AppData\Local\Microsoft\Windows\Temporary Internet Files\Content.IE5\LL7W5I3K\MC9000128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229" y="4149080"/>
            <a:ext cx="1701698" cy="194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OEM\AppData\Local\Microsoft\Windows\Temporary Internet Files\Content.IE5\5UO3KW7H\MC900240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20745"/>
            <a:ext cx="1708316" cy="153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OEM\AppData\Local\Microsoft\Windows\Temporary Internet Files\Content.IE5\9EQVTZYY\MC9002153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18785"/>
            <a:ext cx="148097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OEM\AppData\Local\Microsoft\Windows\Temporary Internet Files\Content.IE5\5UO3KW7H\MC900111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6288" y="1484784"/>
            <a:ext cx="1573415" cy="144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OEM\AppData\Local\Microsoft\Windows\Temporary Internet Files\Content.IE5\5UO3KW7H\MC9003312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9163" y="4842070"/>
            <a:ext cx="1646054" cy="149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OEM\AppData\Local\Microsoft\Windows\Temporary Internet Files\Content.IE5\LL7W5I3K\MC9002329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5210" y="2442293"/>
            <a:ext cx="1093960" cy="185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Obdélník 56"/>
          <p:cNvSpPr/>
          <p:nvPr/>
        </p:nvSpPr>
        <p:spPr>
          <a:xfrm>
            <a:off x="3698809" y="3284984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123379" y="3857745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856920" y="4443372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123377" y="5046861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123376" y="5626321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867358" y="6237312"/>
            <a:ext cx="504689" cy="398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04796" y="4657403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722597" y="3272970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554414" y="5825670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3986120" y="1620844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1525878" y="1689788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7007434" y="764704"/>
            <a:ext cx="43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3273192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9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856984" cy="924475"/>
          </a:xfrm>
        </p:spPr>
        <p:txBody>
          <a:bodyPr/>
          <a:lstStyle/>
          <a:p>
            <a:pPr algn="ctr"/>
            <a:r>
              <a:rPr lang="cs-CZ" sz="4000" u="sng" dirty="0" smtClean="0">
                <a:solidFill>
                  <a:srgbClr val="002060"/>
                </a:solidFill>
              </a:rPr>
              <a:t>Řešení obrázkové doplňovačky:</a:t>
            </a:r>
            <a:endParaRPr lang="cs-CZ" sz="4000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9600" dirty="0" smtClean="0"/>
              <a:t>BYDLIT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211960" y="1628800"/>
            <a:ext cx="432048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364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Zdroje: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www.office.</a:t>
            </a:r>
            <a:r>
              <a:rPr lang="cs-CZ" smtClean="0">
                <a:solidFill>
                  <a:srgbClr val="002060"/>
                </a:solidFill>
              </a:rPr>
              <a:t>microsoft.com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rgbClr val="00206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hlinkClick r:id="rId3"/>
              </a:rPr>
              <a:t>skolicka6.rajce.idnes.cz/VYJMENOVANA_SLOVA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vlastní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387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912</TotalTime>
  <Words>147</Words>
  <Application>Microsoft Office PowerPoint</Application>
  <PresentationFormat>Předvádění na obrazovce (4:3)</PresentationFormat>
  <Paragraphs>54</Paragraphs>
  <Slides>8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Snímek 1</vt:lpstr>
      <vt:lpstr>Význam vyjmenovaných slov po B       - být       - bydlit</vt:lpstr>
      <vt:lpstr>Řada vyjmenovaných slov:</vt:lpstr>
      <vt:lpstr>- význam vyjmenovaného slova - slova stejného nebo podob-   ného významu (synonyma)     - existovat     - dobýt – zmocnit se     - nabýt – získat  </vt:lpstr>
      <vt:lpstr>- význam vyjmenovaného slova - slova stejného nebo podob-ného významu (synonyma)  - sídlit      - zůstávat - přebývat    - žít - obývat     - bývat </vt:lpstr>
      <vt:lpstr>Obrázková doplňovačka:</vt:lpstr>
      <vt:lpstr>Řešení obrázkové doplňovačky: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OEM</dc:creator>
  <cp:lastModifiedBy>Dum</cp:lastModifiedBy>
  <cp:revision>70</cp:revision>
  <dcterms:created xsi:type="dcterms:W3CDTF">2011-08-28T09:26:22Z</dcterms:created>
  <dcterms:modified xsi:type="dcterms:W3CDTF">2012-09-13T20:21:56Z</dcterms:modified>
</cp:coreProperties>
</file>