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9" r:id="rId2"/>
    <p:sldId id="256" r:id="rId3"/>
    <p:sldId id="259" r:id="rId4"/>
    <p:sldId id="260" r:id="rId5"/>
    <p:sldId id="261" r:id="rId6"/>
    <p:sldId id="27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2E0455-6CD7-4125-A1D2-38C0788844B8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C3F4D-DFE9-4180-AB3C-574556FAE8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787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13" name="wind.wav"/>
          </p:stSnd>
        </p:sndAc>
      </p:transition>
    </mc:Choice>
    <mc:Fallback xmlns="">
      <p:transition spd="slow">
        <p:checker/>
        <p:sndAc>
          <p:stSnd>
            <p:snd r:embed="rId1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kolicka6.rajce.idnes.cz/VYJMENOVANA_SLOVA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7699" y="37034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59" y="1196752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621601"/>
              </p:ext>
            </p:extLst>
          </p:nvPr>
        </p:nvGraphicFramePr>
        <p:xfrm>
          <a:off x="107504" y="5373216"/>
          <a:ext cx="8928992" cy="1402080"/>
        </p:xfrm>
        <a:graphic>
          <a:graphicData uri="http://schemas.openxmlformats.org/drawingml/2006/table">
            <a:tbl>
              <a:tblPr/>
              <a:tblGrid>
                <a:gridCol w="2703273"/>
                <a:gridCol w="6225719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Vyjmenovaná slova (VS)</a:t>
                      </a:r>
                      <a:endParaRPr lang="cs-CZ" sz="2000" b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700" b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VY_32_INOVACE_02_Význam</a:t>
                      </a:r>
                      <a:r>
                        <a:rPr lang="cs-CZ" sz="1700" b="1" baseline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VS po B – obyvatel, byt, příbytek</a:t>
                      </a:r>
                      <a:endParaRPr lang="cs-CZ" sz="17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Mgr. Jana </a:t>
                      </a:r>
                      <a:r>
                        <a:rPr lang="cs-CZ" sz="20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Lišková</a:t>
                      </a:r>
                      <a:endParaRPr lang="cs-CZ" sz="20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0191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5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8238" y="980728"/>
            <a:ext cx="9162237" cy="2952327"/>
          </a:xfrm>
        </p:spPr>
        <p:txBody>
          <a:bodyPr/>
          <a:lstStyle/>
          <a:p>
            <a:r>
              <a:rPr lang="cs-CZ" u="sng" dirty="0" smtClean="0">
                <a:solidFill>
                  <a:srgbClr val="002060"/>
                </a:solidFill>
              </a:rPr>
              <a:t>Význam vyjmenovaných slov po </a:t>
            </a:r>
            <a:r>
              <a:rPr lang="cs-CZ" sz="6000" b="1" u="sng" dirty="0" smtClean="0">
                <a:solidFill>
                  <a:srgbClr val="002060"/>
                </a:solidFill>
              </a:rPr>
              <a:t>B</a:t>
            </a:r>
            <a:r>
              <a:rPr lang="cs-CZ" u="sng" dirty="0" smtClean="0">
                <a:solidFill>
                  <a:srgbClr val="002060"/>
                </a:solidFill>
              </a:rPr>
              <a:t/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u="sng" dirty="0" smtClean="0">
                <a:solidFill>
                  <a:srgbClr val="002060"/>
                </a:solidFill>
              </a:rPr>
              <a:t/>
            </a:r>
            <a:br>
              <a:rPr lang="cs-CZ" u="sng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			</a:t>
            </a:r>
            <a:r>
              <a:rPr lang="cs-CZ" sz="3200" dirty="0" smtClean="0">
                <a:solidFill>
                  <a:srgbClr val="002060"/>
                </a:solidFill>
              </a:rPr>
              <a:t>-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sz="3400" dirty="0" smtClean="0">
                <a:solidFill>
                  <a:srgbClr val="002060"/>
                </a:solidFill>
              </a:rPr>
              <a:t>obyvatel</a:t>
            </a:r>
            <a:br>
              <a:rPr lang="cs-CZ" sz="3400" dirty="0" smtClean="0">
                <a:solidFill>
                  <a:srgbClr val="002060"/>
                </a:solidFill>
              </a:rPr>
            </a:br>
            <a:r>
              <a:rPr lang="cs-CZ" sz="3400" dirty="0">
                <a:solidFill>
                  <a:srgbClr val="002060"/>
                </a:solidFill>
              </a:rPr>
              <a:t>	</a:t>
            </a:r>
            <a:r>
              <a:rPr lang="cs-CZ" sz="3400" dirty="0" smtClean="0">
                <a:solidFill>
                  <a:srgbClr val="002060"/>
                </a:solidFill>
              </a:rPr>
              <a:t>		- byt</a:t>
            </a:r>
            <a:br>
              <a:rPr lang="cs-CZ" sz="3400" dirty="0" smtClean="0">
                <a:solidFill>
                  <a:srgbClr val="002060"/>
                </a:solidFill>
              </a:rPr>
            </a:br>
            <a:r>
              <a:rPr lang="cs-CZ" sz="3400" dirty="0" smtClean="0">
                <a:solidFill>
                  <a:srgbClr val="002060"/>
                </a:solidFill>
              </a:rPr>
              <a:t> 			- příbytek</a:t>
            </a:r>
            <a:endParaRPr lang="cs-CZ" sz="34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5733256"/>
            <a:ext cx="8856984" cy="1008112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solidFill>
                  <a:schemeClr val="bg1"/>
                </a:solidFill>
              </a:rPr>
              <a:t>Autorem materiálu a všech jeho částí, není–</a:t>
            </a:r>
            <a:r>
              <a:rPr lang="cs-CZ" dirty="0" err="1">
                <a:solidFill>
                  <a:schemeClr val="bg1"/>
                </a:solidFill>
              </a:rPr>
              <a:t>li</a:t>
            </a:r>
            <a:r>
              <a:rPr lang="cs-CZ" dirty="0">
                <a:solidFill>
                  <a:schemeClr val="bg1"/>
                </a:solidFill>
              </a:rPr>
              <a:t> uvedeno jinak, je</a:t>
            </a:r>
            <a:r>
              <a:rPr lang="cs-CZ" dirty="0">
                <a:solidFill>
                  <a:srgbClr val="002060"/>
                </a:solidFill>
              </a:rPr>
              <a:t> Mgr. Jana </a:t>
            </a:r>
            <a:r>
              <a:rPr lang="cs-CZ" dirty="0" smtClean="0">
                <a:solidFill>
                  <a:srgbClr val="002060"/>
                </a:solidFill>
              </a:rPr>
              <a:t>Lišková. 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sz="3600" dirty="0" smtClean="0">
                <a:solidFill>
                  <a:srgbClr val="002060"/>
                </a:solidFill>
              </a:rPr>
              <a:t>						         2</a:t>
            </a:r>
            <a:r>
              <a:rPr lang="cs-CZ" dirty="0" smtClean="0">
                <a:solidFill>
                  <a:srgbClr val="002060"/>
                </a:solidFill>
              </a:rPr>
              <a:t>.ZŠ </a:t>
            </a:r>
            <a:r>
              <a:rPr lang="cs-CZ" dirty="0">
                <a:solidFill>
                  <a:srgbClr val="002060"/>
                </a:solidFill>
              </a:rPr>
              <a:t>Dobříš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OEM\AppData\Local\Microsoft\Windows\Temporary Internet Files\Content.IE5\KJB16R9K\MC900215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28800"/>
            <a:ext cx="4592174" cy="414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2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0"/>
            <a:ext cx="7992888" cy="3645024"/>
          </a:xfrm>
        </p:spPr>
        <p:txBody>
          <a:bodyPr/>
          <a:lstStyle/>
          <a:p>
            <a:r>
              <a:rPr lang="cs-CZ" sz="3200" dirty="0">
                <a:solidFill>
                  <a:schemeClr val="bg1"/>
                </a:solidFill>
              </a:rPr>
              <a:t>- význam vyjmenovaného slova</a:t>
            </a:r>
            <a:br>
              <a:rPr lang="cs-CZ" sz="3200" dirty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>- slova stejného nebo </a:t>
            </a:r>
            <a:r>
              <a:rPr lang="cs-CZ" sz="3200" u="sng" dirty="0" smtClean="0">
                <a:solidFill>
                  <a:schemeClr val="bg1"/>
                </a:solidFill>
              </a:rPr>
              <a:t>podob-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významu </a:t>
            </a:r>
            <a:r>
              <a:rPr lang="cs-CZ" sz="3200" u="sng" dirty="0">
                <a:solidFill>
                  <a:schemeClr val="bg1"/>
                </a:solidFill>
              </a:rPr>
              <a:t>(synonyma</a:t>
            </a:r>
            <a:r>
              <a:rPr lang="cs-CZ" sz="3200" u="sng" dirty="0" smtClean="0">
                <a:solidFill>
                  <a:schemeClr val="bg1"/>
                </a:solidFill>
              </a:rPr>
              <a:t>)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u="sng" dirty="0" smtClean="0">
                <a:solidFill>
                  <a:schemeClr val="bg1"/>
                </a:solidFill>
              </a:rPr>
              <a:t/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/>
            </a:r>
            <a:br>
              <a:rPr lang="cs-CZ" sz="3200" u="sng" dirty="0">
                <a:solidFill>
                  <a:schemeClr val="bg1"/>
                </a:solidFill>
              </a:rPr>
            </a:br>
            <a:r>
              <a:rPr lang="cs-CZ" sz="3200" dirty="0" smtClean="0"/>
              <a:t>- člověk žijící v domě  (bytě)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- obyvatelka města Plzně, ….</a:t>
            </a:r>
            <a:endParaRPr lang="cs-CZ" sz="32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528" y="5661248"/>
            <a:ext cx="8928992" cy="201622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 jaře proběhlo sčítání </a:t>
            </a:r>
            <a:r>
              <a:rPr lang="cs-CZ" sz="3200" dirty="0" smtClean="0">
                <a:solidFill>
                  <a:schemeClr val="tx1"/>
                </a:solidFill>
              </a:rPr>
              <a:t>obyvatelstva</a:t>
            </a:r>
            <a:r>
              <a:rPr lang="cs-CZ" sz="3200" dirty="0" smtClean="0">
                <a:solidFill>
                  <a:schemeClr val="bg1"/>
                </a:solidFill>
              </a:rPr>
              <a:t>. Rozsvítil lampičku v </a:t>
            </a:r>
            <a:r>
              <a:rPr lang="cs-CZ" sz="3200" dirty="0" smtClean="0">
                <a:solidFill>
                  <a:schemeClr val="tx1"/>
                </a:solidFill>
              </a:rPr>
              <a:t>obývacím</a:t>
            </a:r>
            <a:r>
              <a:rPr lang="cs-CZ" sz="3200" dirty="0" smtClean="0">
                <a:solidFill>
                  <a:schemeClr val="bg1"/>
                </a:solidFill>
              </a:rPr>
              <a:t> pokoji.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2262188" cy="2035175"/>
          </a:xfrm>
          <a:ln w="76200">
            <a:solidFill>
              <a:srgbClr val="002060"/>
            </a:solidFill>
          </a:ln>
        </p:spPr>
      </p:pic>
      <p:cxnSp>
        <p:nvCxnSpPr>
          <p:cNvPr id="6" name="Přímá spojnice 5"/>
          <p:cNvCxnSpPr/>
          <p:nvPr/>
        </p:nvCxnSpPr>
        <p:spPr>
          <a:xfrm>
            <a:off x="179512" y="5517232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87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83768" y="116632"/>
            <a:ext cx="6840760" cy="4270710"/>
          </a:xfrm>
        </p:spPr>
        <p:txBody>
          <a:bodyPr/>
          <a:lstStyle/>
          <a:p>
            <a:r>
              <a:rPr lang="cs-CZ" sz="3200" dirty="0">
                <a:solidFill>
                  <a:schemeClr val="bg1"/>
                </a:solidFill>
              </a:rPr>
              <a:t>- význam vyjmenovaného slova</a:t>
            </a:r>
            <a:br>
              <a:rPr lang="cs-CZ" sz="3200" dirty="0">
                <a:solidFill>
                  <a:schemeClr val="bg1"/>
                </a:solidFill>
              </a:rPr>
            </a:br>
            <a:r>
              <a:rPr lang="cs-CZ" sz="3200" u="sng" dirty="0" smtClean="0">
                <a:solidFill>
                  <a:schemeClr val="bg1"/>
                </a:solidFill>
              </a:rPr>
              <a:t>- slova stejného nebo podob-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</a:t>
            </a:r>
            <a:r>
              <a:rPr lang="cs-CZ" sz="3200" u="sng" dirty="0">
                <a:solidFill>
                  <a:schemeClr val="bg1"/>
                </a:solidFill>
              </a:rPr>
              <a:t>významu (synonyma</a:t>
            </a:r>
            <a:r>
              <a:rPr lang="cs-CZ" sz="3200" u="sng" dirty="0" smtClean="0">
                <a:solidFill>
                  <a:schemeClr val="bg1"/>
                </a:solidFill>
              </a:rPr>
              <a:t>)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/>
            </a:r>
            <a:br>
              <a:rPr lang="cs-CZ" sz="3200" u="sng" dirty="0">
                <a:solidFill>
                  <a:schemeClr val="bg1"/>
                </a:solidFill>
              </a:rPr>
            </a:br>
            <a:r>
              <a:rPr lang="cs-CZ" sz="3200" dirty="0" smtClean="0"/>
              <a:t>- příbytek</a:t>
            </a:r>
            <a:br>
              <a:rPr lang="cs-CZ" sz="3200" dirty="0" smtClean="0"/>
            </a:br>
            <a:r>
              <a:rPr lang="cs-CZ" sz="3200" dirty="0" smtClean="0"/>
              <a:t>- obydlí</a:t>
            </a:r>
            <a:br>
              <a:rPr lang="cs-CZ" sz="3200" dirty="0" smtClean="0"/>
            </a:br>
            <a:r>
              <a:rPr lang="cs-CZ" sz="3200" dirty="0" smtClean="0"/>
              <a:t>- ubytování</a:t>
            </a:r>
            <a:br>
              <a:rPr lang="cs-CZ" sz="3200" dirty="0" smtClean="0"/>
            </a:br>
            <a:r>
              <a:rPr lang="cs-CZ" sz="3200" dirty="0" smtClean="0"/>
              <a:t>- bytí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1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7504" y="5517232"/>
            <a:ext cx="8928992" cy="19639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Koupili jsme si nový </a:t>
            </a:r>
            <a:r>
              <a:rPr lang="cs-CZ" sz="3200" dirty="0" smtClean="0">
                <a:solidFill>
                  <a:schemeClr val="tx1"/>
                </a:solidFill>
              </a:rPr>
              <a:t>byt</a:t>
            </a:r>
            <a:r>
              <a:rPr lang="cs-CZ" sz="3200" dirty="0" smtClean="0">
                <a:solidFill>
                  <a:schemeClr val="bg1"/>
                </a:solidFill>
              </a:rPr>
              <a:t> na Proseku. </a:t>
            </a:r>
            <a:r>
              <a:rPr lang="cs-CZ" sz="3200" dirty="0" smtClean="0">
                <a:solidFill>
                  <a:schemeClr val="tx1"/>
                </a:solidFill>
              </a:rPr>
              <a:t>Ubytovací</a:t>
            </a:r>
            <a:r>
              <a:rPr lang="cs-CZ" sz="3200" dirty="0" smtClean="0">
                <a:solidFill>
                  <a:schemeClr val="bg1"/>
                </a:solidFill>
              </a:rPr>
              <a:t> kapacita hotelu byla vyčerpána.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2282825" cy="2054225"/>
          </a:xfrm>
          <a:ln w="76200">
            <a:solidFill>
              <a:srgbClr val="002060"/>
            </a:solidFill>
          </a:ln>
        </p:spPr>
      </p:pic>
      <p:cxnSp>
        <p:nvCxnSpPr>
          <p:cNvPr id="6" name="Přímá spojnice 5"/>
          <p:cNvCxnSpPr/>
          <p:nvPr/>
        </p:nvCxnSpPr>
        <p:spPr>
          <a:xfrm>
            <a:off x="107504" y="5445224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87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188640"/>
            <a:ext cx="7920880" cy="3672408"/>
          </a:xfrm>
        </p:spPr>
        <p:txBody>
          <a:bodyPr/>
          <a:lstStyle/>
          <a:p>
            <a:r>
              <a:rPr lang="cs-CZ" sz="3200" dirty="0">
                <a:solidFill>
                  <a:schemeClr val="bg1"/>
                </a:solidFill>
              </a:rPr>
              <a:t>- význam vyjmenovaného slova</a:t>
            </a:r>
            <a:br>
              <a:rPr lang="cs-CZ" sz="3200" dirty="0">
                <a:solidFill>
                  <a:schemeClr val="bg1"/>
                </a:solidFill>
              </a:rPr>
            </a:br>
            <a:r>
              <a:rPr lang="cs-CZ" sz="3200" u="sng" dirty="0">
                <a:solidFill>
                  <a:schemeClr val="bg1"/>
                </a:solidFill>
              </a:rPr>
              <a:t>- slova stejného nebo </a:t>
            </a:r>
            <a:r>
              <a:rPr lang="cs-CZ" sz="3200" u="sng" dirty="0" smtClean="0">
                <a:solidFill>
                  <a:schemeClr val="bg1"/>
                </a:solidFill>
              </a:rPr>
              <a:t>podob-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u="sng" dirty="0" err="1" smtClean="0">
                <a:solidFill>
                  <a:schemeClr val="bg1"/>
                </a:solidFill>
              </a:rPr>
              <a:t>ného</a:t>
            </a:r>
            <a:r>
              <a:rPr lang="cs-CZ" sz="3200" u="sng" dirty="0" smtClean="0">
                <a:solidFill>
                  <a:schemeClr val="bg1"/>
                </a:solidFill>
              </a:rPr>
              <a:t> </a:t>
            </a:r>
            <a:r>
              <a:rPr lang="cs-CZ" sz="3200" u="sng" dirty="0">
                <a:solidFill>
                  <a:schemeClr val="bg1"/>
                </a:solidFill>
              </a:rPr>
              <a:t>významu (synonyma</a:t>
            </a:r>
            <a:r>
              <a:rPr lang="cs-CZ" sz="3200" u="sng" dirty="0" smtClean="0">
                <a:solidFill>
                  <a:schemeClr val="bg1"/>
                </a:solidFill>
              </a:rPr>
              <a:t>)</a:t>
            </a:r>
            <a:br>
              <a:rPr lang="cs-CZ" sz="3200" u="sng" dirty="0" smtClean="0">
                <a:solidFill>
                  <a:schemeClr val="bg1"/>
                </a:solidFill>
              </a:rPr>
            </a:br>
            <a:r>
              <a:rPr lang="cs-CZ" sz="3200" u="sng" dirty="0"/>
              <a:t/>
            </a:r>
            <a:br>
              <a:rPr lang="cs-CZ" sz="3200" u="sng" dirty="0"/>
            </a:br>
            <a:r>
              <a:rPr lang="cs-CZ" sz="3200" dirty="0" smtClean="0"/>
              <a:t>- byt</a:t>
            </a:r>
            <a:br>
              <a:rPr lang="cs-CZ" sz="3200" dirty="0" smtClean="0"/>
            </a:br>
            <a:r>
              <a:rPr lang="cs-CZ" sz="3200" dirty="0" smtClean="0"/>
              <a:t>- obydlí</a:t>
            </a:r>
            <a:br>
              <a:rPr lang="cs-CZ" sz="3200" dirty="0" smtClean="0"/>
            </a:br>
            <a:r>
              <a:rPr lang="cs-CZ" sz="3200" dirty="0" smtClean="0"/>
              <a:t>- bydlo</a:t>
            </a: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06729" y="5589240"/>
            <a:ext cx="8640960" cy="19442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 létě jsme dočasně vyměnili byt za plátěný </a:t>
            </a:r>
            <a:r>
              <a:rPr lang="cs-CZ" sz="3200" dirty="0" smtClean="0">
                <a:solidFill>
                  <a:schemeClr val="tx1"/>
                </a:solidFill>
              </a:rPr>
              <a:t>příbytek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2282825" cy="2054225"/>
          </a:xfrm>
          <a:ln w="76200">
            <a:solidFill>
              <a:srgbClr val="002060"/>
            </a:solidFill>
          </a:ln>
        </p:spPr>
      </p:pic>
      <p:cxnSp>
        <p:nvCxnSpPr>
          <p:cNvPr id="6" name="Přímá spojnice 5"/>
          <p:cNvCxnSpPr/>
          <p:nvPr/>
        </p:nvCxnSpPr>
        <p:spPr>
          <a:xfrm>
            <a:off x="179512" y="5517232"/>
            <a:ext cx="88569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87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16632"/>
            <a:ext cx="7125113" cy="924475"/>
          </a:xfrm>
        </p:spPr>
        <p:txBody>
          <a:bodyPr/>
          <a:lstStyle/>
          <a:p>
            <a:r>
              <a:rPr lang="cs-CZ" sz="4000" u="sng" dirty="0" smtClean="0"/>
              <a:t>Pro bystré hlavičky: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16561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1. V řadě vyjmenovaných slov najdete 	   	 dvojici slov, která se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liší pouze délkou 	 samohlásky. Která to je?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87824" y="2701491"/>
            <a:ext cx="2664296" cy="108012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být - byt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9150" y="3933056"/>
            <a:ext cx="84249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2. Vymysli další obdobné dvojice slov.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   (</a:t>
            </a:r>
            <a:r>
              <a:rPr lang="cs-CZ" sz="3200" dirty="0" err="1" smtClean="0">
                <a:solidFill>
                  <a:schemeClr val="bg1"/>
                </a:solidFill>
              </a:rPr>
              <a:t>př</a:t>
            </a:r>
            <a:r>
              <a:rPr lang="cs-CZ" sz="3200" dirty="0" smtClean="0">
                <a:solidFill>
                  <a:schemeClr val="bg1"/>
                </a:solidFill>
              </a:rPr>
              <a:t>: lák – lak, bál – bal, víla - vila…)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9150" y="5136852"/>
            <a:ext cx="89289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3. Rozhodni, zda slova z daných dvojic</a:t>
            </a:r>
          </a:p>
          <a:p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patří ke stejnému slovnímu druhu.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345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3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Zdroje: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- galerie </a:t>
            </a:r>
            <a:r>
              <a:rPr lang="cs-CZ" dirty="0" err="1" smtClean="0"/>
              <a:t>office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hlinkClick r:id="rId3"/>
              </a:rPr>
              <a:t>  - http</a:t>
            </a:r>
            <a:r>
              <a:rPr lang="cs-CZ" dirty="0">
                <a:solidFill>
                  <a:srgbClr val="002060"/>
                </a:solidFill>
                <a:hlinkClick r:id="rId3"/>
              </a:rPr>
              <a:t>://skolicka6.rajce.idnes.cz/VYJMENOVANA_SLOVA</a:t>
            </a:r>
            <a:r>
              <a:rPr lang="cs-CZ" dirty="0" smtClean="0">
                <a:solidFill>
                  <a:srgbClr val="002060"/>
                </a:solidFill>
                <a:hlinkClick r:id="rId3"/>
              </a:rPr>
              <a:t>/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mtClean="0"/>
              <a:t>   -vlastní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87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  <p:sndAc>
          <p:stSnd>
            <p:snd r:embed="rId2" name="wind.wav"/>
          </p:stSnd>
        </p:sndAc>
      </p:transition>
    </mc:Choice>
    <mc:Fallback xmlns="">
      <p:transition spd="slow">
        <p:checker/>
        <p:sndAc>
          <p:stSnd>
            <p:snd r:embed="rId4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757</TotalTime>
  <Words>168</Words>
  <Application>Microsoft Office PowerPoint</Application>
  <PresentationFormat>Předvádění na obrazovce (4:3)</PresentationFormat>
  <Paragraphs>28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Význam vyjmenovaných slov po B      - obyvatel    - byt     - příbytek</vt:lpstr>
      <vt:lpstr>- význam vyjmenovaného slova - slova stejného nebo podob-   ného významu (synonyma)   - člověk žijící v domě  (bytě) - obyvatelka města Plzně, ….</vt:lpstr>
      <vt:lpstr>- význam vyjmenovaného slova - slova stejného nebo podob-   ného významu (synonyma)  - příbytek - obydlí - ubytování - bytí </vt:lpstr>
      <vt:lpstr>- význam vyjmenovaného slova - slova stejného nebo podob-   ného významu (synonyma)  - byt - obydlí - bydlo </vt:lpstr>
      <vt:lpstr>Pro bystré hlavičky: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OEM</dc:creator>
  <cp:lastModifiedBy>OEM</cp:lastModifiedBy>
  <cp:revision>59</cp:revision>
  <dcterms:created xsi:type="dcterms:W3CDTF">2011-08-28T09:26:22Z</dcterms:created>
  <dcterms:modified xsi:type="dcterms:W3CDTF">2011-11-30T10:09:08Z</dcterms:modified>
</cp:coreProperties>
</file>