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70" r:id="rId2"/>
    <p:sldId id="256" r:id="rId3"/>
    <p:sldId id="262" r:id="rId4"/>
    <p:sldId id="263" r:id="rId5"/>
    <p:sldId id="264" r:id="rId6"/>
    <p:sldId id="269" r:id="rId7"/>
    <p:sldId id="271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864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E0455-6CD7-4125-A1D2-38C0788844B8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9C3F4D-DFE9-4180-AB3C-574556FAE84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0787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3" name="wind.wav"/>
          </p:stSnd>
        </p:sndAc>
      </p:transition>
    </mc:Choice>
    <mc:Fallback>
      <p:transition spd="slow">
        <p:checker/>
        <p:sndAc>
          <p:stSnd>
            <p:snd r:embed="rId1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3" name="wind.wav"/>
          </p:stSnd>
        </p:sndAc>
      </p:transition>
    </mc:Choice>
    <mc:Fallback>
      <p:transition spd="slow">
        <p:checker/>
        <p:sndAc>
          <p:stSnd>
            <p:snd r:embed="rId1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3" name="wind.wav"/>
          </p:stSnd>
        </p:sndAc>
      </p:transition>
    </mc:Choice>
    <mc:Fallback>
      <p:transition spd="slow">
        <p:checker/>
        <p:sndAc>
          <p:stSnd>
            <p:snd r:embed="rId1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3" name="wind.wav"/>
          </p:stSnd>
        </p:sndAc>
      </p:transition>
    </mc:Choice>
    <mc:Fallback>
      <p:transition spd="slow">
        <p:checker/>
        <p:sndAc>
          <p:stSnd>
            <p:snd r:embed="rId1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3" name="wind.wav"/>
          </p:stSnd>
        </p:sndAc>
      </p:transition>
    </mc:Choice>
    <mc:Fallback>
      <p:transition spd="slow">
        <p:checker/>
        <p:sndAc>
          <p:stSnd>
            <p:snd r:embed="rId1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3" name="wind.wav"/>
          </p:stSnd>
        </p:sndAc>
      </p:transition>
    </mc:Choice>
    <mc:Fallback>
      <p:transition spd="slow">
        <p:checker/>
        <p:sndAc>
          <p:stSnd>
            <p:snd r:embed="rId1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3" name="wind.wav"/>
          </p:stSnd>
        </p:sndAc>
      </p:transition>
    </mc:Choice>
    <mc:Fallback>
      <p:transition spd="slow">
        <p:checker/>
        <p:sndAc>
          <p:stSnd>
            <p:snd r:embed="rId1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3" name="wind.wav"/>
          </p:stSnd>
        </p:sndAc>
      </p:transition>
    </mc:Choice>
    <mc:Fallback>
      <p:transition spd="slow">
        <p:checker/>
        <p:sndAc>
          <p:stSnd>
            <p:snd r:embed="rId1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3" name="wind.wav"/>
          </p:stSnd>
        </p:sndAc>
      </p:transition>
    </mc:Choice>
    <mc:Fallback>
      <p:transition spd="slow">
        <p:checker/>
        <p:sndAc>
          <p:stSnd>
            <p:snd r:embed="rId1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3" name="wind.wav"/>
          </p:stSnd>
        </p:sndAc>
      </p:transition>
    </mc:Choice>
    <mc:Fallback>
      <p:transition spd="slow">
        <p:checker/>
        <p:sndAc>
          <p:stSnd>
            <p:snd r:embed="rId1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3" name="wind.wav"/>
          </p:stSnd>
        </p:sndAc>
      </p:transition>
    </mc:Choice>
    <mc:Fallback>
      <p:transition spd="slow">
        <p:checker/>
        <p:sndAc>
          <p:stSnd>
            <p:snd r:embed="rId1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14" name="wind.wav"/>
          </p:stSnd>
        </p:sndAc>
      </p:transition>
    </mc:Choice>
    <mc:Fallback>
      <p:transition spd="slow">
        <p:checker/>
        <p:sndAc>
          <p:stSnd>
            <p:snd r:embed="rId1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hyperlink" Target="http://skolicka6.rajce.idnes.cz/VYJMENOVANA_SLOV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32061986"/>
              </p:ext>
            </p:extLst>
          </p:nvPr>
        </p:nvGraphicFramePr>
        <p:xfrm>
          <a:off x="107504" y="5373216"/>
          <a:ext cx="8928992" cy="1402080"/>
        </p:xfrm>
        <a:graphic>
          <a:graphicData uri="http://schemas.openxmlformats.org/drawingml/2006/table">
            <a:tbl>
              <a:tblPr/>
              <a:tblGrid>
                <a:gridCol w="2703273"/>
                <a:gridCol w="6225719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chemeClr val="bg1"/>
                          </a:solidFill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Vyjmenovaná slova (VS)</a:t>
                      </a:r>
                      <a:endParaRPr lang="cs-CZ" sz="200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VY_32_INOVACE_03_Význam</a:t>
                      </a:r>
                      <a:r>
                        <a:rPr lang="cs-CZ" sz="1600" b="1" baseline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VS po B – nábytek, dobytek, obyčej</a:t>
                      </a:r>
                      <a:endParaRPr lang="cs-CZ" sz="16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Mgr. Jana Lišková</a:t>
                      </a:r>
                      <a:endParaRPr lang="cs-CZ" sz="2000" dirty="0">
                        <a:solidFill>
                          <a:schemeClr val="bg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3365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330" y="113581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70700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5" name="wind.wav"/>
          </p:stSnd>
        </p:sndAc>
      </p:transition>
    </mc:Choice>
    <mc:Fallback>
      <p:transition spd="slow">
        <p:checker/>
        <p:sndAc>
          <p:stSnd>
            <p:snd r:embed="rId2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7504" y="714375"/>
            <a:ext cx="8928992" cy="3140967"/>
          </a:xfrm>
        </p:spPr>
        <p:txBody>
          <a:bodyPr/>
          <a:lstStyle/>
          <a:p>
            <a:r>
              <a:rPr lang="cs-CZ" u="sng" dirty="0" smtClean="0">
                <a:solidFill>
                  <a:srgbClr val="002060"/>
                </a:solidFill>
              </a:rPr>
              <a:t>Význam vyjmenovaných slov po B</a:t>
            </a:r>
            <a:br>
              <a:rPr lang="cs-CZ" u="sng" dirty="0" smtClean="0">
                <a:solidFill>
                  <a:srgbClr val="002060"/>
                </a:solidFill>
              </a:rPr>
            </a:br>
            <a:r>
              <a:rPr lang="cs-CZ" u="sng" dirty="0">
                <a:solidFill>
                  <a:srgbClr val="002060"/>
                </a:solidFill>
              </a:rPr>
              <a:t/>
            </a:r>
            <a:br>
              <a:rPr lang="cs-CZ" u="sng" dirty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			</a:t>
            </a:r>
            <a:r>
              <a:rPr lang="cs-CZ" sz="3200" dirty="0" smtClean="0">
                <a:solidFill>
                  <a:srgbClr val="002060"/>
                </a:solidFill>
              </a:rPr>
              <a:t>-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sz="3400" dirty="0" smtClean="0">
                <a:solidFill>
                  <a:srgbClr val="002060"/>
                </a:solidFill>
              </a:rPr>
              <a:t>nábytek</a:t>
            </a:r>
            <a:br>
              <a:rPr lang="cs-CZ" sz="3400" dirty="0" smtClean="0">
                <a:solidFill>
                  <a:srgbClr val="002060"/>
                </a:solidFill>
              </a:rPr>
            </a:br>
            <a:r>
              <a:rPr lang="cs-CZ" sz="3400" dirty="0" smtClean="0">
                <a:solidFill>
                  <a:srgbClr val="002060"/>
                </a:solidFill>
              </a:rPr>
              <a:t>			- dobytek</a:t>
            </a:r>
            <a:br>
              <a:rPr lang="cs-CZ" sz="3400" dirty="0" smtClean="0">
                <a:solidFill>
                  <a:srgbClr val="002060"/>
                </a:solidFill>
              </a:rPr>
            </a:br>
            <a:r>
              <a:rPr lang="cs-CZ" sz="3400" dirty="0" smtClean="0">
                <a:solidFill>
                  <a:srgbClr val="002060"/>
                </a:solidFill>
              </a:rPr>
              <a:t>			- obyčej</a:t>
            </a:r>
            <a:endParaRPr lang="cs-CZ" sz="3400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18456" y="5696874"/>
            <a:ext cx="8588037" cy="988934"/>
          </a:xfrm>
        </p:spPr>
        <p:txBody>
          <a:bodyPr>
            <a:normAutofit fontScale="77500" lnSpcReduction="20000"/>
          </a:bodyPr>
          <a:lstStyle/>
          <a:p>
            <a:r>
              <a:rPr lang="cs-CZ" dirty="0">
                <a:solidFill>
                  <a:schemeClr val="bg1"/>
                </a:solidFill>
              </a:rPr>
              <a:t>Autorem materiálu a všech jeho částí, není–</a:t>
            </a:r>
            <a:r>
              <a:rPr lang="cs-CZ" dirty="0" err="1">
                <a:solidFill>
                  <a:schemeClr val="bg1"/>
                </a:solidFill>
              </a:rPr>
              <a:t>li</a:t>
            </a:r>
            <a:r>
              <a:rPr lang="cs-CZ" dirty="0">
                <a:solidFill>
                  <a:schemeClr val="bg1"/>
                </a:solidFill>
              </a:rPr>
              <a:t> uvedeno jinak, je</a:t>
            </a: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>
                <a:solidFill>
                  <a:srgbClr val="002060"/>
                </a:solidFill>
              </a:rPr>
              <a:t>Mgr. Jana Lišková </a:t>
            </a:r>
          </a:p>
          <a:p>
            <a:r>
              <a:rPr lang="cs-CZ" sz="3600" dirty="0" smtClean="0">
                <a:solidFill>
                  <a:srgbClr val="002060"/>
                </a:solidFill>
              </a:rPr>
              <a:t>					</a:t>
            </a:r>
            <a:r>
              <a:rPr lang="cs-CZ" sz="3600" smtClean="0">
                <a:solidFill>
                  <a:srgbClr val="002060"/>
                </a:solidFill>
              </a:rPr>
              <a:t>	      2</a:t>
            </a:r>
            <a:r>
              <a:rPr lang="cs-CZ" smtClean="0">
                <a:solidFill>
                  <a:srgbClr val="002060"/>
                </a:solidFill>
              </a:rPr>
              <a:t>.ZŠ </a:t>
            </a:r>
            <a:r>
              <a:rPr lang="cs-CZ" dirty="0">
                <a:solidFill>
                  <a:srgbClr val="002060"/>
                </a:solidFill>
              </a:rPr>
              <a:t>Dobříš</a:t>
            </a:r>
          </a:p>
          <a:p>
            <a:endParaRPr lang="cs-CZ" dirty="0"/>
          </a:p>
        </p:txBody>
      </p:sp>
      <p:pic>
        <p:nvPicPr>
          <p:cNvPr id="1032" name="Picture 8" descr="C:\Users\OEM\AppData\Local\Microsoft\Windows\Temporary Internet Files\Content.IE5\GHBUWX3R\MC90043391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32910" y="1835478"/>
            <a:ext cx="3647951" cy="364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4" name="wind.wav"/>
          </p:stSnd>
        </p:sndAc>
      </p:transition>
    </mc:Choice>
    <mc:Fallback>
      <p:transition spd="slow">
        <p:checker/>
        <p:sndAc>
          <p:stSnd>
            <p:snd r:embed="rId2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33674" y="0"/>
            <a:ext cx="7658076" cy="3705944"/>
          </a:xfrm>
        </p:spPr>
        <p:txBody>
          <a:bodyPr/>
          <a:lstStyle/>
          <a:p>
            <a:r>
              <a:rPr lang="cs-CZ" sz="3200" dirty="0">
                <a:solidFill>
                  <a:schemeClr val="bg1"/>
                </a:solidFill>
              </a:rPr>
              <a:t>- význam vyjmenovaného slova</a:t>
            </a:r>
            <a:br>
              <a:rPr lang="cs-CZ" sz="3200" dirty="0">
                <a:solidFill>
                  <a:schemeClr val="bg1"/>
                </a:solidFill>
              </a:rPr>
            </a:br>
            <a:r>
              <a:rPr lang="cs-CZ" sz="3200" u="sng" dirty="0">
                <a:solidFill>
                  <a:schemeClr val="bg1"/>
                </a:solidFill>
              </a:rPr>
              <a:t>- slova stejného nebo </a:t>
            </a:r>
            <a:r>
              <a:rPr lang="cs-CZ" sz="3200" u="sng" dirty="0" smtClean="0">
                <a:solidFill>
                  <a:schemeClr val="bg1"/>
                </a:solidFill>
              </a:rPr>
              <a:t>podob-</a:t>
            </a:r>
            <a:br>
              <a:rPr lang="cs-CZ" sz="3200" u="sng" dirty="0" smtClean="0">
                <a:solidFill>
                  <a:schemeClr val="bg1"/>
                </a:solidFill>
              </a:rPr>
            </a:br>
            <a:r>
              <a:rPr lang="cs-CZ" sz="3200" dirty="0">
                <a:solidFill>
                  <a:schemeClr val="bg1"/>
                </a:solidFill>
              </a:rPr>
              <a:t> 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u="sng" dirty="0" err="1" smtClean="0">
                <a:solidFill>
                  <a:schemeClr val="bg1"/>
                </a:solidFill>
              </a:rPr>
              <a:t>ného</a:t>
            </a:r>
            <a:r>
              <a:rPr lang="cs-CZ" sz="3200" u="sng" dirty="0" smtClean="0">
                <a:solidFill>
                  <a:schemeClr val="bg1"/>
                </a:solidFill>
              </a:rPr>
              <a:t> </a:t>
            </a:r>
            <a:r>
              <a:rPr lang="cs-CZ" sz="3200" u="sng" dirty="0">
                <a:solidFill>
                  <a:schemeClr val="bg1"/>
                </a:solidFill>
              </a:rPr>
              <a:t>významu (synonyma</a:t>
            </a:r>
            <a:r>
              <a:rPr lang="cs-CZ" sz="3200" u="sng" dirty="0" smtClean="0">
                <a:solidFill>
                  <a:schemeClr val="bg1"/>
                </a:solidFill>
              </a:rPr>
              <a:t>)</a:t>
            </a:r>
            <a:br>
              <a:rPr lang="cs-CZ" sz="3200" u="sng" dirty="0" smtClean="0">
                <a:solidFill>
                  <a:schemeClr val="bg1"/>
                </a:solidFill>
              </a:rPr>
            </a:br>
            <a:r>
              <a:rPr lang="cs-CZ" sz="3200" u="sng" dirty="0">
                <a:solidFill>
                  <a:schemeClr val="bg1"/>
                </a:solidFill>
              </a:rPr>
              <a:t/>
            </a:r>
            <a:br>
              <a:rPr lang="cs-CZ" sz="3200" u="sng" dirty="0">
                <a:solidFill>
                  <a:schemeClr val="bg1"/>
                </a:solidFill>
              </a:rPr>
            </a:br>
            <a:r>
              <a:rPr lang="cs-CZ" sz="3200" dirty="0" smtClean="0"/>
              <a:t>-  vybavení obytných </a:t>
            </a:r>
            <a:r>
              <a:rPr lang="cs-CZ" sz="3200" dirty="0" smtClean="0"/>
              <a:t>                                a   </a:t>
            </a:r>
            <a:r>
              <a:rPr lang="cs-CZ" sz="3200" dirty="0" smtClean="0"/>
              <a:t>	kancelářských prostor</a:t>
            </a:r>
            <a:br>
              <a:rPr lang="cs-CZ" sz="3200" dirty="0" smtClean="0"/>
            </a:br>
            <a:r>
              <a:rPr lang="cs-CZ" sz="3200" dirty="0" smtClean="0"/>
              <a:t>   (stůl, postel, židle, křeslo…) </a:t>
            </a:r>
            <a:r>
              <a:rPr lang="cs-CZ" sz="1400" dirty="0"/>
              <a:t/>
            </a:r>
            <a:br>
              <a:rPr lang="cs-CZ" sz="1400" dirty="0"/>
            </a:br>
            <a:endParaRPr lang="cs-CZ" sz="14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18753" y="4586261"/>
            <a:ext cx="9144000" cy="2509246"/>
          </a:xfrm>
        </p:spPr>
        <p:txBody>
          <a:bodyPr>
            <a:normAutofit fontScale="92500"/>
          </a:bodyPr>
          <a:lstStyle/>
          <a:p>
            <a:r>
              <a:rPr lang="cs-CZ" sz="3500" dirty="0" smtClean="0">
                <a:solidFill>
                  <a:schemeClr val="bg1"/>
                </a:solidFill>
              </a:rPr>
              <a:t>Starý </a:t>
            </a:r>
            <a:r>
              <a:rPr lang="cs-CZ" sz="3500" dirty="0" smtClean="0">
                <a:solidFill>
                  <a:schemeClr val="tx1"/>
                </a:solidFill>
              </a:rPr>
              <a:t>nábytek</a:t>
            </a:r>
            <a:r>
              <a:rPr lang="cs-CZ" sz="3500" dirty="0" smtClean="0">
                <a:solidFill>
                  <a:schemeClr val="bg1"/>
                </a:solidFill>
              </a:rPr>
              <a:t> jsme odvezli do sběrného dvora a pořídili si nový. V </a:t>
            </a:r>
            <a:r>
              <a:rPr lang="cs-CZ" sz="3500" dirty="0" smtClean="0">
                <a:solidFill>
                  <a:schemeClr val="tx1"/>
                </a:solidFill>
              </a:rPr>
              <a:t>nábytkářském</a:t>
            </a:r>
          </a:p>
          <a:p>
            <a:r>
              <a:rPr lang="cs-CZ" sz="3500" dirty="0">
                <a:solidFill>
                  <a:schemeClr val="bg1"/>
                </a:solidFill>
              </a:rPr>
              <a:t>p</a:t>
            </a:r>
            <a:r>
              <a:rPr lang="cs-CZ" sz="3500" dirty="0" smtClean="0">
                <a:solidFill>
                  <a:schemeClr val="bg1"/>
                </a:solidFill>
              </a:rPr>
              <a:t>růmyslu se využívají i jiné materiály </a:t>
            </a:r>
            <a:r>
              <a:rPr lang="cs-CZ" sz="3500" dirty="0" smtClean="0">
                <a:solidFill>
                  <a:schemeClr val="bg1"/>
                </a:solidFill>
              </a:rPr>
              <a:t>                než </a:t>
            </a:r>
            <a:r>
              <a:rPr lang="cs-CZ" sz="3500" dirty="0" smtClean="0">
                <a:solidFill>
                  <a:schemeClr val="bg1"/>
                </a:solidFill>
              </a:rPr>
              <a:t>dřevo.</a:t>
            </a:r>
            <a:endParaRPr lang="cs-CZ" sz="3500" dirty="0">
              <a:solidFill>
                <a:schemeClr val="bg1"/>
              </a:solidFill>
            </a:endParaRPr>
          </a:p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028" y="136823"/>
            <a:ext cx="2251075" cy="2025650"/>
          </a:xfrm>
          <a:ln w="76200">
            <a:solidFill>
              <a:srgbClr val="002060"/>
            </a:solidFill>
          </a:ln>
        </p:spPr>
      </p:pic>
      <p:cxnSp>
        <p:nvCxnSpPr>
          <p:cNvPr id="6" name="Přímá spojnice 5"/>
          <p:cNvCxnSpPr/>
          <p:nvPr/>
        </p:nvCxnSpPr>
        <p:spPr>
          <a:xfrm>
            <a:off x="143130" y="4444783"/>
            <a:ext cx="885698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7387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4" name="wind.wav"/>
          </p:stSnd>
        </p:sndAc>
      </p:transition>
    </mc:Choice>
    <mc:Fallback>
      <p:transition spd="slow">
        <p:checker/>
        <p:sndAc>
          <p:stSnd>
            <p:snd r:embed="rId2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444390" y="71252"/>
            <a:ext cx="6933034" cy="3942855"/>
          </a:xfrm>
        </p:spPr>
        <p:txBody>
          <a:bodyPr/>
          <a:lstStyle/>
          <a:p>
            <a:r>
              <a:rPr lang="cs-CZ" sz="3200" dirty="0">
                <a:solidFill>
                  <a:schemeClr val="bg1"/>
                </a:solidFill>
              </a:rPr>
              <a:t>- význam vyjmenovaného slova</a:t>
            </a:r>
            <a:br>
              <a:rPr lang="cs-CZ" sz="3200" dirty="0">
                <a:solidFill>
                  <a:schemeClr val="bg1"/>
                </a:solidFill>
              </a:rPr>
            </a:br>
            <a:r>
              <a:rPr lang="cs-CZ" sz="3200" u="sng" dirty="0">
                <a:solidFill>
                  <a:schemeClr val="bg1"/>
                </a:solidFill>
              </a:rPr>
              <a:t>- slova stejného nebo </a:t>
            </a:r>
            <a:r>
              <a:rPr lang="cs-CZ" sz="3200" u="sng" dirty="0" smtClean="0">
                <a:solidFill>
                  <a:schemeClr val="bg1"/>
                </a:solidFill>
              </a:rPr>
              <a:t>podob-</a:t>
            </a:r>
            <a:br>
              <a:rPr lang="cs-CZ" sz="3200" u="sng" dirty="0" smtClean="0">
                <a:solidFill>
                  <a:schemeClr val="bg1"/>
                </a:solidFill>
              </a:rPr>
            </a:br>
            <a:r>
              <a:rPr lang="cs-CZ" sz="3200" dirty="0">
                <a:solidFill>
                  <a:schemeClr val="bg1"/>
                </a:solidFill>
              </a:rPr>
              <a:t> 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u="sng" dirty="0" err="1" smtClean="0">
                <a:solidFill>
                  <a:schemeClr val="bg1"/>
                </a:solidFill>
              </a:rPr>
              <a:t>ného</a:t>
            </a:r>
            <a:r>
              <a:rPr lang="cs-CZ" sz="3200" u="sng" dirty="0" smtClean="0">
                <a:solidFill>
                  <a:schemeClr val="bg1"/>
                </a:solidFill>
              </a:rPr>
              <a:t> </a:t>
            </a:r>
            <a:r>
              <a:rPr lang="cs-CZ" sz="3200" u="sng" dirty="0">
                <a:solidFill>
                  <a:schemeClr val="bg1"/>
                </a:solidFill>
              </a:rPr>
              <a:t>významu (synonyma</a:t>
            </a:r>
            <a:r>
              <a:rPr lang="cs-CZ" sz="3200" u="sng" dirty="0" smtClean="0">
                <a:solidFill>
                  <a:schemeClr val="bg1"/>
                </a:solidFill>
              </a:rPr>
              <a:t>)</a:t>
            </a:r>
            <a:br>
              <a:rPr lang="cs-CZ" sz="3200" u="sng" dirty="0" smtClean="0">
                <a:solidFill>
                  <a:schemeClr val="bg1"/>
                </a:solidFill>
              </a:rPr>
            </a:br>
            <a:r>
              <a:rPr lang="cs-CZ" sz="3200" u="sng" dirty="0" smtClean="0">
                <a:solidFill>
                  <a:schemeClr val="bg1"/>
                </a:solidFill>
              </a:rPr>
              <a:t/>
            </a:r>
            <a:br>
              <a:rPr lang="cs-CZ" sz="3200" u="sng" dirty="0" smtClean="0">
                <a:solidFill>
                  <a:schemeClr val="bg1"/>
                </a:solidFill>
              </a:rPr>
            </a:br>
            <a:r>
              <a:rPr lang="cs-CZ" sz="3200" u="sng" dirty="0">
                <a:solidFill>
                  <a:schemeClr val="bg1"/>
                </a:solidFill>
              </a:rPr>
              <a:t/>
            </a:r>
            <a:br>
              <a:rPr lang="cs-CZ" sz="3200" u="sng" dirty="0">
                <a:solidFill>
                  <a:schemeClr val="bg1"/>
                </a:solidFill>
              </a:rPr>
            </a:br>
            <a:r>
              <a:rPr lang="cs-CZ" sz="3200" dirty="0" smtClean="0"/>
              <a:t>-  zvířectvo chované </a:t>
            </a:r>
            <a:r>
              <a:rPr lang="cs-CZ" sz="3200" dirty="0" smtClean="0"/>
              <a:t>pro  	hospodářské </a:t>
            </a:r>
            <a:r>
              <a:rPr lang="cs-CZ" sz="3200" dirty="0" smtClean="0"/>
              <a:t>účely</a:t>
            </a:r>
            <a:br>
              <a:rPr lang="cs-CZ" sz="3200" dirty="0" smtClean="0"/>
            </a:br>
            <a:r>
              <a:rPr lang="cs-CZ" sz="3200" dirty="0" smtClean="0"/>
              <a:t>   (kráva, koza, ovce, prase…)</a:t>
            </a:r>
            <a:endParaRPr lang="cs-CZ" sz="32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212148" y="5602900"/>
            <a:ext cx="8848725" cy="2000275"/>
          </a:xfrm>
        </p:spPr>
        <p:txBody>
          <a:bodyPr/>
          <a:lstStyle/>
          <a:p>
            <a:r>
              <a:rPr lang="cs-CZ" sz="3200" dirty="0" smtClean="0">
                <a:solidFill>
                  <a:schemeClr val="bg1"/>
                </a:solidFill>
              </a:rPr>
              <a:t>Kdysi se chodívalo do měst obchodovat se zvířaty na </a:t>
            </a:r>
            <a:r>
              <a:rPr lang="cs-CZ" sz="3200" dirty="0" smtClean="0">
                <a:solidFill>
                  <a:schemeClr val="tx1"/>
                </a:solidFill>
              </a:rPr>
              <a:t>dobytčí </a:t>
            </a:r>
            <a:r>
              <a:rPr lang="cs-CZ" sz="3200" dirty="0" smtClean="0">
                <a:solidFill>
                  <a:schemeClr val="bg1"/>
                </a:solidFill>
              </a:rPr>
              <a:t>trhy.</a:t>
            </a:r>
            <a:endParaRPr lang="cs-CZ" sz="3200" dirty="0">
              <a:solidFill>
                <a:schemeClr val="bg1"/>
              </a:solidFill>
            </a:endParaRPr>
          </a:p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786" y="120055"/>
            <a:ext cx="2282825" cy="2054225"/>
          </a:xfrm>
          <a:ln w="76200">
            <a:solidFill>
              <a:srgbClr val="002060"/>
            </a:solidFill>
          </a:ln>
        </p:spPr>
      </p:pic>
      <p:cxnSp>
        <p:nvCxnSpPr>
          <p:cNvPr id="6" name="Přímá spojnice 5"/>
          <p:cNvCxnSpPr/>
          <p:nvPr/>
        </p:nvCxnSpPr>
        <p:spPr>
          <a:xfrm>
            <a:off x="95629" y="5466061"/>
            <a:ext cx="885698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7387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4" name="wind.wav"/>
          </p:stSnd>
        </p:sndAc>
      </p:transition>
    </mc:Choice>
    <mc:Fallback>
      <p:transition spd="slow">
        <p:checker/>
        <p:sndAc>
          <p:stSnd>
            <p:snd r:embed="rId2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452677" y="0"/>
            <a:ext cx="6916954" cy="4132466"/>
          </a:xfrm>
        </p:spPr>
        <p:txBody>
          <a:bodyPr/>
          <a:lstStyle/>
          <a:p>
            <a:r>
              <a:rPr lang="cs-CZ" sz="3200" dirty="0">
                <a:solidFill>
                  <a:schemeClr val="bg1"/>
                </a:solidFill>
              </a:rPr>
              <a:t>- význam vyjmenovaného slova</a:t>
            </a:r>
            <a:br>
              <a:rPr lang="cs-CZ" sz="3200" dirty="0">
                <a:solidFill>
                  <a:schemeClr val="bg1"/>
                </a:solidFill>
              </a:rPr>
            </a:br>
            <a:r>
              <a:rPr lang="cs-CZ" sz="3200" u="sng" dirty="0">
                <a:solidFill>
                  <a:schemeClr val="bg1"/>
                </a:solidFill>
              </a:rPr>
              <a:t>- slova stejného nebo </a:t>
            </a:r>
            <a:r>
              <a:rPr lang="cs-CZ" sz="3200" u="sng" dirty="0" smtClean="0">
                <a:solidFill>
                  <a:schemeClr val="bg1"/>
                </a:solidFill>
              </a:rPr>
              <a:t>podob-</a:t>
            </a:r>
            <a:br>
              <a:rPr lang="cs-CZ" sz="3200" u="sng" dirty="0" smtClean="0">
                <a:solidFill>
                  <a:schemeClr val="bg1"/>
                </a:solidFill>
              </a:rPr>
            </a:br>
            <a:r>
              <a:rPr lang="cs-CZ" sz="3200" dirty="0">
                <a:solidFill>
                  <a:schemeClr val="bg1"/>
                </a:solidFill>
              </a:rPr>
              <a:t> 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u="sng" dirty="0" err="1" smtClean="0">
                <a:solidFill>
                  <a:schemeClr val="bg1"/>
                </a:solidFill>
              </a:rPr>
              <a:t>ného</a:t>
            </a:r>
            <a:r>
              <a:rPr lang="cs-CZ" sz="3200" u="sng" dirty="0" smtClean="0">
                <a:solidFill>
                  <a:schemeClr val="bg1"/>
                </a:solidFill>
              </a:rPr>
              <a:t> </a:t>
            </a:r>
            <a:r>
              <a:rPr lang="cs-CZ" sz="3200" u="sng" dirty="0">
                <a:solidFill>
                  <a:schemeClr val="bg1"/>
                </a:solidFill>
              </a:rPr>
              <a:t>významu (synonyma</a:t>
            </a:r>
            <a:r>
              <a:rPr lang="cs-CZ" sz="3200" u="sng" dirty="0" smtClean="0">
                <a:solidFill>
                  <a:schemeClr val="bg1"/>
                </a:solidFill>
              </a:rPr>
              <a:t>)</a:t>
            </a:r>
            <a:br>
              <a:rPr lang="cs-CZ" sz="3200" u="sng" dirty="0" smtClean="0">
                <a:solidFill>
                  <a:schemeClr val="bg1"/>
                </a:solidFill>
              </a:rPr>
            </a:br>
            <a:r>
              <a:rPr lang="cs-CZ" sz="3200" u="sng" dirty="0">
                <a:solidFill>
                  <a:schemeClr val="bg1"/>
                </a:solidFill>
              </a:rPr>
              <a:t/>
            </a:r>
            <a:br>
              <a:rPr lang="cs-CZ" sz="3200" u="sng" dirty="0">
                <a:solidFill>
                  <a:schemeClr val="bg1"/>
                </a:solidFill>
              </a:rPr>
            </a:br>
            <a:r>
              <a:rPr lang="cs-CZ" sz="3200" dirty="0" smtClean="0"/>
              <a:t>- zvyk</a:t>
            </a:r>
            <a:br>
              <a:rPr lang="cs-CZ" sz="3200" dirty="0" smtClean="0"/>
            </a:br>
            <a:r>
              <a:rPr lang="cs-CZ" sz="3200" dirty="0" smtClean="0"/>
              <a:t>- mrav</a:t>
            </a:r>
            <a:br>
              <a:rPr lang="cs-CZ" sz="3200" dirty="0" smtClean="0"/>
            </a:br>
            <a:r>
              <a:rPr lang="cs-CZ" sz="3200" dirty="0" smtClean="0"/>
              <a:t>- zvyklost</a:t>
            </a:r>
            <a:br>
              <a:rPr lang="cs-CZ" sz="3200" dirty="0" smtClean="0"/>
            </a:br>
            <a:r>
              <a:rPr lang="cs-CZ" sz="3200" dirty="0"/>
              <a:t> </a:t>
            </a:r>
            <a:r>
              <a:rPr lang="cs-CZ" sz="3200" dirty="0" smtClean="0"/>
              <a:t> (vánoční, velikonoční</a:t>
            </a:r>
            <a:r>
              <a:rPr lang="cs-CZ" sz="3200" dirty="0"/>
              <a:t> </a:t>
            </a:r>
            <a:r>
              <a:rPr lang="cs-CZ" sz="3200" dirty="0" smtClean="0"/>
              <a:t>…)</a:t>
            </a:r>
            <a:r>
              <a:rPr lang="cs-CZ" sz="1400" dirty="0"/>
              <a:t/>
            </a:r>
            <a:br>
              <a:rPr lang="cs-CZ" sz="1400" dirty="0"/>
            </a:br>
            <a:endParaRPr lang="cs-CZ" sz="14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237507" y="5181140"/>
            <a:ext cx="9060873" cy="238344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Velikonoční </a:t>
            </a:r>
            <a:r>
              <a:rPr lang="cs-CZ" sz="3200" dirty="0" smtClean="0">
                <a:solidFill>
                  <a:schemeClr val="tx1"/>
                </a:solidFill>
              </a:rPr>
              <a:t>obyčeje</a:t>
            </a:r>
            <a:r>
              <a:rPr lang="cs-CZ" sz="3200" dirty="0" smtClean="0">
                <a:solidFill>
                  <a:schemeClr val="bg1"/>
                </a:solidFill>
              </a:rPr>
              <a:t> už mnoho lidí nedodržuje. </a:t>
            </a:r>
            <a:r>
              <a:rPr lang="cs-CZ" sz="3200" dirty="0" smtClean="0">
                <a:solidFill>
                  <a:schemeClr val="tx1"/>
                </a:solidFill>
              </a:rPr>
              <a:t>Obyčejně </a:t>
            </a:r>
            <a:r>
              <a:rPr lang="cs-CZ" sz="3200" dirty="0" smtClean="0">
                <a:solidFill>
                  <a:schemeClr val="bg1"/>
                </a:solidFill>
              </a:rPr>
              <a:t>se každé ráno zastavím v obchodě pro čerstvé rohlíky.</a:t>
            </a:r>
          </a:p>
          <a:p>
            <a:endParaRPr lang="cs-CZ" sz="1400" u="sng" dirty="0">
              <a:solidFill>
                <a:schemeClr val="bg1"/>
              </a:solidFill>
            </a:endParaRPr>
          </a:p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468" y="124865"/>
            <a:ext cx="2251075" cy="2025650"/>
          </a:xfrm>
          <a:ln w="76200">
            <a:solidFill>
              <a:srgbClr val="002060"/>
            </a:solidFill>
          </a:ln>
        </p:spPr>
      </p:pic>
      <p:cxnSp>
        <p:nvCxnSpPr>
          <p:cNvPr id="6" name="Přímá spojnice 5"/>
          <p:cNvCxnSpPr/>
          <p:nvPr/>
        </p:nvCxnSpPr>
        <p:spPr>
          <a:xfrm>
            <a:off x="166880" y="5074176"/>
            <a:ext cx="885698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7387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4" name="wind.wav"/>
          </p:stSnd>
        </p:sndAc>
      </p:transition>
    </mc:Choice>
    <mc:Fallback>
      <p:transition spd="slow">
        <p:checker/>
        <p:sndAc>
          <p:stSnd>
            <p:snd r:embed="rId2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1925" y="962023"/>
            <a:ext cx="8791575" cy="50482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>
                <a:solidFill>
                  <a:schemeClr val="bg1"/>
                </a:solidFill>
              </a:rPr>
              <a:t>1. </a:t>
            </a:r>
            <a:r>
              <a:rPr lang="cs-CZ" sz="3200" b="1" dirty="0" smtClean="0">
                <a:solidFill>
                  <a:schemeClr val="bg1"/>
                </a:solidFill>
              </a:rPr>
              <a:t>Soutěž dvojic </a:t>
            </a:r>
            <a:r>
              <a:rPr lang="cs-CZ" sz="3200" dirty="0" smtClean="0">
                <a:solidFill>
                  <a:schemeClr val="bg1"/>
                </a:solidFill>
              </a:rPr>
              <a:t>:</a:t>
            </a:r>
          </a:p>
          <a:p>
            <a:pPr marL="400050" lvl="1" indent="0">
              <a:buNone/>
            </a:pPr>
            <a:r>
              <a:rPr lang="cs-CZ" sz="3000" dirty="0">
                <a:solidFill>
                  <a:schemeClr val="bg1"/>
                </a:solidFill>
              </a:rPr>
              <a:t>	</a:t>
            </a:r>
            <a:r>
              <a:rPr lang="cs-CZ" sz="3000" dirty="0" smtClean="0">
                <a:solidFill>
                  <a:schemeClr val="bg1"/>
                </a:solidFill>
              </a:rPr>
              <a:t> </a:t>
            </a:r>
            <a:r>
              <a:rPr lang="cs-CZ" sz="3200" dirty="0" smtClean="0">
                <a:solidFill>
                  <a:schemeClr val="bg1"/>
                </a:solidFill>
              </a:rPr>
              <a:t>Kdo v daném časovém limitu vymyslí</a:t>
            </a:r>
          </a:p>
          <a:p>
            <a:pPr marL="0" indent="0">
              <a:buNone/>
            </a:pPr>
            <a:r>
              <a:rPr lang="cs-CZ" sz="3200" dirty="0">
                <a:solidFill>
                  <a:schemeClr val="bg1"/>
                </a:solidFill>
              </a:rPr>
              <a:t>	</a:t>
            </a:r>
            <a:r>
              <a:rPr lang="cs-CZ" sz="3200" dirty="0" smtClean="0">
                <a:solidFill>
                  <a:schemeClr val="bg1"/>
                </a:solidFill>
              </a:rPr>
              <a:t> co nejvíce slov </a:t>
            </a:r>
            <a:r>
              <a:rPr lang="cs-CZ" sz="3200" dirty="0" smtClean="0">
                <a:solidFill>
                  <a:schemeClr val="bg1"/>
                </a:solidFill>
              </a:rPr>
              <a:t>podřazených</a:t>
            </a:r>
            <a:endParaRPr lang="cs-CZ" sz="32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3200" dirty="0">
                <a:solidFill>
                  <a:schemeClr val="bg1"/>
                </a:solidFill>
              </a:rPr>
              <a:t>	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smtClean="0">
                <a:solidFill>
                  <a:schemeClr val="bg1"/>
                </a:solidFill>
              </a:rPr>
              <a:t>k </a:t>
            </a:r>
            <a:r>
              <a:rPr lang="cs-CZ" sz="3200" dirty="0" smtClean="0">
                <a:solidFill>
                  <a:schemeClr val="bg1"/>
                </a:solidFill>
              </a:rPr>
              <a:t>nadřazenému </a:t>
            </a:r>
            <a:r>
              <a:rPr lang="cs-CZ" sz="3200" dirty="0" smtClean="0">
                <a:solidFill>
                  <a:schemeClr val="bg1"/>
                </a:solidFill>
              </a:rPr>
              <a:t>výrazu (slovu)</a:t>
            </a:r>
          </a:p>
          <a:p>
            <a:pPr marL="0" indent="0">
              <a:buNone/>
            </a:pPr>
            <a:endParaRPr lang="cs-CZ" sz="3200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cs-CZ" sz="3200" dirty="0">
                <a:solidFill>
                  <a:schemeClr val="bg1"/>
                </a:solidFill>
              </a:rPr>
              <a:t>	</a:t>
            </a:r>
            <a:endParaRPr lang="cs-CZ" sz="3200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sz="32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19400" y="4105275"/>
            <a:ext cx="3829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chemeClr val="bg1"/>
                </a:solidFill>
              </a:rPr>
              <a:t>n á b y t e k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16751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3" name="wind.wav"/>
          </p:stSnd>
        </p:sndAc>
      </p:transition>
    </mc:Choice>
    <mc:Fallback>
      <p:transition spd="slow">
        <p:checker/>
        <p:sndAc>
          <p:stSnd>
            <p:snd r:embed="rId2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23850" y="854075"/>
            <a:ext cx="8820150" cy="203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>
                <a:solidFill>
                  <a:schemeClr val="bg1"/>
                </a:solidFill>
              </a:rPr>
              <a:t>2. </a:t>
            </a:r>
            <a:r>
              <a:rPr lang="cs-CZ" sz="3200" dirty="0" smtClean="0">
                <a:solidFill>
                  <a:schemeClr val="bg1"/>
                </a:solidFill>
              </a:rPr>
              <a:t>Z </a:t>
            </a:r>
            <a:r>
              <a:rPr lang="cs-CZ" sz="3200" dirty="0">
                <a:solidFill>
                  <a:schemeClr val="bg1"/>
                </a:solidFill>
              </a:rPr>
              <a:t>historického hlediska mělo </a:t>
            </a:r>
            <a:r>
              <a:rPr lang="cs-CZ" sz="3200" dirty="0" smtClean="0">
                <a:solidFill>
                  <a:schemeClr val="bg1"/>
                </a:solidFill>
              </a:rPr>
              <a:t>slovo 	 	 	 </a:t>
            </a:r>
            <a:r>
              <a:rPr lang="cs-CZ" sz="3200" b="1" dirty="0" smtClean="0">
                <a:solidFill>
                  <a:schemeClr val="bg1"/>
                </a:solidFill>
              </a:rPr>
              <a:t>d o b y t e k  </a:t>
            </a:r>
            <a:r>
              <a:rPr lang="cs-CZ" sz="3200" dirty="0" smtClean="0">
                <a:solidFill>
                  <a:schemeClr val="bg1"/>
                </a:solidFill>
              </a:rPr>
              <a:t>původně jiný </a:t>
            </a:r>
            <a:r>
              <a:rPr lang="cs-CZ" sz="3200" dirty="0">
                <a:solidFill>
                  <a:schemeClr val="bg1"/>
                </a:solidFill>
              </a:rPr>
              <a:t>význam</a:t>
            </a:r>
            <a:r>
              <a:rPr lang="cs-CZ" sz="3200" dirty="0" smtClean="0">
                <a:solidFill>
                  <a:schemeClr val="bg1"/>
                </a:solidFill>
              </a:rPr>
              <a:t>. 	 	 Zjisti v Etymologickém </a:t>
            </a:r>
            <a:r>
              <a:rPr lang="cs-CZ" sz="3200" dirty="0">
                <a:solidFill>
                  <a:schemeClr val="bg1"/>
                </a:solidFill>
              </a:rPr>
              <a:t>slovníku.</a:t>
            </a:r>
          </a:p>
          <a:p>
            <a:pPr marL="0" indent="0">
              <a:buNone/>
            </a:pPr>
            <a:endParaRPr lang="cs-CZ" sz="3200" dirty="0"/>
          </a:p>
        </p:txBody>
      </p:sp>
      <p:pic>
        <p:nvPicPr>
          <p:cNvPr id="4" name="Picture 2" descr="C:\Users\OEM\AppData\Local\Microsoft\Windows\Temporary Internet Files\Content.IE5\9EQVTZYY\MC90023133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63632" y="2656790"/>
            <a:ext cx="2551568" cy="174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7725" y="4914900"/>
            <a:ext cx="72961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Slovo je odvozeno od dobyti – získat, nabýt. Původní význam</a:t>
            </a:r>
          </a:p>
          <a:p>
            <a:r>
              <a:rPr lang="cs-CZ" sz="3200" dirty="0"/>
              <a:t>b</a:t>
            </a:r>
            <a:r>
              <a:rPr lang="cs-CZ" sz="3200" dirty="0" smtClean="0"/>
              <a:t>yl zřejmě nabyté jmění, majetek.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212754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4" name="wind.wav"/>
          </p:stSnd>
        </p:sndAc>
      </p:transition>
    </mc:Choice>
    <mc:Fallback>
      <p:transition spd="slow">
        <p:checker/>
        <p:sndAc>
          <p:stSnd>
            <p:snd r:embed="rId2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Zdroje:</a:t>
            </a:r>
          </a:p>
          <a:p>
            <a:pPr marL="0" indent="0">
              <a:buFontTx/>
              <a:buChar char="-"/>
            </a:pPr>
            <a:r>
              <a:rPr lang="cs-CZ" dirty="0" smtClean="0">
                <a:hlinkClick r:id="rId3"/>
              </a:rPr>
              <a:t>www.office.</a:t>
            </a:r>
            <a:r>
              <a:rPr lang="cs-CZ" smtClean="0">
                <a:hlinkClick r:id="rId3"/>
              </a:rPr>
              <a:t>microsoft.com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  <a:hlinkClick r:id="rId4"/>
              </a:rPr>
              <a:t>- http</a:t>
            </a:r>
            <a:r>
              <a:rPr lang="cs-CZ" dirty="0">
                <a:solidFill>
                  <a:srgbClr val="002060"/>
                </a:solidFill>
                <a:hlinkClick r:id="rId4"/>
              </a:rPr>
              <a:t>://skolicka6.rajce.idnes.cz/VYJMENOVANA_SLOVA</a:t>
            </a:r>
            <a:r>
              <a:rPr lang="cs-CZ" dirty="0" smtClean="0">
                <a:solidFill>
                  <a:srgbClr val="002060"/>
                </a:solidFill>
                <a:hlinkClick r:id="rId4"/>
              </a:rPr>
              <a:t>/</a:t>
            </a:r>
            <a:endParaRPr lang="cs-CZ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dirty="0" smtClean="0"/>
              <a:t>- vlastní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7387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  <p:sndAc>
          <p:stSnd>
            <p:snd r:embed="rId5" name="wind.wav"/>
          </p:stSnd>
        </p:sndAc>
      </p:transition>
    </mc:Choice>
    <mc:Fallback>
      <p:transition spd="slow">
        <p:checker/>
        <p:sndAc>
          <p:stSnd>
            <p:snd r:embed="rId2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761</TotalTime>
  <Words>162</Words>
  <Application>Microsoft Office PowerPoint</Application>
  <PresentationFormat>Předvádění na obrazovce (4:3)</PresentationFormat>
  <Paragraphs>32</Paragraphs>
  <Slides>8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Summer</vt:lpstr>
      <vt:lpstr>Snímek 1</vt:lpstr>
      <vt:lpstr>Význam vyjmenovaných slov po B     - nábytek    - dobytek    - obyčej</vt:lpstr>
      <vt:lpstr>- význam vyjmenovaného slova - slova stejného nebo podob-   ného významu (synonyma)  -  vybavení obytných                                 a    kancelářských prostor    (stůl, postel, židle, křeslo…)  </vt:lpstr>
      <vt:lpstr>- význam vyjmenovaného slova - slova stejného nebo podob-   ného významu (synonyma)   -  zvířectvo chované pro   hospodářské účely    (kráva, koza, ovce, prase…)</vt:lpstr>
      <vt:lpstr>- význam vyjmenovaného slova - slova stejného nebo podob-   ného významu (synonyma)  - zvyk - mrav - zvyklost   (vánoční, velikonoční …) 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</dc:title>
  <dc:creator>OEM</dc:creator>
  <cp:lastModifiedBy>Dum</cp:lastModifiedBy>
  <cp:revision>60</cp:revision>
  <dcterms:created xsi:type="dcterms:W3CDTF">2011-08-28T09:26:22Z</dcterms:created>
  <dcterms:modified xsi:type="dcterms:W3CDTF">2012-09-13T20:27:17Z</dcterms:modified>
</cp:coreProperties>
</file>