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9" r:id="rId2"/>
    <p:sldId id="256" r:id="rId3"/>
    <p:sldId id="265" r:id="rId4"/>
    <p:sldId id="266" r:id="rId5"/>
    <p:sldId id="267" r:id="rId6"/>
    <p:sldId id="27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7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2E0455-6CD7-4125-A1D2-38C0788844B8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C3F4D-DFE9-4180-AB3C-574556FAE8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787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3" name="wind.wav"/>
          </p:stSnd>
        </p:sndAc>
      </p:transition>
    </mc:Choice>
    <mc:Fallback xmlns="">
      <p:transition spd="slow">
        <p:checker/>
        <p:sndAc>
          <p:stSnd>
            <p:snd r:embed="rId1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kolicka6.rajce.idnes.cz/VYJMENOVANA_SLOVA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88640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99117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6418375"/>
              </p:ext>
            </p:extLst>
          </p:nvPr>
        </p:nvGraphicFramePr>
        <p:xfrm>
          <a:off x="0" y="5423128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7"/>
                <a:gridCol w="6375633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Vyjmenovaná slova (VS)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 b="1" smtClean="0">
                          <a:latin typeface="Times New Roman"/>
                          <a:ea typeface="Calibri"/>
                          <a:cs typeface="Times New Roman"/>
                        </a:rPr>
                        <a:t>VY_32_INOVACE_04_Význam VS </a:t>
                      </a:r>
                      <a:r>
                        <a:rPr lang="cs-CZ" sz="1700" b="1" dirty="0" smtClean="0">
                          <a:latin typeface="Times New Roman"/>
                          <a:ea typeface="Calibri"/>
                          <a:cs typeface="Times New Roman"/>
                        </a:rPr>
                        <a:t>po B – bystrý, bylina, kobyla </a:t>
                      </a:r>
                      <a:endParaRPr lang="cs-CZ" sz="1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 Lišková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1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60648"/>
            <a:ext cx="9144000" cy="3240360"/>
          </a:xfrm>
        </p:spPr>
        <p:txBody>
          <a:bodyPr/>
          <a:lstStyle/>
          <a:p>
            <a:r>
              <a:rPr lang="cs-CZ" u="sng" dirty="0" smtClean="0">
                <a:solidFill>
                  <a:srgbClr val="002060"/>
                </a:solidFill>
              </a:rPr>
              <a:t>Význam vyjmenovaných slov po </a:t>
            </a:r>
            <a:r>
              <a:rPr lang="cs-CZ" sz="6000" u="sng" dirty="0" smtClean="0">
                <a:solidFill>
                  <a:srgbClr val="002060"/>
                </a:solidFill>
              </a:rPr>
              <a:t>B</a:t>
            </a:r>
            <a:r>
              <a:rPr lang="cs-CZ" u="sng" dirty="0" smtClean="0">
                <a:solidFill>
                  <a:srgbClr val="002060"/>
                </a:solidFill>
              </a:rPr>
              <a:t/>
            </a:r>
            <a:br>
              <a:rPr lang="cs-CZ" u="sng" dirty="0" smtClean="0">
                <a:solidFill>
                  <a:srgbClr val="002060"/>
                </a:solidFill>
              </a:rPr>
            </a:br>
            <a:r>
              <a:rPr lang="cs-CZ" u="sng" dirty="0" smtClean="0">
                <a:solidFill>
                  <a:srgbClr val="002060"/>
                </a:solidFill>
              </a:rPr>
              <a:t/>
            </a:r>
            <a:br>
              <a:rPr lang="cs-CZ" u="sng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			</a:t>
            </a:r>
            <a:r>
              <a:rPr lang="cs-CZ" sz="3200" dirty="0" smtClean="0">
                <a:solidFill>
                  <a:srgbClr val="002060"/>
                </a:solidFill>
              </a:rPr>
              <a:t>-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bystrý</a:t>
            </a:r>
            <a:br>
              <a:rPr lang="cs-CZ" sz="3200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			- bylina</a:t>
            </a:r>
            <a:br>
              <a:rPr lang="cs-CZ" sz="3200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			- kobyla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5661248"/>
            <a:ext cx="7117180" cy="861420"/>
          </a:xfrm>
        </p:spPr>
        <p:txBody>
          <a:bodyPr>
            <a:normAutofit fontScale="62500" lnSpcReduction="20000"/>
          </a:bodyPr>
          <a:lstStyle/>
          <a:p>
            <a:r>
              <a:rPr lang="cs-CZ" dirty="0">
                <a:solidFill>
                  <a:schemeClr val="bg1"/>
                </a:solidFill>
              </a:rPr>
              <a:t>Autorem materiálu a všech jeho částí, není–</a:t>
            </a:r>
            <a:r>
              <a:rPr lang="cs-CZ" dirty="0" err="1">
                <a:solidFill>
                  <a:schemeClr val="bg1"/>
                </a:solidFill>
              </a:rPr>
              <a:t>li</a:t>
            </a:r>
            <a:r>
              <a:rPr lang="cs-CZ" dirty="0">
                <a:solidFill>
                  <a:schemeClr val="bg1"/>
                </a:solidFill>
              </a:rPr>
              <a:t> uvedeno jinak, je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Mgr. Jana Lišková 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						2</a:t>
            </a:r>
            <a:r>
              <a:rPr lang="cs-CZ" dirty="0" smtClean="0">
                <a:solidFill>
                  <a:srgbClr val="002060"/>
                </a:solidFill>
              </a:rPr>
              <a:t>.ZŠ </a:t>
            </a:r>
            <a:r>
              <a:rPr lang="cs-CZ" dirty="0">
                <a:solidFill>
                  <a:srgbClr val="002060"/>
                </a:solidFill>
              </a:rPr>
              <a:t>Dobříš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4UNYQ21J\MP9002628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28800"/>
            <a:ext cx="550861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82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8806"/>
            <a:ext cx="7128792" cy="4104456"/>
          </a:xfrm>
        </p:spPr>
        <p:txBody>
          <a:bodyPr/>
          <a:lstStyle/>
          <a:p>
            <a:r>
              <a:rPr lang="cs-CZ" sz="3200" dirty="0">
                <a:solidFill>
                  <a:schemeClr val="bg1"/>
                </a:solidFill>
              </a:rPr>
              <a:t>- význam vyjmenovaného slova</a:t>
            </a:r>
            <a:br>
              <a:rPr lang="cs-CZ" sz="3200" dirty="0">
                <a:solidFill>
                  <a:schemeClr val="bg1"/>
                </a:solidFill>
              </a:rPr>
            </a:br>
            <a:r>
              <a:rPr lang="cs-CZ" sz="3200" u="sng" dirty="0">
                <a:solidFill>
                  <a:schemeClr val="bg1"/>
                </a:solidFill>
              </a:rPr>
              <a:t>- slova stejného nebo </a:t>
            </a:r>
            <a:r>
              <a:rPr lang="cs-CZ" sz="3200" u="sng" dirty="0" smtClean="0">
                <a:solidFill>
                  <a:schemeClr val="bg1"/>
                </a:solidFill>
              </a:rPr>
              <a:t>podob-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u="sng" dirty="0" err="1" smtClean="0">
                <a:solidFill>
                  <a:schemeClr val="bg1"/>
                </a:solidFill>
              </a:rPr>
              <a:t>ného</a:t>
            </a:r>
            <a:r>
              <a:rPr lang="cs-CZ" sz="3200" u="sng" dirty="0" smtClean="0">
                <a:solidFill>
                  <a:schemeClr val="bg1"/>
                </a:solidFill>
              </a:rPr>
              <a:t> </a:t>
            </a:r>
            <a:r>
              <a:rPr lang="cs-CZ" sz="3200" u="sng" dirty="0">
                <a:solidFill>
                  <a:schemeClr val="bg1"/>
                </a:solidFill>
              </a:rPr>
              <a:t>významu (synonyma</a:t>
            </a:r>
            <a:r>
              <a:rPr lang="cs-CZ" sz="3200" u="sng" dirty="0" smtClean="0">
                <a:solidFill>
                  <a:schemeClr val="bg1"/>
                </a:solidFill>
              </a:rPr>
              <a:t>)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u="sng" dirty="0">
                <a:solidFill>
                  <a:schemeClr val="bg1"/>
                </a:solidFill>
              </a:rPr>
              <a:t/>
            </a:r>
            <a:br>
              <a:rPr lang="cs-CZ" sz="3200" u="sng" dirty="0">
                <a:solidFill>
                  <a:schemeClr val="bg1"/>
                </a:solidFill>
              </a:rPr>
            </a:br>
            <a:r>
              <a:rPr lang="cs-CZ" sz="3200" dirty="0" smtClean="0"/>
              <a:t>- čilý</a:t>
            </a:r>
            <a:br>
              <a:rPr lang="cs-CZ" sz="3200" dirty="0" smtClean="0"/>
            </a:br>
            <a:r>
              <a:rPr lang="cs-CZ" sz="3200" dirty="0" smtClean="0"/>
              <a:t>- rychlý </a:t>
            </a:r>
            <a:br>
              <a:rPr lang="cs-CZ" sz="3200" dirty="0" smtClean="0"/>
            </a:br>
            <a:r>
              <a:rPr lang="cs-CZ" sz="3200" dirty="0" smtClean="0"/>
              <a:t>- pohotový</a:t>
            </a:r>
            <a:br>
              <a:rPr lang="cs-CZ" sz="3200" dirty="0" smtClean="0"/>
            </a:br>
            <a:r>
              <a:rPr lang="cs-CZ" sz="3200" dirty="0" smtClean="0"/>
              <a:t>- hbitý</a:t>
            </a: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4437112"/>
            <a:ext cx="9289032" cy="2420888"/>
          </a:xfrm>
        </p:spPr>
        <p:txBody>
          <a:bodyPr>
            <a:normAutofit fontScale="62500" lnSpcReduction="20000"/>
          </a:bodyPr>
          <a:lstStyle/>
          <a:p>
            <a:endParaRPr lang="cs-CZ" sz="5100" u="sng" dirty="0" smtClean="0">
              <a:solidFill>
                <a:schemeClr val="bg1"/>
              </a:solidFill>
            </a:endParaRPr>
          </a:p>
          <a:p>
            <a:r>
              <a:rPr lang="cs-CZ" sz="5100" dirty="0" smtClean="0">
                <a:solidFill>
                  <a:schemeClr val="bg1"/>
                </a:solidFill>
              </a:rPr>
              <a:t>Znáte pohádku Dlouhý, Široký a </a:t>
            </a:r>
          </a:p>
          <a:p>
            <a:r>
              <a:rPr lang="cs-CZ" sz="5100" dirty="0" smtClean="0">
                <a:solidFill>
                  <a:schemeClr val="tx1"/>
                </a:solidFill>
              </a:rPr>
              <a:t>Bystrozraký</a:t>
            </a:r>
            <a:r>
              <a:rPr lang="cs-CZ" sz="5100" dirty="0" smtClean="0">
                <a:solidFill>
                  <a:schemeClr val="bg1"/>
                </a:solidFill>
              </a:rPr>
              <a:t>? Rudolf </a:t>
            </a:r>
            <a:r>
              <a:rPr lang="cs-CZ" sz="5100" dirty="0" err="1" smtClean="0">
                <a:solidFill>
                  <a:schemeClr val="bg1"/>
                </a:solidFill>
              </a:rPr>
              <a:t>Těsnohlídek</a:t>
            </a:r>
            <a:r>
              <a:rPr lang="cs-CZ" sz="5100" dirty="0" smtClean="0">
                <a:solidFill>
                  <a:schemeClr val="bg1"/>
                </a:solidFill>
              </a:rPr>
              <a:t> napsal </a:t>
            </a:r>
          </a:p>
          <a:p>
            <a:r>
              <a:rPr lang="cs-CZ" sz="5100" dirty="0" smtClean="0">
                <a:solidFill>
                  <a:schemeClr val="bg1"/>
                </a:solidFill>
              </a:rPr>
              <a:t>knihu Liška </a:t>
            </a:r>
            <a:r>
              <a:rPr lang="cs-CZ" sz="5100" dirty="0" smtClean="0">
                <a:solidFill>
                  <a:schemeClr val="tx1"/>
                </a:solidFill>
              </a:rPr>
              <a:t>Bystrouška.</a:t>
            </a:r>
            <a:endParaRPr lang="cs-CZ" sz="51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2282825" cy="2054225"/>
          </a:xfrm>
          <a:ln w="76200">
            <a:solidFill>
              <a:srgbClr val="002060"/>
            </a:solidFill>
          </a:ln>
        </p:spPr>
      </p:pic>
      <p:cxnSp>
        <p:nvCxnSpPr>
          <p:cNvPr id="6" name="Přímá spojnice 5"/>
          <p:cNvCxnSpPr/>
          <p:nvPr/>
        </p:nvCxnSpPr>
        <p:spPr>
          <a:xfrm>
            <a:off x="107504" y="4625882"/>
            <a:ext cx="88569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87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4294967295"/>
          </p:nvPr>
        </p:nvSpPr>
        <p:spPr>
          <a:xfrm>
            <a:off x="396428" y="4652178"/>
            <a:ext cx="8928100" cy="27352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Už dlouho piju každé ráno a večer </a:t>
            </a:r>
            <a:r>
              <a:rPr lang="cs-CZ" sz="3200" dirty="0" smtClean="0">
                <a:solidFill>
                  <a:schemeClr val="tx1"/>
                </a:solidFill>
              </a:rPr>
              <a:t>bylinkové</a:t>
            </a:r>
            <a:r>
              <a:rPr lang="cs-CZ" sz="3200" dirty="0" smtClean="0">
                <a:solidFill>
                  <a:schemeClr val="bg1"/>
                </a:solidFill>
              </a:rPr>
              <a:t> čaje. </a:t>
            </a:r>
            <a:r>
              <a:rPr lang="cs-CZ" sz="3200" dirty="0" smtClean="0">
                <a:solidFill>
                  <a:schemeClr val="tx1"/>
                </a:solidFill>
              </a:rPr>
              <a:t>Černobýl</a:t>
            </a:r>
            <a:r>
              <a:rPr lang="cs-CZ" sz="3200" dirty="0" smtClean="0">
                <a:solidFill>
                  <a:schemeClr val="bg1"/>
                </a:solidFill>
              </a:rPr>
              <a:t> se používá do </a:t>
            </a:r>
            <a:r>
              <a:rPr lang="cs-CZ" sz="3200" dirty="0" smtClean="0">
                <a:solidFill>
                  <a:schemeClr val="tx1"/>
                </a:solidFill>
              </a:rPr>
              <a:t>bylinných</a:t>
            </a:r>
            <a:r>
              <a:rPr lang="cs-CZ" sz="3200" dirty="0" smtClean="0">
                <a:solidFill>
                  <a:schemeClr val="bg1"/>
                </a:solidFill>
              </a:rPr>
              <a:t> směsí na podporu trávicího ústrojí.</a:t>
            </a:r>
            <a:endParaRPr lang="cs-CZ" sz="32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2251075" cy="2025650"/>
          </a:xfrm>
          <a:ln w="76200">
            <a:solidFill>
              <a:srgbClr val="002060"/>
            </a:solidFill>
          </a:ln>
        </p:spPr>
      </p:pic>
      <p:cxnSp>
        <p:nvCxnSpPr>
          <p:cNvPr id="7" name="Přímá spojnice se šipkou 6"/>
          <p:cNvCxnSpPr/>
          <p:nvPr/>
        </p:nvCxnSpPr>
        <p:spPr>
          <a:xfrm>
            <a:off x="3491880" y="2990959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2483768" y="23751"/>
            <a:ext cx="6840760" cy="4032448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</a:rPr>
              <a:t>- význam vyjmenovaného slova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u="sng" dirty="0" smtClean="0">
                <a:solidFill>
                  <a:schemeClr val="bg1"/>
                </a:solidFill>
              </a:rPr>
              <a:t>- slova stejného nebo podob-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u="sng" dirty="0" err="1" smtClean="0">
                <a:solidFill>
                  <a:schemeClr val="bg1"/>
                </a:solidFill>
              </a:rPr>
              <a:t>ného</a:t>
            </a:r>
            <a:r>
              <a:rPr lang="cs-CZ" u="sng" dirty="0" smtClean="0">
                <a:solidFill>
                  <a:schemeClr val="bg1"/>
                </a:solidFill>
              </a:rPr>
              <a:t> významu (synonyma)</a:t>
            </a:r>
            <a:br>
              <a:rPr lang="cs-CZ" u="sng" dirty="0" smtClean="0">
                <a:solidFill>
                  <a:schemeClr val="bg1"/>
                </a:solidFill>
              </a:rPr>
            </a:br>
            <a:r>
              <a:rPr lang="cs-CZ" u="sng" dirty="0" smtClean="0">
                <a:solidFill>
                  <a:schemeClr val="bg1"/>
                </a:solidFill>
              </a:rPr>
              <a:t/>
            </a:r>
            <a:br>
              <a:rPr lang="cs-CZ" u="sng" dirty="0" smtClean="0">
                <a:solidFill>
                  <a:schemeClr val="bg1"/>
                </a:solidFill>
              </a:rPr>
            </a:br>
            <a:r>
              <a:rPr lang="cs-CZ" dirty="0" smtClean="0"/>
              <a:t>- rostlina</a:t>
            </a:r>
            <a:br>
              <a:rPr lang="cs-CZ" dirty="0" smtClean="0"/>
            </a:br>
            <a:r>
              <a:rPr lang="cs-CZ" dirty="0" smtClean="0"/>
              <a:t>- bylina x dřevina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sedmikráska, kopřiva, podběl..</a:t>
            </a: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07504" y="4625882"/>
            <a:ext cx="88569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87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-99392"/>
            <a:ext cx="7992888" cy="4097117"/>
          </a:xfrm>
        </p:spPr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>
                <a:solidFill>
                  <a:schemeClr val="bg1"/>
                </a:solidFill>
              </a:rPr>
              <a:t>- </a:t>
            </a:r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ýznam vyjmenovaného slova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- </a:t>
            </a:r>
            <a:r>
              <a:rPr lang="cs-CZ" sz="3200" u="sng" dirty="0">
                <a:solidFill>
                  <a:schemeClr val="bg1"/>
                </a:solidFill>
              </a:rPr>
              <a:t>s</a:t>
            </a:r>
            <a:r>
              <a:rPr lang="cs-CZ" sz="3200" u="sng" dirty="0" smtClean="0">
                <a:solidFill>
                  <a:schemeClr val="bg1"/>
                </a:solidFill>
              </a:rPr>
              <a:t>lova </a:t>
            </a:r>
            <a:r>
              <a:rPr lang="cs-CZ" sz="3200" u="sng" dirty="0">
                <a:solidFill>
                  <a:schemeClr val="bg1"/>
                </a:solidFill>
              </a:rPr>
              <a:t>stejného </a:t>
            </a:r>
            <a:r>
              <a:rPr lang="cs-CZ" sz="3200" u="sng" dirty="0" smtClean="0">
                <a:solidFill>
                  <a:schemeClr val="bg1"/>
                </a:solidFill>
              </a:rPr>
              <a:t>nebo podob-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u="sng" dirty="0" err="1" smtClean="0">
                <a:solidFill>
                  <a:schemeClr val="bg1"/>
                </a:solidFill>
              </a:rPr>
              <a:t>ného</a:t>
            </a:r>
            <a:r>
              <a:rPr lang="cs-CZ" sz="3200" u="sng" dirty="0" smtClean="0">
                <a:solidFill>
                  <a:schemeClr val="bg1"/>
                </a:solidFill>
              </a:rPr>
              <a:t> významu (synonyma)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u="sng" dirty="0"/>
              <a:t/>
            </a:r>
            <a:br>
              <a:rPr lang="cs-CZ" sz="3200" u="sng" dirty="0"/>
            </a:br>
            <a:r>
              <a:rPr lang="cs-CZ" sz="3200" dirty="0" smtClean="0"/>
              <a:t>- samice koně, která již rodila</a:t>
            </a:r>
            <a:br>
              <a:rPr lang="cs-CZ" sz="3200" dirty="0" smtClean="0"/>
            </a:br>
            <a:r>
              <a:rPr lang="cs-CZ" sz="3200" dirty="0" smtClean="0"/>
              <a:t>- klisna</a:t>
            </a:r>
            <a:br>
              <a:rPr lang="cs-CZ" sz="3200" dirty="0" smtClean="0"/>
            </a:br>
            <a:r>
              <a:rPr lang="cs-CZ" sz="3200" dirty="0" smtClean="0"/>
              <a:t>- kůň</a:t>
            </a:r>
            <a:br>
              <a:rPr lang="cs-CZ" sz="3200" dirty="0" smtClean="0"/>
            </a:br>
            <a:r>
              <a:rPr lang="cs-CZ" sz="3200" dirty="0" smtClean="0"/>
              <a:t>- hřebice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7504" y="4869160"/>
            <a:ext cx="8928992" cy="2592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Kobyla</a:t>
            </a:r>
            <a:r>
              <a:rPr lang="cs-CZ" sz="3200" dirty="0" smtClean="0">
                <a:solidFill>
                  <a:schemeClr val="bg1"/>
                </a:solidFill>
              </a:rPr>
              <a:t> je vrchol v Lužických horách s nadmořskou výškou 627 metrů nad mořem. Jirka se odstěhoval z Malé Strany do </a:t>
            </a:r>
            <a:r>
              <a:rPr lang="cs-CZ" sz="3200" dirty="0" smtClean="0">
                <a:solidFill>
                  <a:schemeClr val="tx1"/>
                </a:solidFill>
              </a:rPr>
              <a:t>Kobylis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  <a:p>
            <a:endParaRPr lang="cs-CZ" sz="1400" u="sng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2160588" cy="1944688"/>
          </a:xfrm>
          <a:ln w="57150">
            <a:solidFill>
              <a:srgbClr val="002060"/>
            </a:solidFill>
          </a:ln>
        </p:spPr>
      </p:pic>
      <p:cxnSp>
        <p:nvCxnSpPr>
          <p:cNvPr id="6" name="Přímá spojnice 5"/>
          <p:cNvCxnSpPr/>
          <p:nvPr/>
        </p:nvCxnSpPr>
        <p:spPr>
          <a:xfrm>
            <a:off x="107504" y="4625882"/>
            <a:ext cx="88569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87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114511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solidFill>
                  <a:srgbClr val="0070C0"/>
                </a:solidFill>
              </a:rPr>
              <a:t>Skrytá vyjmenovaná slova. </a:t>
            </a:r>
          </a:p>
          <a:p>
            <a:r>
              <a:rPr lang="cs-CZ" sz="4000" u="sng" dirty="0" smtClean="0">
                <a:solidFill>
                  <a:srgbClr val="0070C0"/>
                </a:solidFill>
              </a:rPr>
              <a:t>Najdeš je?</a:t>
            </a:r>
            <a:endParaRPr lang="cs-CZ" sz="4000" u="sng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916832"/>
            <a:ext cx="8784976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Blízko byla i lavička, na které odpočívala starší paní s vnoučaty.</a:t>
            </a:r>
          </a:p>
          <a:p>
            <a:r>
              <a:rPr lang="cs-CZ" sz="3200" dirty="0" smtClean="0"/>
              <a:t>O víkendu pojedeme sjíždět řeku. </a:t>
            </a:r>
          </a:p>
          <a:p>
            <a:r>
              <a:rPr lang="cs-CZ" sz="3200" dirty="0" smtClean="0"/>
              <a:t>Vašek byl i na řetízkovém kolotoči.</a:t>
            </a:r>
          </a:p>
          <a:p>
            <a:r>
              <a:rPr lang="cs-CZ" sz="3200" dirty="0" smtClean="0"/>
              <a:t>Můj pracovní sešit si půjčil Petr.</a:t>
            </a:r>
          </a:p>
          <a:p>
            <a:r>
              <a:rPr lang="cs-CZ" sz="3200" dirty="0" smtClean="0"/>
              <a:t>To by strýček asi nedovolil, abychom si prohlédli jeho sbírku.</a:t>
            </a:r>
          </a:p>
          <a:p>
            <a:r>
              <a:rPr lang="cs-CZ" sz="3200" dirty="0" smtClean="0"/>
              <a:t>Louka je plná bílých kopretin.</a:t>
            </a:r>
          </a:p>
          <a:p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827584" y="1844824"/>
            <a:ext cx="1656184" cy="720080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01570" y="4293096"/>
            <a:ext cx="1548172" cy="720080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475656" y="3333387"/>
            <a:ext cx="1656184" cy="720080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501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806575"/>
            <a:ext cx="7124700" cy="4052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Zdroje:</a:t>
            </a:r>
          </a:p>
          <a:p>
            <a:pPr marL="0" indent="0">
              <a:buNone/>
            </a:pPr>
            <a:r>
              <a:rPr lang="cs-CZ" dirty="0" smtClean="0"/>
              <a:t>  -  galerie </a:t>
            </a:r>
            <a:r>
              <a:rPr lang="cs-CZ" smtClean="0"/>
              <a:t>o</a:t>
            </a:r>
            <a:r>
              <a:rPr lang="cs-CZ" smtClean="0"/>
              <a:t>ffice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  -  http</a:t>
            </a:r>
            <a:r>
              <a:rPr lang="cs-CZ" dirty="0">
                <a:hlinkClick r:id="rId3"/>
              </a:rPr>
              <a:t>://skolicka6.rajce.idnes.cz/VYJMENOVANA_SLOVA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- 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87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748</TotalTime>
  <Words>190</Words>
  <Application>Microsoft Office PowerPoint</Application>
  <PresentationFormat>Předvádění na obrazovce (4:3)</PresentationFormat>
  <Paragraphs>33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Význam vyjmenovaných slov po B     - bystrý    - bylina    - kobyla</vt:lpstr>
      <vt:lpstr>- význam vyjmenovaného slova - slova stejného nebo podob-   ného významu (synonyma)  - čilý - rychlý  - pohotový - hbitý </vt:lpstr>
      <vt:lpstr>Prezentace aplikace PowerPoint</vt:lpstr>
      <vt:lpstr>      - význam vyjmenovaného slova - slova stejného nebo podob-   ného významu (synonyma)  - samice koně, která již rodila - klisna - kůň - hřebice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OEM</dc:creator>
  <cp:lastModifiedBy>OEM</cp:lastModifiedBy>
  <cp:revision>58</cp:revision>
  <dcterms:created xsi:type="dcterms:W3CDTF">2011-08-28T09:26:22Z</dcterms:created>
  <dcterms:modified xsi:type="dcterms:W3CDTF">2011-11-30T10:17:42Z</dcterms:modified>
</cp:coreProperties>
</file>