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2" r:id="rId2"/>
    <p:sldId id="256" r:id="rId3"/>
    <p:sldId id="269" r:id="rId4"/>
    <p:sldId id="270" r:id="rId5"/>
    <p:sldId id="274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00FF"/>
    <a:srgbClr val="66FF66"/>
    <a:srgbClr val="FF9900"/>
    <a:srgbClr val="E4D4F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60"/>
  </p:normalViewPr>
  <p:slideViewPr>
    <p:cSldViewPr>
      <p:cViewPr varScale="1">
        <p:scale>
          <a:sx n="101" d="100"/>
          <a:sy n="101" d="100"/>
        </p:scale>
        <p:origin x="-294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2E0455-6CD7-4125-A1D2-38C0788844B8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C3F4D-DFE9-4180-AB3C-574556FAE8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0787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14" name="wind.wav"/>
          </p:stSnd>
        </p:sndAc>
      </p:transition>
    </mc:Choice>
    <mc:Fallback>
      <p:transition spd="slow">
        <p:checker/>
        <p:sndAc>
          <p:stSnd>
            <p:snd r:embed="rId1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1.wav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kolicka6.rajce.idnes.cz/VYJMENOVANA_SLOVA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8354179"/>
              </p:ext>
            </p:extLst>
          </p:nvPr>
        </p:nvGraphicFramePr>
        <p:xfrm>
          <a:off x="0" y="5202285"/>
          <a:ext cx="9144000" cy="1472184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VY_32_INOVACE_05_Význam VS po B –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býk, Přibyslav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baseline="0" smtClean="0">
                          <a:latin typeface="Times New Roman"/>
                          <a:ea typeface="Calibri"/>
                          <a:cs typeface="Times New Roman"/>
                        </a:rPr>
                        <a:t>Jana </a:t>
                      </a:r>
                      <a:r>
                        <a:rPr lang="cs-CZ" sz="24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2400" baseline="0" smtClean="0">
                          <a:latin typeface="Times New Roman"/>
                          <a:ea typeface="Calibri"/>
                          <a:cs typeface="Times New Roman"/>
                        </a:rPr>
                        <a:t>išková</a:t>
                      </a:r>
                      <a:endParaRPr lang="cs-CZ" sz="2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2716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0614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5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9144000" cy="2880320"/>
          </a:xfrm>
        </p:spPr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</a:rPr>
              <a:t>Význam vyjmenovaných slov po </a:t>
            </a:r>
            <a:r>
              <a:rPr lang="cs-CZ" sz="5400" b="1" u="sng" dirty="0" smtClean="0">
                <a:solidFill>
                  <a:srgbClr val="002060"/>
                </a:solidFill>
              </a:rPr>
              <a:t>B</a:t>
            </a: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u="sng" dirty="0">
                <a:solidFill>
                  <a:srgbClr val="002060"/>
                </a:solidFill>
              </a:rPr>
              <a:t/>
            </a:r>
            <a:br>
              <a:rPr lang="cs-CZ" u="sng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								</a:t>
            </a:r>
            <a:r>
              <a:rPr lang="cs-CZ" sz="3200" dirty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býk</a:t>
            </a:r>
            <a:br>
              <a:rPr lang="cs-CZ" sz="3200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								- Přibyslav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661248"/>
            <a:ext cx="7117180" cy="861420"/>
          </a:xfrm>
        </p:spPr>
        <p:txBody>
          <a:bodyPr>
            <a:normAutofit fontScale="625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Autorem materiálu a všech jeho částí, není–</a:t>
            </a:r>
            <a:r>
              <a:rPr lang="cs-CZ" dirty="0" err="1">
                <a:solidFill>
                  <a:schemeClr val="bg1"/>
                </a:solidFill>
              </a:rPr>
              <a:t>li</a:t>
            </a:r>
            <a:r>
              <a:rPr lang="cs-CZ" dirty="0">
                <a:solidFill>
                  <a:schemeClr val="bg1"/>
                </a:solidFill>
              </a:rPr>
              <a:t> uvedeno jinak, je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Mgr. Jana Lišková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						2</a:t>
            </a:r>
            <a:r>
              <a:rPr lang="cs-CZ" dirty="0" smtClean="0">
                <a:solidFill>
                  <a:srgbClr val="002060"/>
                </a:solidFill>
              </a:rPr>
              <a:t>.ZŠ </a:t>
            </a:r>
            <a:r>
              <a:rPr lang="cs-CZ" dirty="0">
                <a:solidFill>
                  <a:srgbClr val="002060"/>
                </a:solidFill>
              </a:rPr>
              <a:t>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82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-225977"/>
            <a:ext cx="7416824" cy="2403648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>- slova stejného nebo </a:t>
            </a:r>
            <a:r>
              <a:rPr lang="cs-CZ" sz="3200" u="sng" dirty="0" smtClean="0">
                <a:solidFill>
                  <a:schemeClr val="bg1"/>
                </a:solidFill>
              </a:rPr>
              <a:t>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významu 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- býk 				X		 kráva</a:t>
            </a:r>
            <a:r>
              <a:rPr lang="cs-CZ" sz="1400" u="sng" dirty="0">
                <a:solidFill>
                  <a:schemeClr val="bg1"/>
                </a:solidFill>
              </a:rPr>
              <a:t/>
            </a:r>
            <a:br>
              <a:rPr lang="cs-CZ" sz="1400" u="sng" dirty="0">
                <a:solidFill>
                  <a:schemeClr val="bg1"/>
                </a:solidFill>
              </a:rPr>
            </a:br>
            <a:endParaRPr lang="cs-CZ" sz="1400" u="sng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1520" y="5254052"/>
            <a:ext cx="8712968" cy="160394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Plemenného </a:t>
            </a:r>
            <a:r>
              <a:rPr lang="cs-CZ" sz="3200" dirty="0" smtClean="0">
                <a:solidFill>
                  <a:schemeClr val="tx1"/>
                </a:solidFill>
              </a:rPr>
              <a:t>býka</a:t>
            </a:r>
            <a:r>
              <a:rPr lang="cs-CZ" sz="3200" dirty="0" smtClean="0">
                <a:solidFill>
                  <a:schemeClr val="bg1"/>
                </a:solidFill>
              </a:rPr>
              <a:t> prodala zemědělská společnost do zahraničí. Víš, co znamená slovo </a:t>
            </a:r>
            <a:r>
              <a:rPr lang="cs-CZ" sz="3200" dirty="0" smtClean="0">
                <a:solidFill>
                  <a:schemeClr val="tx1"/>
                </a:solidFill>
              </a:rPr>
              <a:t>býkovec </a:t>
            </a:r>
            <a:r>
              <a:rPr lang="cs-CZ" sz="3200" dirty="0" smtClean="0">
                <a:solidFill>
                  <a:schemeClr val="bg1"/>
                </a:solidFill>
              </a:rPr>
              <a:t>? </a:t>
            </a:r>
            <a:r>
              <a:rPr lang="cs-CZ" sz="3200" dirty="0" smtClean="0">
                <a:solidFill>
                  <a:srgbClr val="002060"/>
                </a:solidFill>
              </a:rPr>
              <a:t>(Zjisti sám ve slovníku)</a:t>
            </a:r>
            <a:endParaRPr lang="cs-CZ" sz="32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16632"/>
            <a:ext cx="2282825" cy="2054225"/>
          </a:xfrm>
          <a:ln w="7620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79512" y="5085184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550705" y="3873101"/>
            <a:ext cx="6588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hospodářské zvíře přinášející užitek (maso, kůže…)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4UNYQ21J\MC900216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434" y="1990807"/>
            <a:ext cx="2483990" cy="161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KJB16R9K\MC9001981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9867" y="1916832"/>
            <a:ext cx="2304255" cy="169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0089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6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-171400"/>
            <a:ext cx="6840760" cy="4824536"/>
          </a:xfrm>
        </p:spPr>
        <p:txBody>
          <a:bodyPr/>
          <a:lstStyle/>
          <a:p>
            <a:r>
              <a:rPr lang="cs-CZ" sz="3200" dirty="0" smtClean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u="sng" dirty="0" smtClean="0">
                <a:solidFill>
                  <a:schemeClr val="bg1"/>
                </a:solidFill>
              </a:rPr>
              <a:t>- slova stejného nebo 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významu (synonyma)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/>
            </a:r>
            <a:br>
              <a:rPr lang="cs-CZ" sz="3200" u="sng" dirty="0">
                <a:solidFill>
                  <a:schemeClr val="bg1"/>
                </a:solidFill>
              </a:rPr>
            </a:br>
            <a:r>
              <a:rPr lang="cs-CZ" sz="3200" dirty="0" smtClean="0"/>
              <a:t>- město v kraji Vysočina</a:t>
            </a:r>
            <a:br>
              <a:rPr lang="cs-CZ" sz="3200" dirty="0" smtClean="0"/>
            </a:br>
            <a:r>
              <a:rPr lang="cs-CZ" sz="3200" dirty="0" smtClean="0"/>
              <a:t>- leží na řece Sázavě</a:t>
            </a:r>
            <a:br>
              <a:rPr lang="cs-CZ" sz="3200" dirty="0" smtClean="0"/>
            </a:br>
            <a:r>
              <a:rPr lang="cs-CZ" sz="3200" dirty="0" smtClean="0"/>
              <a:t>- má přibližně </a:t>
            </a:r>
            <a:r>
              <a:rPr lang="cs-CZ" sz="3200" dirty="0" smtClean="0"/>
              <a:t>4 000 </a:t>
            </a:r>
            <a:r>
              <a:rPr lang="cs-CZ" sz="3200" dirty="0" smtClean="0"/>
              <a:t>obyvatel </a:t>
            </a:r>
            <a:br>
              <a:rPr lang="cs-CZ" sz="3200" dirty="0" smtClean="0"/>
            </a:b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1400" dirty="0" smtClean="0">
                <a:solidFill>
                  <a:srgbClr val="002060"/>
                </a:solidFill>
              </a:rPr>
              <a:t/>
            </a:r>
            <a:br>
              <a:rPr lang="cs-CZ" sz="1400" dirty="0" smtClean="0">
                <a:solidFill>
                  <a:srgbClr val="002060"/>
                </a:solidFill>
              </a:rPr>
            </a:br>
            <a:r>
              <a:rPr lang="cs-CZ" sz="1400" dirty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         </a:t>
            </a:r>
            <a:r>
              <a:rPr lang="cs-CZ" sz="1400" u="sng" dirty="0" smtClean="0">
                <a:solidFill>
                  <a:schemeClr val="bg1"/>
                </a:solidFill>
              </a:rPr>
              <a:t/>
            </a:r>
            <a:br>
              <a:rPr lang="cs-CZ" sz="1400" u="sng" dirty="0" smtClean="0">
                <a:solidFill>
                  <a:schemeClr val="bg1"/>
                </a:solidFill>
              </a:rPr>
            </a:br>
            <a:endParaRPr lang="cs-CZ" sz="1400" u="sng" dirty="0">
              <a:solidFill>
                <a:schemeClr val="bg1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67544" y="5182044"/>
            <a:ext cx="8676456" cy="167595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Ve 13.století udělil český král Václav I. městu </a:t>
            </a:r>
            <a:r>
              <a:rPr lang="cs-CZ" sz="3200" dirty="0" smtClean="0">
                <a:solidFill>
                  <a:schemeClr val="tx1"/>
                </a:solidFill>
              </a:rPr>
              <a:t>Přibyslav</a:t>
            </a:r>
            <a:r>
              <a:rPr lang="cs-CZ" sz="3200" dirty="0" smtClean="0">
                <a:solidFill>
                  <a:schemeClr val="bg1"/>
                </a:solidFill>
              </a:rPr>
              <a:t> horní právo.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Na </a:t>
            </a:r>
            <a:r>
              <a:rPr lang="cs-CZ" sz="3200" dirty="0" err="1" smtClean="0">
                <a:solidFill>
                  <a:schemeClr val="tx1"/>
                </a:solidFill>
              </a:rPr>
              <a:t>Přibyslavsku</a:t>
            </a:r>
            <a:r>
              <a:rPr lang="cs-CZ" sz="3200" dirty="0" smtClean="0">
                <a:solidFill>
                  <a:schemeClr val="bg1"/>
                </a:solidFill>
              </a:rPr>
              <a:t> se vyskytují stříbrné rudy.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121" y="116632"/>
            <a:ext cx="2251075" cy="2025650"/>
          </a:xfrm>
          <a:ln w="76200">
            <a:solidFill>
              <a:srgbClr val="002060"/>
            </a:solidFill>
          </a:ln>
        </p:spPr>
      </p:pic>
      <p:cxnSp>
        <p:nvCxnSpPr>
          <p:cNvPr id="5" name="Přímá spojnice 4"/>
          <p:cNvCxnSpPr/>
          <p:nvPr/>
        </p:nvCxnSpPr>
        <p:spPr>
          <a:xfrm>
            <a:off x="179512" y="5085184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-20283" y="3728963"/>
            <a:ext cx="9433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Úkol</a:t>
            </a:r>
            <a:r>
              <a:rPr lang="cs-CZ" sz="3200" dirty="0">
                <a:solidFill>
                  <a:srgbClr val="002060"/>
                </a:solidFill>
              </a:rPr>
              <a:t>: </a:t>
            </a:r>
            <a:r>
              <a:rPr lang="cs-CZ" sz="3200" dirty="0" smtClean="0">
                <a:solidFill>
                  <a:srgbClr val="002060"/>
                </a:solidFill>
              </a:rPr>
              <a:t>srovnej s počtem obyvatel v </a:t>
            </a:r>
            <a:r>
              <a:rPr lang="cs-CZ" sz="3200" dirty="0">
                <a:solidFill>
                  <a:srgbClr val="002060"/>
                </a:solidFill>
              </a:rPr>
              <a:t>našem </a:t>
            </a:r>
            <a:r>
              <a:rPr lang="cs-CZ" sz="3200" dirty="0" smtClean="0">
                <a:solidFill>
                  <a:srgbClr val="002060"/>
                </a:solidFill>
              </a:rPr>
              <a:t>	    	  městě.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06424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3697"/>
            <a:ext cx="90364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Tento úkol bezpečně a rychle zvládne jen ten žák, který dokonale umí přeříkat celou řadu vyjmenovaných slov po B. Rychle si ji tedy potichu zopakuj. Pak určitě budeš vědět, které slovo </a:t>
            </a:r>
            <a:r>
              <a:rPr lang="cs-CZ" sz="4000" dirty="0" smtClean="0"/>
              <a:t>              v </a:t>
            </a:r>
            <a:r>
              <a:rPr lang="cs-CZ" sz="4000" dirty="0" smtClean="0"/>
              <a:t>pořadí na řádku chybí</a:t>
            </a:r>
            <a:endParaRPr lang="cs-CZ" sz="4000" dirty="0"/>
          </a:p>
        </p:txBody>
      </p:sp>
      <p:sp>
        <p:nvSpPr>
          <p:cNvPr id="3" name="Ohnutá šipka 2"/>
          <p:cNvSpPr/>
          <p:nvPr/>
        </p:nvSpPr>
        <p:spPr>
          <a:xfrm rot="5400000">
            <a:off x="5760132" y="4617132"/>
            <a:ext cx="1764196" cy="126014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75648" y="5949280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pokračuj</a:t>
            </a:r>
            <a:endParaRPr lang="cs-CZ" sz="3200" dirty="0"/>
          </a:p>
        </p:txBody>
      </p:sp>
      <p:pic>
        <p:nvPicPr>
          <p:cNvPr id="1026" name="Picture 2" descr="C:\Users\OEM\AppData\Local\Microsoft\Windows\Temporary Internet Files\Content.IE5\4UNYQ21J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4415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7264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3842" y="1124744"/>
            <a:ext cx="806663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/>
              <a:t>k</a:t>
            </a:r>
            <a:r>
              <a:rPr lang="cs-CZ" sz="4000" dirty="0" err="1" smtClean="0"/>
              <a:t>obyla____________Přibyslav</a:t>
            </a:r>
            <a:endParaRPr lang="cs-CZ" sz="4000" dirty="0" smtClean="0"/>
          </a:p>
          <a:p>
            <a:r>
              <a:rPr lang="cs-CZ" sz="4000" dirty="0" err="1" smtClean="0"/>
              <a:t>byt_______________nábytek</a:t>
            </a:r>
            <a:endParaRPr lang="cs-CZ" sz="4000" dirty="0" smtClean="0"/>
          </a:p>
          <a:p>
            <a:r>
              <a:rPr lang="cs-CZ" sz="4000" dirty="0" err="1"/>
              <a:t>o</a:t>
            </a:r>
            <a:r>
              <a:rPr lang="cs-CZ" sz="4000" dirty="0" err="1" smtClean="0"/>
              <a:t>byčej____________bylina</a:t>
            </a:r>
            <a:endParaRPr lang="cs-CZ" sz="4000" dirty="0" smtClean="0"/>
          </a:p>
          <a:p>
            <a:r>
              <a:rPr lang="cs-CZ" sz="4000" dirty="0" err="1"/>
              <a:t>b</a:t>
            </a:r>
            <a:r>
              <a:rPr lang="cs-CZ" sz="4000" dirty="0" err="1" smtClean="0"/>
              <a:t>ydlit_____________byt</a:t>
            </a:r>
            <a:endParaRPr lang="cs-CZ" sz="4000" dirty="0" smtClean="0"/>
          </a:p>
          <a:p>
            <a:r>
              <a:rPr lang="cs-CZ" sz="4000" dirty="0" err="1"/>
              <a:t>p</a:t>
            </a:r>
            <a:r>
              <a:rPr lang="cs-CZ" sz="4000" dirty="0" err="1" smtClean="0"/>
              <a:t>říbytek___________dobytek</a:t>
            </a:r>
            <a:endParaRPr lang="cs-CZ" sz="4000" dirty="0" smtClean="0"/>
          </a:p>
          <a:p>
            <a:r>
              <a:rPr lang="cs-CZ" sz="4000" dirty="0" err="1"/>
              <a:t>o</a:t>
            </a:r>
            <a:r>
              <a:rPr lang="cs-CZ" sz="4000" dirty="0" err="1" smtClean="0"/>
              <a:t>byvatel___________příbytek</a:t>
            </a:r>
            <a:endParaRPr lang="cs-CZ" sz="4000" dirty="0" smtClean="0"/>
          </a:p>
          <a:p>
            <a:r>
              <a:rPr lang="cs-CZ" sz="4000" dirty="0" err="1"/>
              <a:t>n</a:t>
            </a:r>
            <a:r>
              <a:rPr lang="cs-CZ" sz="4000" dirty="0" err="1" smtClean="0"/>
              <a:t>ábytek___________obyčej</a:t>
            </a:r>
            <a:endParaRPr lang="cs-CZ" sz="4000" dirty="0" smtClean="0"/>
          </a:p>
          <a:p>
            <a:r>
              <a:rPr lang="cs-CZ" sz="4000" dirty="0" err="1"/>
              <a:t>d</a:t>
            </a:r>
            <a:r>
              <a:rPr lang="cs-CZ" sz="4000" dirty="0" err="1" smtClean="0"/>
              <a:t>obytek___________bystrý</a:t>
            </a:r>
            <a:endParaRPr lang="cs-CZ" sz="4000" dirty="0" smtClean="0"/>
          </a:p>
          <a:p>
            <a:r>
              <a:rPr lang="cs-CZ" sz="4000" dirty="0" err="1" smtClean="0"/>
              <a:t>být_______________obyvatel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18864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solidFill>
                  <a:srgbClr val="0070C0"/>
                </a:solidFill>
              </a:rPr>
              <a:t>Které slovo chybí?</a:t>
            </a:r>
            <a:endParaRPr lang="cs-CZ" sz="4000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81794" y="422108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byt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63427" y="3586956"/>
            <a:ext cx="2727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nábytek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63427" y="2988372"/>
            <a:ext cx="25919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obyvatel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4605" y="234888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bystrý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4222" y="1707669"/>
            <a:ext cx="264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příbytek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111512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býk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63427" y="594928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bydlit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52881" y="543303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obyčej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52881" y="4797152"/>
            <a:ext cx="3231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dobytek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56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640960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Zdroje:</a:t>
            </a:r>
          </a:p>
          <a:p>
            <a:pPr marL="0" indent="0">
              <a:buNone/>
            </a:pPr>
            <a:r>
              <a:rPr lang="cs-CZ" sz="2000" dirty="0" smtClean="0"/>
              <a:t>-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- </a:t>
            </a:r>
            <a:r>
              <a:rPr lang="cs-CZ" sz="2000" dirty="0" smtClean="0">
                <a:hlinkClick r:id="rId3"/>
              </a:rPr>
              <a:t>http://skolicka6.rajce.idnes.cz/VYJMENOVANA_SLOVA/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- vlastní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7387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wind.wav"/>
          </p:stSnd>
        </p:sndAc>
      </p:transition>
    </mc:Choice>
    <mc:Fallback>
      <p:transition spd="slow">
        <p:checker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1724</TotalTime>
  <Words>206</Words>
  <Application>Microsoft Office PowerPoint</Application>
  <PresentationFormat>Předvádění na obrazovce (4:3)</PresentationFormat>
  <Paragraphs>42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Snímek 1</vt:lpstr>
      <vt:lpstr>Význam vyjmenovaných slov po B          - býk         - Přibyslav</vt:lpstr>
      <vt:lpstr>- význam vyjmenovaného slova - slova stejného nebo podob-   ného významu (synonyma) - býk     X   kráva </vt:lpstr>
      <vt:lpstr>- význam vyjmenovaného slova - slova stejného nebo podob-   ného významu (synonyma)  - město v kraji Vysočina - leží na řece Sázavě - má přibližně 4 000 obyvatel               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OEM</dc:creator>
  <cp:lastModifiedBy>Dum</cp:lastModifiedBy>
  <cp:revision>65</cp:revision>
  <dcterms:created xsi:type="dcterms:W3CDTF">2011-08-28T09:26:22Z</dcterms:created>
  <dcterms:modified xsi:type="dcterms:W3CDTF">2012-09-13T20:30:43Z</dcterms:modified>
</cp:coreProperties>
</file>