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6" r:id="rId2"/>
    <p:sldId id="267" r:id="rId3"/>
    <p:sldId id="258" r:id="rId4"/>
    <p:sldId id="259" r:id="rId5"/>
    <p:sldId id="260" r:id="rId6"/>
    <p:sldId id="261" r:id="rId7"/>
    <p:sldId id="263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CC3300"/>
    <a:srgbClr val="00FF00"/>
    <a:srgbClr val="00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01B9DB-9353-42CB-9295-CE97D8BC4477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CD0010-DBC6-43C7-A5A7-79A3AA59F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7417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2">
                <a:tint val="80000"/>
                <a:satMod val="300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436C2BE-5441-414B-BAEC-F501EF2F6A7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3C7151F-E651-4C62-92D6-625E48770689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344298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Vyjmenovaná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slova (VS)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VY_32_INOVACE_06_VS po B – slova příbuzná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Jana Lišková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4217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108520" y="620688"/>
            <a:ext cx="9144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u="sng" dirty="0" smtClean="0">
                <a:solidFill>
                  <a:srgbClr val="002060"/>
                </a:solidFill>
              </a:rPr>
              <a:t>Vyjmenovaná slova po </a:t>
            </a:r>
            <a:r>
              <a:rPr lang="cs-CZ" sz="4000" b="1" u="sng" dirty="0" smtClean="0">
                <a:solidFill>
                  <a:srgbClr val="002060"/>
                </a:solidFill>
              </a:rPr>
              <a:t>B</a:t>
            </a:r>
            <a:endParaRPr lang="cs-CZ" sz="4000" b="1" u="sng" dirty="0">
              <a:solidFill>
                <a:srgbClr val="002060"/>
              </a:solidFill>
            </a:endParaRPr>
          </a:p>
          <a:p>
            <a:pPr algn="ctr"/>
            <a:endParaRPr lang="cs-CZ" sz="4000" b="1" u="sng" dirty="0" smtClean="0">
              <a:solidFill>
                <a:srgbClr val="002060"/>
              </a:solidFill>
            </a:endParaRPr>
          </a:p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-</a:t>
            </a:r>
            <a:r>
              <a:rPr lang="cs-CZ" sz="4000" dirty="0" smtClean="0">
                <a:solidFill>
                  <a:srgbClr val="002060"/>
                </a:solidFill>
              </a:rPr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slova příbuzná</a:t>
            </a:r>
          </a:p>
          <a:p>
            <a:pPr algn="ctr"/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683568" y="5201547"/>
            <a:ext cx="8567936" cy="1484784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marL="342900" indent="-342900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20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2625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1023938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7950" indent="-3540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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719263" indent="-341313" algn="l" defTabSz="914400" rtl="0" eaLnBrk="1" latinLnBrk="0" hangingPunct="1">
              <a:spcBef>
                <a:spcPts val="1500"/>
              </a:spcBef>
              <a:buClr>
                <a:schemeClr val="tx1">
                  <a:lumMod val="50000"/>
                  <a:lumOff val="50000"/>
                </a:schemeClr>
              </a:buClr>
              <a:buSzPct val="80000"/>
              <a:buFont typeface="Wingdings 2" pitchFamily="18" charset="2"/>
              <a:buChar char=""/>
              <a:defRPr sz="18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pPr marL="0" indent="0">
              <a:buNone/>
            </a:pPr>
            <a:r>
              <a:rPr lang="cs-CZ" sz="5600" dirty="0" smtClean="0"/>
              <a:t>Autorem materiálu a všech jeho částí, není–</a:t>
            </a:r>
            <a:r>
              <a:rPr lang="cs-CZ" sz="5600" dirty="0" err="1" smtClean="0"/>
              <a:t>li</a:t>
            </a:r>
            <a:r>
              <a:rPr lang="cs-CZ" sz="5600" dirty="0" smtClean="0"/>
              <a:t> uvedeno jinak,  je Mgr. </a:t>
            </a:r>
            <a:r>
              <a:rPr lang="cs-CZ" sz="5600" dirty="0" smtClean="0">
                <a:solidFill>
                  <a:srgbClr val="FF0000"/>
                </a:solidFill>
              </a:rPr>
              <a:t>Jana Lišková</a:t>
            </a:r>
          </a:p>
          <a:p>
            <a:pPr marL="0" indent="0">
              <a:buNone/>
            </a:pPr>
            <a:r>
              <a:rPr lang="cs-CZ" sz="5600" dirty="0" smtClean="0">
                <a:solidFill>
                  <a:srgbClr val="FF0000"/>
                </a:solidFill>
              </a:rPr>
              <a:t> 			    2.ZŠ Dobříš</a:t>
            </a:r>
          </a:p>
        </p:txBody>
      </p:sp>
      <p:pic>
        <p:nvPicPr>
          <p:cNvPr id="1028" name="Picture 4" descr="C:\Users\OEM\AppData\Local\Microsoft\Windows\Temporary Internet Files\Content.IE5\Z05UMJZI\MC90044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434282"/>
            <a:ext cx="4324176" cy="310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16081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-171400"/>
            <a:ext cx="9036496" cy="69095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Být: </a:t>
            </a:r>
            <a:r>
              <a:rPr lang="cs-CZ" sz="31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živobytí, starobylý, bytí, nebýt, abych, abys, aby, abychom, abyste, bytost, bytostně, blahobyt, přibývat, přibýt, dobývat, dobýt, dobyvačný, dobyvatel, nabýt, nedobytný, pobyt, nedobytně, pobýt, pobývat, pozbýt, ubýt, ubývat, úbytek, bývat, bývávat, bývalý, nebývalý, nebývale</a:t>
            </a:r>
            <a:r>
              <a:rPr lang="cs-CZ" sz="310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ledabyle, </a:t>
            </a:r>
            <a:r>
              <a:rPr lang="cs-CZ" sz="31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vybýt, přibýt, přibývat, přebývat, přebytek, přebytečný, zabývat se, zbýt, nazbyt, nezbýt, nezbytně, nezbytný, zbývat, zbytek, zbytečný, zbylý, zbývající, zbytečnost, zbytečně, nadbytek, nadbytečný, </a:t>
            </a:r>
            <a:r>
              <a:rPr lang="cs-CZ" sz="31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všudybyl</a:t>
            </a:r>
            <a:r>
              <a:rPr lang="cs-CZ" sz="31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kdybych, kdybys, kdyby,  kdybychom, kdybyste</a:t>
            </a:r>
            <a:endParaRPr lang="cs-CZ" sz="31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973716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80" y="63254"/>
            <a:ext cx="9004116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Bydlit (bydlet):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bydliště, obydlí, bydlo,</a:t>
            </a:r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obydlený, neobydlený, obydlit, zabydlený, zabydlit , 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Obyvatel: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obývat, obyvatelstvo, obyvatelka, obývací, obyvatelný, obývání, neobyvatelný</a:t>
            </a:r>
          </a:p>
          <a:p>
            <a:endParaRPr lang="cs-CZ" sz="40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Byt: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ubytovna, ubytovat, ubytovací, bytová, obytný, bytná, bytelný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Příbytek: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</a:t>
            </a:r>
          </a:p>
          <a:p>
            <a:endParaRPr lang="cs-CZ" sz="4000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xmlns="" val="3147153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116632"/>
            <a:ext cx="9144000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Nábytek: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nábytkářský, nábytkový,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ná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</a:t>
            </a: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bytkářství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nábytkář</a:t>
            </a:r>
          </a:p>
          <a:p>
            <a:endParaRPr lang="cs-CZ" sz="4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Dobytek: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dobytčí, dobytkářství, dobytče</a:t>
            </a:r>
          </a:p>
          <a:p>
            <a:endParaRPr lang="cs-CZ" sz="4000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Obyčej: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obyčejný, obyčejně, </a:t>
            </a:r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neobyčej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-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ný, neobyčejně</a:t>
            </a:r>
          </a:p>
          <a:p>
            <a:endParaRPr lang="cs-CZ" sz="4000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Bystrý: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bystře, bystrost, bystřina, Bystři-</a:t>
            </a:r>
          </a:p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ce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, bystrozrak, bystrozraký, bystřit, zbystřit, Bystrouška, Bystrovany</a:t>
            </a:r>
          </a:p>
          <a:p>
            <a:endParaRPr lang="cs-CZ" sz="4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3126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88640"/>
            <a:ext cx="878497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Bylina: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bylinka, bylinkový, bylinářka, býlí, býložravec, býložravý, černobýl, zlatobýl</a:t>
            </a:r>
          </a:p>
          <a:p>
            <a:endParaRPr lang="cs-CZ" sz="32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Kobyla</a:t>
            </a:r>
            <a:r>
              <a:rPr lang="cs-CZ" sz="4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4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kobylka, kobylí, Kobylisy, Kobylnice</a:t>
            </a:r>
          </a:p>
          <a:p>
            <a:endParaRPr lang="cs-CZ" sz="4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Býk: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býček ,býčí, býkovec, Býkovice</a:t>
            </a:r>
          </a:p>
          <a:p>
            <a:endParaRPr lang="cs-CZ" sz="4000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Přibyslav: 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přibyslavský</a:t>
            </a:r>
            <a:r>
              <a:rPr lang="cs-CZ" sz="40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endParaRPr lang="cs-CZ" sz="4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79512" y="6005617"/>
            <a:ext cx="84969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99000" y="6237312"/>
            <a:ext cx="8676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Výčet uvedených slov příbuzných nemusí být vyčerpávající.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7187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332656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Se kterými vyjmenovanými slovy </a:t>
            </a:r>
            <a:r>
              <a:rPr lang="cs-CZ" sz="40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jsou následující slova příbuzná?</a:t>
            </a:r>
            <a:endParaRPr lang="cs-CZ" sz="4000" u="sng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72" y="1844824"/>
            <a:ext cx="58326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řebytek, zbytek, blahobyt, bývat, bych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955091"/>
            <a:ext cx="48245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ystrouška, bystře, bystřina, Bystřice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4144724"/>
            <a:ext cx="58360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obytčí, dobytkářský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677" y="4854355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č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ernobýl, býlí, býložravec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72" y="5529915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3200" dirty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</a:t>
            </a:r>
            <a:r>
              <a:rPr lang="cs-CZ" sz="32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ýkovec, býček, býčí</a:t>
            </a:r>
            <a:endParaRPr lang="cs-CZ" sz="32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99217" y="2097604"/>
            <a:ext cx="2520280" cy="5716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být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897455" y="5774103"/>
            <a:ext cx="2523805" cy="5716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býk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900980" y="4948007"/>
            <a:ext cx="2537656" cy="5716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bylina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00979" y="4157841"/>
            <a:ext cx="2520281" cy="5716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dobytek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900980" y="3120749"/>
            <a:ext cx="2520280" cy="57165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bystrý</a:t>
            </a:r>
            <a:endParaRPr lang="cs-CZ" sz="3200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0798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type="title"/>
          </p:nvPr>
        </p:nvSpPr>
        <p:spPr>
          <a:xfrm>
            <a:off x="251520" y="1628800"/>
            <a:ext cx="8712968" cy="330418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Zdroje: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- </a:t>
            </a:r>
            <a:r>
              <a:rPr lang="cs-CZ" dirty="0" smtClean="0"/>
              <a:t>- www.office.</a:t>
            </a:r>
            <a:r>
              <a:rPr lang="cs-CZ" dirty="0" err="1" smtClean="0"/>
              <a:t>microsoft.com</a:t>
            </a:r>
            <a:r>
              <a:rPr lang="cs-CZ" smtClean="0"/>
              <a:t/>
            </a:r>
            <a:br>
              <a:rPr lang="cs-CZ" smtClean="0"/>
            </a:b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- vlastní</a:t>
            </a: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981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263</TotalTime>
  <Words>370</Words>
  <Application>Microsoft Office PowerPoint</Application>
  <PresentationFormat>Předvádění na obrazovce (4:3)</PresentationFormat>
  <Paragraphs>57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  Zdroje: - - www.office.microsoft.com  - vlastní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32</cp:revision>
  <dcterms:created xsi:type="dcterms:W3CDTF">2011-09-15T17:49:08Z</dcterms:created>
  <dcterms:modified xsi:type="dcterms:W3CDTF">2012-09-13T20:32:31Z</dcterms:modified>
</cp:coreProperties>
</file>