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6" r:id="rId2"/>
    <p:sldId id="267" r:id="rId3"/>
    <p:sldId id="262" r:id="rId4"/>
    <p:sldId id="269" r:id="rId5"/>
    <p:sldId id="268" r:id="rId6"/>
    <p:sldId id="270" r:id="rId7"/>
    <p:sldId id="273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CC3300"/>
    <a:srgbClr val="00FF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674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01B9DB-9353-42CB-9295-CE97D8BC4477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CD0010-DBC6-43C7-A5A7-79A3AA59F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7417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D0010-DBC6-43C7-A5A7-79A3AA59F62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9879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85800" y="1143000"/>
            <a:ext cx="7772400" cy="4572000"/>
            <a:chOff x="1371600" y="1143000"/>
            <a:chExt cx="7772400" cy="5715000"/>
          </a:xfrm>
          <a:effectLst>
            <a:reflection blurRad="6350" stA="50000" endA="300" endPos="15500" dist="50800" dir="5400000" sy="-100000" algn="bl" rotWithShape="0"/>
          </a:effectLst>
        </p:grpSpPr>
        <p:sp>
          <p:nvSpPr>
            <p:cNvPr id="8" name="Rectangle 7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676401"/>
            <a:ext cx="6400800" cy="192405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8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39737"/>
            <a:ext cx="6400800" cy="1522862"/>
          </a:xfr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>
            <a:lvl1pPr marL="0" indent="0" algn="ctr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  <a:defRPr sz="2000" b="0" kern="120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7400" y="6574536"/>
            <a:ext cx="2133600" cy="274320"/>
          </a:xfrm>
        </p:spPr>
        <p:txBody>
          <a:bodyPr/>
          <a:lstStyle/>
          <a:p>
            <a:fld id="{13C7151F-E651-4C62-92D6-625E48770689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430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78240" y="6574536"/>
            <a:ext cx="365760" cy="274320"/>
          </a:xfrm>
        </p:spPr>
        <p:txBody>
          <a:bodyPr/>
          <a:lstStyle/>
          <a:p>
            <a:fld id="{9436C2BE-5441-414B-BAEC-F501EF2F6A70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2286000" y="3794763"/>
            <a:ext cx="4572000" cy="1588"/>
          </a:xfrm>
          <a:prstGeom prst="line">
            <a:avLst/>
          </a:prstGeom>
          <a:ln w="28575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151F-E651-4C62-92D6-625E48770689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6C2BE-5441-414B-BAEC-F501EF2F6A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1"/>
          <p:cNvGrpSpPr/>
          <p:nvPr/>
        </p:nvGrpSpPr>
        <p:grpSpPr>
          <a:xfrm>
            <a:off x="0" y="1143000"/>
            <a:ext cx="7772400" cy="2743200"/>
            <a:chOff x="0" y="1143000"/>
            <a:chExt cx="7772400" cy="2743200"/>
          </a:xfrm>
        </p:grpSpPr>
        <p:sp>
          <p:nvSpPr>
            <p:cNvPr id="9" name="Rectangle 8"/>
            <p:cNvSpPr/>
            <p:nvPr/>
          </p:nvSpPr>
          <p:spPr>
            <a:xfrm>
              <a:off x="0" y="1143000"/>
              <a:ext cx="7772400" cy="27432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1371600"/>
              <a:ext cx="7543800" cy="2286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1600200"/>
              <a:ext cx="7315200" cy="1828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600200"/>
            <a:ext cx="6858000" cy="114300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 cap="none" baseline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2756848"/>
            <a:ext cx="6858000" cy="640080"/>
          </a:xfrm>
        </p:spPr>
        <p:txBody>
          <a:bodyPr vert="horz" lIns="91440" tIns="45720" rIns="91440" bIns="45720" rtlCol="0" anchor="t" anchorCtr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>
            <a:lvl1pPr marL="0" indent="0">
              <a:buNone/>
              <a:defRPr sz="1600" b="0" kern="120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53000" y="6574536"/>
            <a:ext cx="2133600" cy="274320"/>
          </a:xfrm>
        </p:spPr>
        <p:txBody>
          <a:bodyPr/>
          <a:lstStyle/>
          <a:p>
            <a:fld id="{13C7151F-E651-4C62-92D6-625E48770689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78240" y="6574536"/>
            <a:ext cx="365760" cy="274320"/>
          </a:xfrm>
        </p:spPr>
        <p:txBody>
          <a:bodyPr/>
          <a:lstStyle/>
          <a:p>
            <a:fld id="{9436C2BE-5441-414B-BAEC-F501EF2F6A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57400" y="1828800"/>
            <a:ext cx="3108960" cy="454470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536" y="1828800"/>
            <a:ext cx="3108960" cy="454470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151F-E651-4C62-92D6-625E48770689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6C2BE-5441-414B-BAEC-F501EF2F6A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46288" y="1825934"/>
            <a:ext cx="310896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46288" y="2667000"/>
            <a:ext cx="3108960" cy="3720152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92103" y="1825934"/>
            <a:ext cx="310896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92103" y="2667000"/>
            <a:ext cx="3108960" cy="3720152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151F-E651-4C62-92D6-625E48770689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6C2BE-5441-414B-BAEC-F501EF2F6A70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10800000">
            <a:off x="2071048" y="2548267"/>
            <a:ext cx="6400800" cy="1588"/>
          </a:xfrm>
          <a:prstGeom prst="line">
            <a:avLst/>
          </a:prstGeom>
          <a:ln w="28575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151F-E651-4C62-92D6-625E48770689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6C2BE-5441-414B-BAEC-F501EF2F6A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1"/>
          <p:cNvGrpSpPr/>
          <p:nvPr/>
        </p:nvGrpSpPr>
        <p:grpSpPr>
          <a:xfrm>
            <a:off x="0" y="0"/>
            <a:ext cx="9144000" cy="6400800"/>
            <a:chOff x="0" y="457200"/>
            <a:chExt cx="9144000" cy="64008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11" name="Rectangle 10"/>
            <p:cNvSpPr/>
            <p:nvPr/>
          </p:nvSpPr>
          <p:spPr>
            <a:xfrm>
              <a:off x="0" y="457200"/>
              <a:ext cx="9144000" cy="6400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28600" y="685800"/>
              <a:ext cx="8686800" cy="61722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57200" y="914400"/>
              <a:ext cx="8229600" cy="5943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9144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430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867400" y="6574536"/>
            <a:ext cx="2133600" cy="274320"/>
          </a:xfrm>
        </p:spPr>
        <p:txBody>
          <a:bodyPr/>
          <a:lstStyle/>
          <a:p>
            <a:fld id="{13C7151F-E651-4C62-92D6-625E48770689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1430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6C2BE-5441-414B-BAEC-F501EF2F6A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371600" y="1143000"/>
            <a:ext cx="7772400" cy="5257800"/>
            <a:chOff x="1371600" y="1143000"/>
            <a:chExt cx="7772400" cy="57150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9" name="Rectangle 8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828800"/>
            <a:ext cx="4926013" cy="4343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2133600"/>
            <a:ext cx="1371600" cy="38862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151F-E651-4C62-92D6-625E48770689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6C2BE-5441-414B-BAEC-F501EF2F6A70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 rot="5400000">
            <a:off x="3268981" y="-3268981"/>
            <a:ext cx="777240" cy="7315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4" name="Straight Connector 13"/>
          <p:cNvCxnSpPr/>
          <p:nvPr/>
        </p:nvCxnSpPr>
        <p:spPr>
          <a:xfrm rot="10800000">
            <a:off x="1" y="789296"/>
            <a:ext cx="73152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94678"/>
            <a:ext cx="7315200" cy="778778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1143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 rot="5400000">
            <a:off x="3268980" y="-3268981"/>
            <a:ext cx="777240" cy="7315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rot="10800000">
            <a:off x="0" y="789296"/>
            <a:ext cx="73152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13"/>
          <p:cNvGrpSpPr/>
          <p:nvPr/>
        </p:nvGrpSpPr>
        <p:grpSpPr>
          <a:xfrm>
            <a:off x="1371600" y="1143000"/>
            <a:ext cx="7772400" cy="5257800"/>
            <a:chOff x="1371600" y="1143000"/>
            <a:chExt cx="7772400" cy="57150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15" name="Rectangle 14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"/>
            <a:ext cx="7315200" cy="77724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1143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75304" y="1828800"/>
            <a:ext cx="4928616" cy="4562856"/>
          </a:xfrm>
          <a:effectLst>
            <a:reflection blurRad="6350" stA="50000" endA="300" endPos="6000" dist="50800" dir="5400000" sy="-100000" algn="bl" rotWithShape="0"/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2130552"/>
            <a:ext cx="1371600" cy="3886200"/>
          </a:xfr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57150" prstMaterial="metal">
              <a:bevelT w="25400" h="12700" prst="softRound"/>
            </a:sp3d>
          </a:bodyPr>
          <a:lstStyle>
            <a:lvl1pPr marL="0" indent="0">
              <a:buNone/>
              <a:defRPr sz="1400" b="0" kern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151F-E651-4C62-92D6-625E48770689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6C2BE-5441-414B-BAEC-F501EF2F6A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151F-E651-4C62-92D6-625E48770689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6C2BE-5441-414B-BAEC-F501EF2F6A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1143000"/>
            <a:ext cx="7772400" cy="5715000"/>
            <a:chOff x="1371600" y="1143000"/>
            <a:chExt cx="7772400" cy="5715000"/>
          </a:xfrm>
        </p:grpSpPr>
        <p:sp>
          <p:nvSpPr>
            <p:cNvPr id="8" name="Rectangle 7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828801"/>
            <a:ext cx="6553200" cy="454470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81600" y="6574536"/>
            <a:ext cx="2133600" cy="274320"/>
          </a:xfrm>
        </p:spPr>
        <p:txBody>
          <a:bodyPr/>
          <a:lstStyle/>
          <a:p>
            <a:fld id="{13C7151F-E651-4C62-92D6-625E48770689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6C2BE-5441-414B-BAEC-F501EF2F6A7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 flipV="1">
            <a:off x="8366760" y="0"/>
            <a:ext cx="777240" cy="6858000"/>
          </a:xfrm>
          <a:prstGeom prst="rect">
            <a:avLst/>
          </a:pr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4940146" y="3428206"/>
            <a:ext cx="68580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409296" y="152400"/>
            <a:ext cx="734704" cy="5851525"/>
          </a:xfrm>
        </p:spPr>
        <p:txBody>
          <a:bodyPr vert="eaVert" anchor="t" anchorCtr="0"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2">
                <a:tint val="80000"/>
                <a:satMod val="30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1371600" y="1143000"/>
            <a:ext cx="7772400" cy="5715000"/>
            <a:chOff x="1371600" y="1143000"/>
            <a:chExt cx="7772400" cy="5715000"/>
          </a:xfrm>
        </p:grpSpPr>
        <p:sp>
          <p:nvSpPr>
            <p:cNvPr id="11" name="Rectangle 10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0" y="0"/>
            <a:ext cx="777240" cy="6858000"/>
          </a:xfrm>
          <a:prstGeom prst="rect">
            <a:avLst/>
          </a:pr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1828800"/>
            <a:ext cx="6400800" cy="45447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78240" y="6574536"/>
            <a:ext cx="365760" cy="274320"/>
          </a:xfrm>
          <a:prstGeom prst="rect">
            <a:avLst/>
          </a:prstGeom>
        </p:spPr>
        <p:txBody>
          <a:bodyPr vert="horz" lIns="45720" tIns="45720" rIns="4572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436C2BE-5441-414B-BAEC-F501EF2F6A70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2667000" y="3429000"/>
            <a:ext cx="68580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Date Placeholder 15"/>
          <p:cNvSpPr>
            <a:spLocks noGrp="1"/>
          </p:cNvSpPr>
          <p:nvPr>
            <p:ph type="dt" sz="half" idx="2"/>
          </p:nvPr>
        </p:nvSpPr>
        <p:spPr>
          <a:xfrm>
            <a:off x="6553200" y="6574536"/>
            <a:ext cx="2133600" cy="274320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3C7151F-E651-4C62-92D6-625E48770689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1828800" y="6574536"/>
            <a:ext cx="2895600" cy="274320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16200000">
            <a:off x="-2660177" y="3005919"/>
            <a:ext cx="6248400" cy="84616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1">
              <a:lumMod val="75000"/>
              <a:lumOff val="25000"/>
            </a:schemeClr>
          </a:solidFill>
          <a:effectLst>
            <a:innerShdw blurRad="63500">
              <a:srgbClr val="F1F1F1"/>
            </a:inn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20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1pPr>
      <a:lvl2pPr marL="682625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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2pPr>
      <a:lvl3pPr marL="1023938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3pPr>
      <a:lvl4pPr marL="1377950" indent="-3540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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4pPr>
      <a:lvl5pPr marL="1719263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0132046"/>
              </p:ext>
            </p:extLst>
          </p:nvPr>
        </p:nvGraphicFramePr>
        <p:xfrm>
          <a:off x="18550" y="5301208"/>
          <a:ext cx="9125450" cy="1402080"/>
        </p:xfrm>
        <a:graphic>
          <a:graphicData uri="http://schemas.openxmlformats.org/drawingml/2006/table">
            <a:tbl>
              <a:tblPr/>
              <a:tblGrid>
                <a:gridCol w="2762751"/>
                <a:gridCol w="6362699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Vyjmenovaná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slova (VS)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VY_32_INOVACE_07_VS po B  –  slova dodatková, vlastní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Jana Lišková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217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-108520" y="620688"/>
            <a:ext cx="91440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u="sng" dirty="0" smtClean="0">
                <a:solidFill>
                  <a:srgbClr val="002060"/>
                </a:solidFill>
              </a:rPr>
              <a:t>Vyjmenovaná slova po </a:t>
            </a:r>
            <a:r>
              <a:rPr lang="cs-CZ" sz="4000" b="1" u="sng" dirty="0" smtClean="0">
                <a:solidFill>
                  <a:srgbClr val="002060"/>
                </a:solidFill>
              </a:rPr>
              <a:t>B</a:t>
            </a:r>
            <a:endParaRPr lang="cs-CZ" sz="4000" b="1" u="sng" dirty="0">
              <a:solidFill>
                <a:srgbClr val="002060"/>
              </a:solidFill>
            </a:endParaRPr>
          </a:p>
          <a:p>
            <a:pPr algn="ctr"/>
            <a:endParaRPr lang="cs-CZ" sz="4000" b="1" u="sng" dirty="0" smtClean="0">
              <a:solidFill>
                <a:srgbClr val="002060"/>
              </a:solidFill>
            </a:endParaRPr>
          </a:p>
          <a:p>
            <a:pPr algn="ctr"/>
            <a:r>
              <a:rPr lang="cs-CZ" sz="4000" dirty="0" smtClean="0">
                <a:solidFill>
                  <a:srgbClr val="002060"/>
                </a:solidFill>
              </a:rPr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slova  dodatková</a:t>
            </a:r>
          </a:p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      vlastní</a:t>
            </a:r>
            <a:r>
              <a:rPr lang="cs-CZ" u="sng" dirty="0" smtClean="0">
                <a:solidFill>
                  <a:srgbClr val="002060"/>
                </a:solidFill>
              </a:rPr>
              <a:t/>
            </a:r>
            <a:br>
              <a:rPr lang="cs-CZ" u="sng" dirty="0" smtClean="0">
                <a:solidFill>
                  <a:srgbClr val="002060"/>
                </a:solidFill>
              </a:rPr>
            </a:br>
            <a:endParaRPr lang="cs-CZ" dirty="0"/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683568" y="5201547"/>
            <a:ext cx="8567936" cy="1484784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ts val="15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Wingdings 2" pitchFamily="18" charset="2"/>
              <a:buChar char=""/>
              <a:defRPr sz="2000" b="0" kern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682625" indent="-341313" algn="l" defTabSz="914400" rtl="0" eaLnBrk="1" latinLnBrk="0" hangingPunct="1">
              <a:spcBef>
                <a:spcPts val="15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Wingdings 2" pitchFamily="18" charset="2"/>
              <a:buChar char=""/>
              <a:defRPr sz="1800" b="0" kern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023938" indent="-341313" algn="l" defTabSz="914400" rtl="0" eaLnBrk="1" latinLnBrk="0" hangingPunct="1">
              <a:spcBef>
                <a:spcPts val="15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Wingdings 2" pitchFamily="18" charset="2"/>
              <a:buChar char=""/>
              <a:defRPr sz="1800" b="0" kern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7950" indent="-354013" algn="l" defTabSz="914400" rtl="0" eaLnBrk="1" latinLnBrk="0" hangingPunct="1">
              <a:spcBef>
                <a:spcPts val="15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Wingdings 2" pitchFamily="18" charset="2"/>
              <a:buChar char=""/>
              <a:defRPr sz="1800" b="0" kern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719263" indent="-341313" algn="l" defTabSz="914400" rtl="0" eaLnBrk="1" latinLnBrk="0" hangingPunct="1">
              <a:spcBef>
                <a:spcPts val="15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Wingdings 2" pitchFamily="18" charset="2"/>
              <a:buChar char=""/>
              <a:defRPr sz="1800" b="0" kern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pPr marL="0" indent="0">
              <a:buNone/>
            </a:pPr>
            <a:r>
              <a:rPr lang="cs-CZ" sz="5600" dirty="0" smtClean="0"/>
              <a:t>Autorem materiálu a všech jeho částí, není–</a:t>
            </a:r>
            <a:r>
              <a:rPr lang="cs-CZ" sz="5600" dirty="0" err="1" smtClean="0"/>
              <a:t>li</a:t>
            </a:r>
            <a:r>
              <a:rPr lang="cs-CZ" sz="5600" dirty="0" smtClean="0"/>
              <a:t> uvedeno jinak, je Mgr. </a:t>
            </a:r>
            <a:r>
              <a:rPr lang="cs-CZ" sz="5600" dirty="0" smtClean="0">
                <a:solidFill>
                  <a:srgbClr val="FF0000"/>
                </a:solidFill>
              </a:rPr>
              <a:t>Jana Lišková</a:t>
            </a:r>
          </a:p>
          <a:p>
            <a:pPr marL="0" indent="0">
              <a:buNone/>
            </a:pPr>
            <a:r>
              <a:rPr lang="cs-CZ" sz="5600" dirty="0" smtClean="0">
                <a:solidFill>
                  <a:srgbClr val="FF0000"/>
                </a:solidFill>
              </a:rPr>
              <a:t> 			      2.ZŠ Dobříš</a:t>
            </a:r>
          </a:p>
        </p:txBody>
      </p:sp>
      <p:cxnSp>
        <p:nvCxnSpPr>
          <p:cNvPr id="3" name="Přímá spojnice se šipkou 2"/>
          <p:cNvCxnSpPr/>
          <p:nvPr/>
        </p:nvCxnSpPr>
        <p:spPr>
          <a:xfrm>
            <a:off x="3779912" y="2276872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779912" y="2276872"/>
            <a:ext cx="28803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33" name="Picture 9" descr="C:\Users\OEM\AppData\Local\Microsoft\Windows\Temporary Internet Files\Content.IE5\O8YJLSTO\MC9003826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56559"/>
            <a:ext cx="2680035" cy="285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08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260648"/>
            <a:ext cx="842493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Dodatková  vyjmenovaná slova a vlastní jména</a:t>
            </a:r>
          </a:p>
          <a:p>
            <a:endParaRPr lang="cs-CZ" sz="40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b</a:t>
            </a:r>
            <a:r>
              <a:rPr lang="cs-CZ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abyka – 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javor polní, roste na okrajích lesů  a keřových porostů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Bydžov, Přibyslav, Bylany, Hrabyně, Rabyně, Byšice, Kobylisy, </a:t>
            </a:r>
            <a:r>
              <a:rPr lang="cs-CZ" sz="3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Radobýl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Hlubyně, </a:t>
            </a:r>
            <a:r>
              <a:rPr lang="cs-CZ" sz="3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Třebýcina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cs-CZ" sz="32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T</a:t>
            </a:r>
            <a:r>
              <a:rPr lang="cs-CZ" sz="3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řebýcinka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Obyčtov</a:t>
            </a:r>
          </a:p>
          <a:p>
            <a:endParaRPr lang="cs-CZ" sz="3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Zbyněk, Zbyšek 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14658" y="266745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Pozor na rozdíly v psaní</a:t>
            </a:r>
            <a:endParaRPr lang="cs-CZ" sz="4000" b="1" u="sng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1340768"/>
            <a:ext cx="919555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latin typeface="Verdana" pitchFamily="34" charset="0"/>
              </a:rPr>
              <a:t>b</a:t>
            </a:r>
            <a:r>
              <a:rPr lang="cs-CZ" sz="3200" dirty="0" smtClean="0">
                <a:solidFill>
                  <a:srgbClr val="0070C0"/>
                </a:solidFill>
                <a:latin typeface="Verdana" pitchFamily="34" charset="0"/>
              </a:rPr>
              <a:t>ý</a:t>
            </a:r>
            <a:r>
              <a:rPr lang="cs-CZ" sz="3200" dirty="0" smtClean="0">
                <a:latin typeface="Verdana" pitchFamily="34" charset="0"/>
              </a:rPr>
              <a:t>lí 				X  </a:t>
            </a:r>
            <a:r>
              <a:rPr lang="cs-CZ" sz="3200" dirty="0">
                <a:latin typeface="Verdana" pitchFamily="34" charset="0"/>
              </a:rPr>
              <a:t>b</a:t>
            </a:r>
            <a:r>
              <a:rPr lang="cs-CZ" sz="3200" dirty="0">
                <a:solidFill>
                  <a:srgbClr val="FF0000"/>
                </a:solidFill>
                <a:latin typeface="Verdana" pitchFamily="34" charset="0"/>
              </a:rPr>
              <a:t>í</a:t>
            </a:r>
            <a:r>
              <a:rPr lang="cs-CZ" sz="3200" dirty="0">
                <a:latin typeface="Verdana" pitchFamily="34" charset="0"/>
              </a:rPr>
              <a:t>lý </a:t>
            </a:r>
            <a:endParaRPr lang="cs-CZ" sz="3200" dirty="0" smtClean="0">
              <a:latin typeface="Verdana" pitchFamily="34" charset="0"/>
            </a:endParaRPr>
          </a:p>
          <a:p>
            <a:r>
              <a:rPr lang="cs-CZ" sz="3200" dirty="0" smtClean="0">
                <a:latin typeface="Verdana" pitchFamily="34" charset="0"/>
              </a:rPr>
              <a:t>    (bylina, plevel)		   (</a:t>
            </a:r>
            <a:r>
              <a:rPr lang="cs-CZ" sz="3200" dirty="0">
                <a:latin typeface="Verdana" pitchFamily="34" charset="0"/>
              </a:rPr>
              <a:t>mít bílou barvu</a:t>
            </a:r>
            <a:r>
              <a:rPr lang="cs-CZ" sz="3200" dirty="0" smtClean="0">
                <a:latin typeface="Verdana" pitchFamily="34" charset="0"/>
              </a:rPr>
              <a:t>)</a:t>
            </a:r>
          </a:p>
          <a:p>
            <a:r>
              <a:rPr lang="cs-CZ" sz="3200" dirty="0" smtClean="0">
                <a:latin typeface="Verdana" pitchFamily="34" charset="0"/>
              </a:rPr>
              <a:t>b</a:t>
            </a:r>
            <a:r>
              <a:rPr lang="cs-CZ" sz="3200" dirty="0" smtClean="0">
                <a:solidFill>
                  <a:srgbClr val="0070C0"/>
                </a:solidFill>
                <a:latin typeface="Verdana" pitchFamily="34" charset="0"/>
              </a:rPr>
              <a:t>y</a:t>
            </a:r>
            <a:r>
              <a:rPr lang="cs-CZ" sz="3200" dirty="0" smtClean="0">
                <a:latin typeface="Verdana" pitchFamily="34" charset="0"/>
              </a:rPr>
              <a:t>dlo 			X  </a:t>
            </a:r>
            <a:r>
              <a:rPr lang="cs-CZ" sz="3200" dirty="0">
                <a:latin typeface="Verdana" pitchFamily="34" charset="0"/>
              </a:rPr>
              <a:t>b</a:t>
            </a:r>
            <a:r>
              <a:rPr lang="cs-CZ" sz="3200" dirty="0">
                <a:solidFill>
                  <a:srgbClr val="FF0000"/>
                </a:solidFill>
                <a:latin typeface="Verdana" pitchFamily="34" charset="0"/>
              </a:rPr>
              <a:t>i</a:t>
            </a:r>
            <a:r>
              <a:rPr lang="cs-CZ" sz="3200" dirty="0">
                <a:latin typeface="Verdana" pitchFamily="34" charset="0"/>
              </a:rPr>
              <a:t>dlo </a:t>
            </a:r>
            <a:endParaRPr lang="cs-CZ" sz="3200" dirty="0" smtClean="0">
              <a:latin typeface="Verdana" pitchFamily="34" charset="0"/>
            </a:endParaRPr>
          </a:p>
          <a:p>
            <a:r>
              <a:rPr lang="cs-CZ" sz="3200" dirty="0" smtClean="0">
                <a:latin typeface="Verdana" pitchFamily="34" charset="0"/>
              </a:rPr>
              <a:t>    (bydlení) 			   (</a:t>
            </a:r>
            <a:r>
              <a:rPr lang="cs-CZ" sz="3200" dirty="0">
                <a:latin typeface="Verdana" pitchFamily="34" charset="0"/>
              </a:rPr>
              <a:t>laťka, tyč</a:t>
            </a:r>
            <a:r>
              <a:rPr lang="cs-CZ" sz="3200" dirty="0" smtClean="0">
                <a:latin typeface="Verdana" pitchFamily="34" charset="0"/>
              </a:rPr>
              <a:t>)</a:t>
            </a:r>
          </a:p>
          <a:p>
            <a:r>
              <a:rPr lang="cs-CZ" sz="3200" dirty="0" smtClean="0">
                <a:latin typeface="Verdana" pitchFamily="34" charset="0"/>
              </a:rPr>
              <a:t>b</a:t>
            </a:r>
            <a:r>
              <a:rPr lang="cs-CZ" sz="3200" dirty="0" smtClean="0">
                <a:solidFill>
                  <a:srgbClr val="0070C0"/>
                </a:solidFill>
                <a:latin typeface="Verdana" pitchFamily="34" charset="0"/>
              </a:rPr>
              <a:t>ý</a:t>
            </a:r>
            <a:r>
              <a:rPr lang="cs-CZ" sz="3200" dirty="0" smtClean="0">
                <a:latin typeface="Verdana" pitchFamily="34" charset="0"/>
              </a:rPr>
              <a:t>t 				X  b</a:t>
            </a:r>
            <a:r>
              <a:rPr lang="cs-CZ" sz="3200" dirty="0" smtClean="0">
                <a:solidFill>
                  <a:srgbClr val="FF0000"/>
                </a:solidFill>
                <a:latin typeface="Verdana" pitchFamily="34" charset="0"/>
              </a:rPr>
              <a:t>í</a:t>
            </a:r>
            <a:r>
              <a:rPr lang="cs-CZ" sz="3200" dirty="0" smtClean="0">
                <a:latin typeface="Verdana" pitchFamily="34" charset="0"/>
              </a:rPr>
              <a:t>t</a:t>
            </a:r>
          </a:p>
          <a:p>
            <a:r>
              <a:rPr lang="cs-CZ" sz="3200" dirty="0" smtClean="0">
                <a:latin typeface="Verdana" pitchFamily="34" charset="0"/>
              </a:rPr>
              <a:t>    (</a:t>
            </a:r>
            <a:r>
              <a:rPr lang="cs-CZ" sz="3200" dirty="0" smtClean="0">
                <a:solidFill>
                  <a:srgbClr val="0070C0"/>
                </a:solidFill>
                <a:latin typeface="Verdana" pitchFamily="34" charset="0"/>
              </a:rPr>
              <a:t>budu</a:t>
            </a:r>
            <a:r>
              <a:rPr lang="cs-CZ" sz="3200" dirty="0" smtClean="0">
                <a:latin typeface="Verdana" pitchFamily="34" charset="0"/>
              </a:rPr>
              <a:t>, jsem) 		   (</a:t>
            </a:r>
            <a:r>
              <a:rPr lang="cs-CZ" sz="3200" dirty="0">
                <a:solidFill>
                  <a:srgbClr val="FF0000"/>
                </a:solidFill>
                <a:latin typeface="Verdana" pitchFamily="34" charset="0"/>
              </a:rPr>
              <a:t>bije</a:t>
            </a:r>
            <a:r>
              <a:rPr lang="cs-CZ" sz="3200" dirty="0">
                <a:latin typeface="Verdana" pitchFamily="34" charset="0"/>
              </a:rPr>
              <a:t>, tluče</a:t>
            </a:r>
            <a:r>
              <a:rPr lang="cs-CZ" sz="3200" dirty="0" smtClean="0">
                <a:latin typeface="Verdana" pitchFamily="34" charset="0"/>
              </a:rPr>
              <a:t>)</a:t>
            </a:r>
          </a:p>
          <a:p>
            <a:r>
              <a:rPr lang="cs-CZ" sz="3200" dirty="0" smtClean="0">
                <a:latin typeface="Verdana" pitchFamily="34" charset="0"/>
              </a:rPr>
              <a:t>nab</a:t>
            </a:r>
            <a:r>
              <a:rPr lang="cs-CZ" sz="3200" dirty="0" smtClean="0">
                <a:solidFill>
                  <a:srgbClr val="0070C0"/>
                </a:solidFill>
                <a:latin typeface="Verdana" pitchFamily="34" charset="0"/>
              </a:rPr>
              <a:t>ý</a:t>
            </a:r>
            <a:r>
              <a:rPr lang="cs-CZ" sz="3200" dirty="0" smtClean="0">
                <a:latin typeface="Verdana" pitchFamily="34" charset="0"/>
              </a:rPr>
              <a:t>t 			X  nab</a:t>
            </a:r>
            <a:r>
              <a:rPr lang="cs-CZ" sz="3200" dirty="0" smtClean="0">
                <a:solidFill>
                  <a:srgbClr val="FF0000"/>
                </a:solidFill>
                <a:latin typeface="Verdana" pitchFamily="34" charset="0"/>
              </a:rPr>
              <a:t>í</a:t>
            </a:r>
            <a:r>
              <a:rPr lang="cs-CZ" sz="3200" dirty="0" smtClean="0">
                <a:latin typeface="Verdana" pitchFamily="34" charset="0"/>
              </a:rPr>
              <a:t>t </a:t>
            </a:r>
          </a:p>
          <a:p>
            <a:r>
              <a:rPr lang="cs-CZ" sz="3200" dirty="0" smtClean="0">
                <a:latin typeface="Verdana" pitchFamily="34" charset="0"/>
              </a:rPr>
              <a:t>    (na</a:t>
            </a:r>
            <a:r>
              <a:rPr lang="cs-CZ" sz="3200" dirty="0" smtClean="0">
                <a:solidFill>
                  <a:srgbClr val="0070C0"/>
                </a:solidFill>
                <a:latin typeface="Verdana" pitchFamily="34" charset="0"/>
              </a:rPr>
              <a:t>bude</a:t>
            </a:r>
            <a:r>
              <a:rPr lang="cs-CZ" sz="3200" dirty="0" smtClean="0">
                <a:latin typeface="Verdana" pitchFamily="34" charset="0"/>
              </a:rPr>
              <a:t> jmění)	   (na</a:t>
            </a:r>
            <a:r>
              <a:rPr lang="cs-CZ" sz="3200" dirty="0" smtClean="0">
                <a:solidFill>
                  <a:srgbClr val="FF0000"/>
                </a:solidFill>
                <a:latin typeface="Verdana" pitchFamily="34" charset="0"/>
              </a:rPr>
              <a:t>bije</a:t>
            </a:r>
            <a:r>
              <a:rPr lang="cs-CZ" sz="3200" dirty="0" smtClean="0">
                <a:latin typeface="Verdana" pitchFamily="34" charset="0"/>
              </a:rPr>
              <a:t> pušku)</a:t>
            </a:r>
          </a:p>
          <a:p>
            <a:r>
              <a:rPr lang="cs-CZ" sz="3200" dirty="0">
                <a:latin typeface="Verdana" pitchFamily="34" charset="0"/>
              </a:rPr>
              <a:t>d</a:t>
            </a:r>
            <a:r>
              <a:rPr lang="cs-CZ" sz="3200" dirty="0" smtClean="0">
                <a:latin typeface="Verdana" pitchFamily="34" charset="0"/>
              </a:rPr>
              <a:t>ob</a:t>
            </a:r>
            <a:r>
              <a:rPr lang="cs-CZ" sz="3200" dirty="0" smtClean="0">
                <a:solidFill>
                  <a:srgbClr val="0070C0"/>
                </a:solidFill>
                <a:latin typeface="Verdana" pitchFamily="34" charset="0"/>
              </a:rPr>
              <a:t>ý</a:t>
            </a:r>
            <a:r>
              <a:rPr lang="cs-CZ" sz="3200" dirty="0" smtClean="0">
                <a:latin typeface="Verdana" pitchFamily="34" charset="0"/>
              </a:rPr>
              <a:t>t 		</a:t>
            </a:r>
            <a:r>
              <a:rPr lang="cs-CZ" sz="3200" dirty="0">
                <a:latin typeface="Verdana" pitchFamily="34" charset="0"/>
              </a:rPr>
              <a:t> </a:t>
            </a:r>
            <a:r>
              <a:rPr lang="cs-CZ" sz="3200" dirty="0" smtClean="0">
                <a:latin typeface="Verdana" pitchFamily="34" charset="0"/>
              </a:rPr>
              <a:t>     X  dob</a:t>
            </a:r>
            <a:r>
              <a:rPr lang="cs-CZ" sz="3200" dirty="0" smtClean="0">
                <a:solidFill>
                  <a:srgbClr val="FF0000"/>
                </a:solidFill>
                <a:latin typeface="Verdana" pitchFamily="34" charset="0"/>
              </a:rPr>
              <a:t>í</a:t>
            </a:r>
            <a:r>
              <a:rPr lang="cs-CZ" sz="3200" dirty="0" smtClean="0">
                <a:latin typeface="Verdana" pitchFamily="34" charset="0"/>
              </a:rPr>
              <a:t>t</a:t>
            </a:r>
          </a:p>
          <a:p>
            <a:r>
              <a:rPr lang="cs-CZ" sz="3200" dirty="0">
                <a:latin typeface="Verdana" pitchFamily="34" charset="0"/>
              </a:rPr>
              <a:t> </a:t>
            </a:r>
            <a:r>
              <a:rPr lang="cs-CZ" sz="3200" dirty="0" smtClean="0">
                <a:latin typeface="Verdana" pitchFamily="34" charset="0"/>
              </a:rPr>
              <a:t>   (zmocnit se)	</a:t>
            </a:r>
            <a:r>
              <a:rPr lang="cs-CZ" sz="3200" dirty="0">
                <a:latin typeface="Verdana" pitchFamily="34" charset="0"/>
              </a:rPr>
              <a:t> </a:t>
            </a:r>
            <a:r>
              <a:rPr lang="cs-CZ" sz="3200" dirty="0" smtClean="0">
                <a:latin typeface="Verdana" pitchFamily="34" charset="0"/>
              </a:rPr>
              <a:t>        (dobije baterie)</a:t>
            </a:r>
            <a:endParaRPr lang="cs-CZ" sz="3200" dirty="0">
              <a:latin typeface="Verdana" pitchFamily="34" charset="0"/>
            </a:endParaRPr>
          </a:p>
        </p:txBody>
      </p:sp>
      <p:cxnSp>
        <p:nvCxnSpPr>
          <p:cNvPr id="9" name="Přímá spojnice 8"/>
          <p:cNvCxnSpPr/>
          <p:nvPr/>
        </p:nvCxnSpPr>
        <p:spPr>
          <a:xfrm>
            <a:off x="94076" y="2348880"/>
            <a:ext cx="856895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94076" y="3284984"/>
            <a:ext cx="856895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94076" y="4365104"/>
            <a:ext cx="856895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94076" y="5301208"/>
            <a:ext cx="856895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16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251520" y="-531440"/>
            <a:ext cx="9036496" cy="1359966"/>
          </a:xfrm>
        </p:spPr>
        <p:txBody>
          <a:bodyPr/>
          <a:lstStyle/>
          <a:p>
            <a:r>
              <a:rPr lang="cs-CZ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Doplň </a:t>
            </a:r>
            <a:r>
              <a:rPr lang="cs-CZ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</a:t>
            </a:r>
            <a:r>
              <a:rPr lang="cs-CZ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</a:t>
            </a:r>
            <a:r>
              <a:rPr lang="cs-CZ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 zdůvodni pravopis </a:t>
            </a:r>
            <a:endParaRPr lang="cs-CZ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 rot="16200000">
            <a:off x="583478" y="2548735"/>
            <a:ext cx="35283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ž</a:t>
            </a:r>
            <a:r>
              <a:rPr lang="cs-CZ" sz="32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ivob_tí</a:t>
            </a:r>
            <a:endParaRPr lang="cs-CZ" sz="3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 rot="16200000">
            <a:off x="-1235200" y="2528899"/>
            <a:ext cx="35283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</a:t>
            </a:r>
            <a:r>
              <a:rPr lang="cs-CZ" sz="32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b_tý</a:t>
            </a:r>
            <a:endParaRPr lang="cs-CZ" sz="3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 rot="16200000">
            <a:off x="3275856" y="2528898"/>
            <a:ext cx="35283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</a:t>
            </a:r>
            <a:r>
              <a:rPr lang="cs-CZ" sz="32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rupob_tí</a:t>
            </a:r>
            <a:endParaRPr lang="cs-CZ" sz="3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 rot="16200000">
            <a:off x="-360030" y="2548735"/>
            <a:ext cx="35283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Kob_lisy</a:t>
            </a:r>
            <a:endParaRPr lang="cs-CZ" sz="3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0" name="Obdélník 19"/>
          <p:cNvSpPr/>
          <p:nvPr/>
        </p:nvSpPr>
        <p:spPr>
          <a:xfrm rot="16200000">
            <a:off x="5004048" y="2528898"/>
            <a:ext cx="35283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b_ložravec</a:t>
            </a:r>
            <a:endParaRPr lang="cs-CZ" sz="3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 rot="16200000">
            <a:off x="4122645" y="2548735"/>
            <a:ext cx="35283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</a:t>
            </a:r>
            <a:r>
              <a:rPr lang="cs-CZ" sz="32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_ček</a:t>
            </a:r>
            <a:endParaRPr lang="cs-CZ" sz="3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 rot="16200000">
            <a:off x="2411760" y="2548734"/>
            <a:ext cx="35283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č</a:t>
            </a:r>
            <a:r>
              <a:rPr lang="cs-CZ" sz="32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ervenob_lý</a:t>
            </a:r>
            <a:endParaRPr lang="cs-CZ" sz="3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 rot="16200000">
            <a:off x="1511660" y="2528899"/>
            <a:ext cx="35283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</a:t>
            </a:r>
            <a:r>
              <a:rPr lang="cs-CZ" sz="32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b_tečně</a:t>
            </a:r>
            <a:endParaRPr lang="cs-CZ" sz="3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4" name="Obdélník 23"/>
          <p:cNvSpPr/>
          <p:nvPr/>
        </p:nvSpPr>
        <p:spPr>
          <a:xfrm rot="16200000">
            <a:off x="6804248" y="2528898"/>
            <a:ext cx="35283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</a:t>
            </a:r>
            <a:r>
              <a:rPr lang="cs-CZ" sz="32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ozb_tý</a:t>
            </a:r>
            <a:endParaRPr lang="cs-CZ" sz="3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5" name="Obdélník 24"/>
          <p:cNvSpPr/>
          <p:nvPr/>
        </p:nvSpPr>
        <p:spPr>
          <a:xfrm rot="16200000">
            <a:off x="5868144" y="2528898"/>
            <a:ext cx="35283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</a:t>
            </a:r>
            <a:r>
              <a:rPr lang="cs-CZ" sz="32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odob_zna</a:t>
            </a:r>
            <a:endParaRPr lang="cs-CZ" sz="3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8" name="Šipka dolů 27"/>
          <p:cNvSpPr/>
          <p:nvPr/>
        </p:nvSpPr>
        <p:spPr>
          <a:xfrm>
            <a:off x="366976" y="4641402"/>
            <a:ext cx="324037" cy="79208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Šipka dolů 28"/>
          <p:cNvSpPr/>
          <p:nvPr/>
        </p:nvSpPr>
        <p:spPr>
          <a:xfrm>
            <a:off x="1242147" y="4668237"/>
            <a:ext cx="324037" cy="79208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Šipka dolů 29"/>
          <p:cNvSpPr/>
          <p:nvPr/>
        </p:nvSpPr>
        <p:spPr>
          <a:xfrm>
            <a:off x="5724822" y="4636966"/>
            <a:ext cx="324037" cy="79208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Šipka dolů 30"/>
          <p:cNvSpPr/>
          <p:nvPr/>
        </p:nvSpPr>
        <p:spPr>
          <a:xfrm>
            <a:off x="4878033" y="4623372"/>
            <a:ext cx="324037" cy="79208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Šipka dolů 31"/>
          <p:cNvSpPr/>
          <p:nvPr/>
        </p:nvSpPr>
        <p:spPr>
          <a:xfrm>
            <a:off x="3113836" y="4617130"/>
            <a:ext cx="324037" cy="79208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Šipka dolů 32"/>
          <p:cNvSpPr/>
          <p:nvPr/>
        </p:nvSpPr>
        <p:spPr>
          <a:xfrm>
            <a:off x="4013937" y="4636966"/>
            <a:ext cx="324037" cy="79208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Šipka dolů 33"/>
          <p:cNvSpPr/>
          <p:nvPr/>
        </p:nvSpPr>
        <p:spPr>
          <a:xfrm>
            <a:off x="2185655" y="4641402"/>
            <a:ext cx="324037" cy="79208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Šipka dolů 34"/>
          <p:cNvSpPr/>
          <p:nvPr/>
        </p:nvSpPr>
        <p:spPr>
          <a:xfrm>
            <a:off x="8406425" y="4636966"/>
            <a:ext cx="324037" cy="79208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Šipka dolů 35"/>
          <p:cNvSpPr/>
          <p:nvPr/>
        </p:nvSpPr>
        <p:spPr>
          <a:xfrm>
            <a:off x="7470321" y="4636966"/>
            <a:ext cx="324037" cy="79208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Šipka dolů 36"/>
          <p:cNvSpPr/>
          <p:nvPr/>
        </p:nvSpPr>
        <p:spPr>
          <a:xfrm>
            <a:off x="6606225" y="4636966"/>
            <a:ext cx="324037" cy="79208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218055" y="5735532"/>
            <a:ext cx="634977" cy="7200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</a:t>
            </a:r>
            <a:endParaRPr lang="cs-CZ" sz="32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1093226" y="5735532"/>
            <a:ext cx="634977" cy="7200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y</a:t>
            </a:r>
            <a:endParaRPr lang="cs-CZ" sz="32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2023637" y="5767063"/>
            <a:ext cx="634977" cy="7200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y</a:t>
            </a:r>
            <a:endParaRPr lang="cs-CZ" sz="32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2974677" y="5767063"/>
            <a:ext cx="634977" cy="7200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y</a:t>
            </a:r>
            <a:endParaRPr lang="cs-CZ" sz="32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3865015" y="5767063"/>
            <a:ext cx="634977" cy="7200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í</a:t>
            </a:r>
            <a:endParaRPr lang="cs-CZ" sz="32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4729111" y="5751451"/>
            <a:ext cx="634977" cy="7200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</a:t>
            </a:r>
            <a:endParaRPr lang="cs-CZ" sz="32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5617445" y="5767063"/>
            <a:ext cx="634977" cy="7200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ý</a:t>
            </a:r>
            <a:endParaRPr lang="cs-CZ" sz="32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6457303" y="5767063"/>
            <a:ext cx="634977" cy="7200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ý</a:t>
            </a:r>
          </a:p>
        </p:txBody>
      </p:sp>
      <p:sp>
        <p:nvSpPr>
          <p:cNvPr id="47" name="Obdélník 46"/>
          <p:cNvSpPr/>
          <p:nvPr/>
        </p:nvSpPr>
        <p:spPr>
          <a:xfrm>
            <a:off x="7321400" y="5767063"/>
            <a:ext cx="634977" cy="7200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</a:t>
            </a:r>
            <a:endParaRPr lang="cs-CZ" sz="32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8257503" y="5767063"/>
            <a:ext cx="634977" cy="7200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</a:t>
            </a:r>
            <a:endParaRPr lang="cs-CZ" sz="32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81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010555"/>
              </p:ext>
            </p:extLst>
          </p:nvPr>
        </p:nvGraphicFramePr>
        <p:xfrm>
          <a:off x="1187624" y="908720"/>
          <a:ext cx="6060132" cy="51733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3348"/>
                <a:gridCol w="673348"/>
                <a:gridCol w="673348"/>
                <a:gridCol w="673348"/>
                <a:gridCol w="673348"/>
                <a:gridCol w="673348"/>
                <a:gridCol w="673348"/>
                <a:gridCol w="673348"/>
                <a:gridCol w="673348"/>
              </a:tblGrid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N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O         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O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B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T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K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N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Z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P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D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B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B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Y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I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O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Á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K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Ř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O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Y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Y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L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L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B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B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E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I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B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Č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V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I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D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Y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Y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T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B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Y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E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A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N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Y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L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T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Y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Y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T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J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T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A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B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A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E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B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S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E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B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E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S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B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R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K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Í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L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K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Ý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L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T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Y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É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P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Ř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A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O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T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Ý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B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T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C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H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P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V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79512" y="116632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Která vyjmenovaná slova chybí?</a:t>
            </a:r>
            <a:endParaRPr lang="cs-CZ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9" name="Přímá spojnice 8"/>
          <p:cNvCxnSpPr/>
          <p:nvPr/>
        </p:nvCxnSpPr>
        <p:spPr>
          <a:xfrm>
            <a:off x="539552" y="6741368"/>
            <a:ext cx="77048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147536" y="5517232"/>
            <a:ext cx="80021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8800" dirty="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4120738" y="6165304"/>
            <a:ext cx="217945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bystrý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660232" y="6165304"/>
            <a:ext cx="1373979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býk</a:t>
            </a:r>
            <a:endParaRPr lang="cs-CZ" sz="32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51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390087"/>
              </p:ext>
            </p:extLst>
          </p:nvPr>
        </p:nvGraphicFramePr>
        <p:xfrm>
          <a:off x="1187624" y="1124744"/>
          <a:ext cx="6060132" cy="51733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3348"/>
                <a:gridCol w="673348"/>
                <a:gridCol w="673348"/>
                <a:gridCol w="673348"/>
                <a:gridCol w="673348"/>
                <a:gridCol w="673348"/>
                <a:gridCol w="673348"/>
                <a:gridCol w="673348"/>
                <a:gridCol w="673348"/>
              </a:tblGrid>
              <a:tr h="574818">
                <a:tc>
                  <a:txBody>
                    <a:bodyPr/>
                    <a:lstStyle/>
                    <a:p>
                      <a:pPr algn="ctr" fontAlgn="ctr"/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O         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O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B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T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 smtClean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3200" b="0" i="0" u="none" strike="noStrike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N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P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D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B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B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Y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I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</a:rPr>
                        <a:t>O</a:t>
                      </a:r>
                      <a:endParaRPr lang="cs-CZ" sz="3200" b="0" i="0" u="none" strike="noStrike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Á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K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Ř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O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Y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Y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L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 smtClean="0">
                          <a:effectLst/>
                        </a:rPr>
                        <a:t>L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</a:rPr>
                        <a:t>B</a:t>
                      </a:r>
                      <a:endParaRPr lang="cs-CZ" sz="3200" b="0" i="0" u="none" strike="noStrike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B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E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I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B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Č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V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I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>
                          <a:effectLst/>
                        </a:rPr>
                        <a:t>D</a:t>
                      </a:r>
                      <a:endParaRPr lang="cs-CZ" sz="3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</a:rPr>
                        <a:t>Y</a:t>
                      </a:r>
                      <a:endParaRPr lang="cs-CZ" sz="3200" b="0" i="0" u="none" strike="noStrike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Y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T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B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Y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E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A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N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Y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</a:rPr>
                        <a:t>L</a:t>
                      </a:r>
                      <a:endParaRPr lang="cs-CZ" sz="3200" b="0" i="0" u="none" strike="noStrike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T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Y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Y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T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J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T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A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 smtClean="0">
                          <a:effectLst/>
                        </a:rPr>
                        <a:t>B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 smtClean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3200" b="0" i="0" u="none" strike="noStrike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E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B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S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E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E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B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CC33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K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Í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L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K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L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Y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CC33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Ř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>
                          <a:effectLst/>
                        </a:rPr>
                        <a:t>A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574818">
                <a:tc>
                  <a:txBody>
                    <a:bodyPr/>
                    <a:lstStyle/>
                    <a:p>
                      <a:pPr algn="ctr" fontAlgn="ctr"/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T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Ý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B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T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CC33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u="none" strike="noStrike" dirty="0" smtClean="0">
                          <a:effectLst/>
                        </a:rPr>
                        <a:t>P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V</a:t>
                      </a:r>
                      <a:endParaRPr lang="cs-CZ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3131840" y="177668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Řešení:</a:t>
            </a:r>
            <a:endParaRPr lang="cs-CZ" sz="4000" b="1" u="sng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29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>
            <a:spLocks noGrp="1"/>
          </p:cNvSpPr>
          <p:nvPr>
            <p:ph type="title"/>
          </p:nvPr>
        </p:nvSpPr>
        <p:spPr>
          <a:xfrm>
            <a:off x="251520" y="1628800"/>
            <a:ext cx="8712968" cy="330418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Zdroje:</a:t>
            </a:r>
            <a:endParaRPr lang="cs-CZ" dirty="0" smtClean="0"/>
          </a:p>
          <a:p>
            <a:r>
              <a:rPr lang="cs-CZ" dirty="0" smtClean="0">
                <a:solidFill>
                  <a:srgbClr val="002060"/>
                </a:solidFill>
              </a:rPr>
              <a:t>- galerie </a:t>
            </a:r>
            <a:r>
              <a:rPr lang="cs-CZ" dirty="0" err="1" smtClean="0">
                <a:solidFill>
                  <a:srgbClr val="002060"/>
                </a:solidFill>
              </a:rPr>
              <a:t>office</a:t>
            </a:r>
            <a:r>
              <a:rPr lang="cs-CZ" smtClean="0">
                <a:solidFill>
                  <a:srgbClr val="002060"/>
                </a:solidFill>
              </a:rPr>
              <a:t/>
            </a:r>
            <a:br>
              <a:rPr lang="cs-CZ" smtClean="0">
                <a:solidFill>
                  <a:srgbClr val="002060"/>
                </a:solidFill>
              </a:rPr>
            </a:br>
            <a:r>
              <a:rPr lang="cs-CZ" smtClean="0">
                <a:solidFill>
                  <a:srgbClr val="002060"/>
                </a:solidFill>
              </a:rPr>
              <a:t>- vlastní</a:t>
            </a: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8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Infinity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Infinity">
      <a:fillStyleLst>
        <a:solidFill>
          <a:schemeClr val="phClr">
            <a:shade val="95000"/>
            <a:satMod val="115000"/>
          </a:schemeClr>
        </a:solidFill>
        <a:gradFill rotWithShape="1">
          <a:gsLst>
            <a:gs pos="0">
              <a:schemeClr val="phClr">
                <a:tint val="90000"/>
                <a:alpha val="50000"/>
                <a:satMod val="150000"/>
              </a:schemeClr>
            </a:gs>
            <a:gs pos="35000">
              <a:schemeClr val="phClr">
                <a:tint val="100000"/>
                <a:alpha val="80000"/>
                <a:satMod val="130000"/>
              </a:schemeClr>
            </a:gs>
            <a:gs pos="100000">
              <a:schemeClr val="phClr">
                <a:tint val="100000"/>
                <a:shade val="90000"/>
                <a:alpha val="95000"/>
                <a:satMod val="11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51000"/>
                <a:alpha val="90000"/>
                <a:satMod val="130000"/>
              </a:schemeClr>
            </a:gs>
            <a:gs pos="50000">
              <a:schemeClr val="phClr">
                <a:shade val="93000"/>
                <a:alpha val="70000"/>
                <a:satMod val="130000"/>
              </a:schemeClr>
            </a:gs>
            <a:gs pos="75000">
              <a:schemeClr val="phClr">
                <a:shade val="94000"/>
                <a:alpha val="50000"/>
                <a:satMod val="135000"/>
              </a:schemeClr>
            </a:gs>
            <a:gs pos="100000">
              <a:schemeClr val="phClr">
                <a:shade val="94000"/>
                <a:alpha val="50000"/>
                <a:satMod val="135000"/>
              </a:schemeClr>
            </a:gs>
          </a:gsLst>
          <a:lin ang="0" scaled="0"/>
        </a:gradFill>
      </a:fillStyleLst>
      <a:lnStyleLst>
        <a:ln w="19050" cap="flat" cmpd="sng" algn="ctr">
          <a:solidFill>
            <a:schemeClr val="phClr">
              <a:shade val="95000"/>
            </a:schemeClr>
          </a:solidFill>
          <a:prstDash val="solid"/>
        </a:ln>
        <a:ln w="31750" cap="flat" cmpd="sng" algn="ctr">
          <a:solidFill>
            <a:schemeClr val="phClr">
              <a:shade val="95000"/>
              <a:satMod val="110000"/>
            </a:schemeClr>
          </a:solidFill>
          <a:prstDash val="solid"/>
        </a:ln>
        <a:ln w="57150" cap="flat" cmpd="dbl" algn="ctr">
          <a:solidFill>
            <a:schemeClr val="phClr">
              <a:shade val="95000"/>
              <a:satMod val="130000"/>
            </a:schemeClr>
          </a:solidFill>
          <a:prstDash val="solid"/>
        </a:ln>
      </a:lnStyleLst>
      <a:effectStyleLst>
        <a:effectStyle>
          <a:effectLst>
            <a:outerShdw blurRad="63500" dist="25400" dir="5400000" sx="101000" sy="101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dir="5400000" sx="101000" sy="101000" algn="ctr" rotWithShape="0">
              <a:srgbClr val="000000">
                <a:alpha val="50000"/>
              </a:srgbClr>
            </a:outerShdw>
            <a:reflection blurRad="12700" stA="26000" endPos="15000" dist="19050" dir="5400000" sy="-100000" rotWithShape="0"/>
          </a:effectLst>
        </a:effectStyle>
        <a:effectStyle>
          <a:effectLst>
            <a:innerShdw blurRad="101600" dist="12700">
              <a:srgbClr val="000000">
                <a:alpha val="35000"/>
              </a:srgbClr>
            </a:innerShdw>
            <a:reflection blurRad="12700" stA="26000" endPos="25000" dist="1905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5400000"/>
            </a:lightRig>
          </a:scene3d>
          <a:sp3d>
            <a:bevelT w="381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250000"/>
              </a:schemeClr>
            </a:gs>
            <a:gs pos="40000">
              <a:schemeClr val="phClr">
                <a:tint val="90000"/>
                <a:shade val="80000"/>
                <a:satMod val="200000"/>
              </a:schemeClr>
            </a:gs>
            <a:gs pos="100000">
              <a:schemeClr val="phClr">
                <a:shade val="20000"/>
                <a:satMod val="17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TC010258013[[fn=Motiv Nekonečno]]</Template>
  <TotalTime>223</TotalTime>
  <Words>295</Words>
  <Application>Microsoft Office PowerPoint</Application>
  <PresentationFormat>Předvádění na obrazovce (4:3)</PresentationFormat>
  <Paragraphs>214</Paragraphs>
  <Slides>8</Slides>
  <Notes>1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1</vt:lpstr>
      <vt:lpstr>Prezentace aplikace PowerPoint</vt:lpstr>
      <vt:lpstr>Prezentace aplikace PowerPoint</vt:lpstr>
      <vt:lpstr>Prezentace aplikace PowerPoint</vt:lpstr>
      <vt:lpstr>Prezentace aplikace PowerPoint</vt:lpstr>
      <vt:lpstr>Doplň i/y a zdůvodni pravopis </vt:lpstr>
      <vt:lpstr>Prezentace aplikace PowerPoint</vt:lpstr>
      <vt:lpstr>Prezentace aplikace PowerPoint</vt:lpstr>
      <vt:lpstr>  Zdroje: - galerie office - vlastní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30</cp:revision>
  <dcterms:created xsi:type="dcterms:W3CDTF">2011-09-15T17:49:08Z</dcterms:created>
  <dcterms:modified xsi:type="dcterms:W3CDTF">2011-11-30T10:20:42Z</dcterms:modified>
</cp:coreProperties>
</file>