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73" r:id="rId2"/>
    <p:sldId id="256" r:id="rId3"/>
    <p:sldId id="271" r:id="rId4"/>
    <p:sldId id="257" r:id="rId5"/>
    <p:sldId id="258" r:id="rId6"/>
    <p:sldId id="259" r:id="rId7"/>
    <p:sldId id="261" r:id="rId8"/>
    <p:sldId id="260" r:id="rId9"/>
    <p:sldId id="262" r:id="rId10"/>
    <p:sldId id="263" r:id="rId11"/>
    <p:sldId id="265" r:id="rId12"/>
    <p:sldId id="268" r:id="rId13"/>
    <p:sldId id="264" r:id="rId14"/>
    <p:sldId id="266" r:id="rId15"/>
    <p:sldId id="267" r:id="rId16"/>
    <p:sldId id="272" r:id="rId17"/>
    <p:sldId id="269" r:id="rId18"/>
    <p:sldId id="270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7F2F95CB-7404-4ACF-BCF4-44C9AA5F95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50442FD0-306B-4C89-BD24-DBA4E6E7CE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F95CB-7404-4ACF-BCF4-44C9AA5F95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42FD0-306B-4C89-BD24-DBA4E6E7CE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F95CB-7404-4ACF-BCF4-44C9AA5F95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42FD0-306B-4C89-BD24-DBA4E6E7CE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F95CB-7404-4ACF-BCF4-44C9AA5F95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42FD0-306B-4C89-BD24-DBA4E6E7CEF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F95CB-7404-4ACF-BCF4-44C9AA5F95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42FD0-306B-4C89-BD24-DBA4E6E7CEF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F95CB-7404-4ACF-BCF4-44C9AA5F95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42FD0-306B-4C89-BD24-DBA4E6E7CE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F95CB-7404-4ACF-BCF4-44C9AA5F95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42FD0-306B-4C89-BD24-DBA4E6E7CE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7F2F95CB-7404-4ACF-BCF4-44C9AA5F95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50442FD0-306B-4C89-BD24-DBA4E6E7CE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7F2F95CB-7404-4ACF-BCF4-44C9AA5F95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50442FD0-306B-4C89-BD24-DBA4E6E7CE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F95CB-7404-4ACF-BCF4-44C9AA5F95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42FD0-306B-4C89-BD24-DBA4E6E7CE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F95CB-7404-4ACF-BCF4-44C9AA5F95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42FD0-306B-4C89-BD24-DBA4E6E7CE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7F2F95CB-7404-4ACF-BCF4-44C9AA5F95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50442FD0-306B-4C89-BD24-DBA4E6E7CEF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Bo%C5%BEena_N%C4%9Bmcov%C3%A1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Bo%C5%BEena_N%C4%9Bmcov%C3%A1" TargetMode="External"/><Relationship Id="rId2" Type="http://schemas.openxmlformats.org/officeDocument/2006/relationships/hyperlink" Target="http://cs.wikipedia.org/wiki/Soubor:Jan_Vil%C3%ADmek_-_Bo%C5%BEena_N%C4%9Bmcov%C3%A1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Božena Němcová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3763068"/>
              </p:ext>
            </p:extLst>
          </p:nvPr>
        </p:nvGraphicFramePr>
        <p:xfrm>
          <a:off x="1115616" y="1988840"/>
          <a:ext cx="7018947" cy="3898615"/>
        </p:xfrm>
        <a:graphic>
          <a:graphicData uri="http://schemas.openxmlformats.org/drawingml/2006/table">
            <a:tbl>
              <a:tblPr firstRow="1" firstCol="1" bandRow="1"/>
              <a:tblGrid>
                <a:gridCol w="1270908"/>
                <a:gridCol w="5748039"/>
              </a:tblGrid>
              <a:tr h="4073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0"/>
                        </a:spcAft>
                      </a:pPr>
                      <a:r>
                        <a:rPr lang="cs-CZ" sz="1100" b="1" kern="0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Mgr. Martina </a:t>
                      </a:r>
                      <a:r>
                        <a:rPr lang="cs-CZ" sz="1400" dirty="0" err="1">
                          <a:effectLst/>
                          <a:latin typeface="Calibri"/>
                          <a:ea typeface="Calibri"/>
                          <a:cs typeface="Calibri"/>
                        </a:rPr>
                        <a:t>Žondrová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3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0"/>
                        </a:spcAft>
                      </a:pPr>
                      <a:r>
                        <a:rPr lang="cs-CZ" sz="1100" b="1" ker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Datum: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  <a:latin typeface="Calibri"/>
                          <a:ea typeface="Calibri"/>
                          <a:cs typeface="Calibri"/>
                        </a:rPr>
                        <a:t>Únor </a:t>
                      </a:r>
                      <a:r>
                        <a:rPr lang="cs-CZ" sz="1400" dirty="0" smtClean="0">
                          <a:effectLst/>
                          <a:latin typeface="Calibri"/>
                          <a:ea typeface="Calibri"/>
                          <a:cs typeface="Calibri"/>
                        </a:rPr>
                        <a:t>2012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3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0"/>
                        </a:spcAft>
                      </a:pPr>
                      <a:r>
                        <a:rPr lang="cs-CZ" sz="1100" b="1" ker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/>
                          <a:ea typeface="Calibri"/>
                          <a:cs typeface="Calibri"/>
                        </a:rPr>
                        <a:t>6.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00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0"/>
                        </a:spcAft>
                      </a:pPr>
                      <a:r>
                        <a:rPr lang="cs-CZ" sz="1100" b="1" ker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Vzdělávací obor: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Calibri"/>
                        </a:rPr>
                        <a:t>Český jazyk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65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0"/>
                        </a:spcAft>
                      </a:pPr>
                      <a:r>
                        <a:rPr lang="cs-CZ" sz="1100" b="1" ker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/>
                          <a:ea typeface="Calibri"/>
                          <a:cs typeface="Calibri"/>
                        </a:rPr>
                        <a:t>Prezentace je určena k výkladu učiva</a:t>
                      </a:r>
                      <a:r>
                        <a:rPr lang="cs-CZ" sz="1400" baseline="0" dirty="0" smtClean="0">
                          <a:effectLst/>
                          <a:latin typeface="Calibri"/>
                          <a:ea typeface="Calibri"/>
                          <a:cs typeface="Calibri"/>
                        </a:rPr>
                        <a:t> o Boženě Němcové. Prezentace se zabývá životem a tvorbou významné české autorky, žáci získají přehled o jejích nejvýznamnějších dílech. Větší pozornost je věnována knize Babička.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60648"/>
            <a:ext cx="3776588" cy="840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59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12000" b="1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cs-CZ" sz="12000" b="1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cs-CZ" sz="12000" b="1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cs-CZ" sz="12000" b="1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cs-CZ" sz="12000" b="1" dirty="0" smtClean="0">
                <a:solidFill>
                  <a:schemeClr val="bg2">
                    <a:lumMod val="50000"/>
                  </a:schemeClr>
                </a:solidFill>
              </a:rPr>
              <a:t>Božena Němcová</a:t>
            </a:r>
            <a:endParaRPr lang="cs-CZ" sz="1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idx="1"/>
          </p:nvPr>
        </p:nvSpPr>
        <p:spPr>
          <a:xfrm>
            <a:off x="1463041" y="5085183"/>
            <a:ext cx="5485224" cy="637885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8863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88640"/>
            <a:ext cx="4949205" cy="6331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1062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C0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Božena Němcová 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4. 2. 1820 Vídeň – 21. 1. 1862 Praha</a:t>
            </a:r>
          </a:p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Dcera panského kočího Jana </a:t>
            </a:r>
            <a:r>
              <a:rPr lang="cs-CZ" dirty="0" err="1" smtClean="0">
                <a:solidFill>
                  <a:schemeClr val="bg2">
                    <a:lumMod val="50000"/>
                  </a:schemeClr>
                </a:solidFill>
              </a:rPr>
              <a:t>Pankla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 a služky Terezie Novotné.</a:t>
            </a:r>
          </a:p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Měla velmi silný </a:t>
            </a:r>
            <a:r>
              <a:rPr lang="cs-CZ" b="1" u="sng" dirty="0" smtClean="0">
                <a:solidFill>
                  <a:schemeClr val="accent2"/>
                </a:solidFill>
              </a:rPr>
              <a:t>vztah k babičce Magdaléně Novotné.</a:t>
            </a:r>
          </a:p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Školu navštěvovala v České Skalici.</a:t>
            </a:r>
          </a:p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Byla na vychování u zámeckého správce ve Chvalkovicích. 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37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63040" y="2119256"/>
            <a:ext cx="6421328" cy="3974039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V 17 letech si na přání rodičů vzala </a:t>
            </a:r>
            <a:r>
              <a:rPr lang="cs-CZ" b="1" u="sng" dirty="0" smtClean="0">
                <a:solidFill>
                  <a:schemeClr val="accent2"/>
                </a:solidFill>
              </a:rPr>
              <a:t>uvědomělého vlastence Josefa Němce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, který byl dvakrát starší.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Němec byl úředníkem finanční stráže, kvůli jeho práci se často stěhovali.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Němcová si s manželem nerozuměla, manželství nebylo šťastné.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C0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Božena Němcová 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V pražské </a:t>
            </a:r>
            <a:r>
              <a:rPr lang="cs-CZ" b="1" u="sng" dirty="0" smtClean="0">
                <a:solidFill>
                  <a:schemeClr val="accent2"/>
                </a:solidFill>
              </a:rPr>
              <a:t>vlastenecké společnosti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se spřátelila s význačnými spisovateli a vzdělanci.</a:t>
            </a:r>
          </a:p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Velký přítel – </a:t>
            </a:r>
            <a:r>
              <a:rPr lang="cs-CZ" b="1" u="sng" dirty="0" smtClean="0">
                <a:solidFill>
                  <a:schemeClr val="accent2"/>
                </a:solidFill>
              </a:rPr>
              <a:t>Václav Bolemír Nebeský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– podporoval ji v její literární tvorbě.</a:t>
            </a:r>
          </a:p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Němcová s dětmi: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C0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Božena Němcová 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121730"/>
            <a:ext cx="3476820" cy="2370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142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63040" y="2119256"/>
            <a:ext cx="6493336" cy="383002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b="1" dirty="0" smtClean="0">
                <a:solidFill>
                  <a:schemeClr val="accent2"/>
                </a:solidFill>
              </a:rPr>
              <a:t>4 děti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– </a:t>
            </a:r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H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ynek, Karel, Theodora, Jaroslav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Rodina neměla peněz nazbyt, Němcová si přivydělávala úklidem a praním.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Na konci 50. let se rozhodla žít sama s dětmi.</a:t>
            </a:r>
          </a:p>
          <a:p>
            <a:pPr>
              <a:lnSpc>
                <a:spcPct val="150000"/>
              </a:lnSpc>
            </a:pPr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Velmi ji ovlivnila </a:t>
            </a:r>
            <a:r>
              <a:rPr lang="cs-CZ" b="1" u="sng" dirty="0">
                <a:solidFill>
                  <a:schemeClr val="accent2"/>
                </a:solidFill>
              </a:rPr>
              <a:t>nemoc a smrt nejstaršího syna Hynka</a:t>
            </a:r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 – měl tuberkulózu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.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C0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Božena Němcová 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739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63040" y="2119256"/>
            <a:ext cx="6421328" cy="3974039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Ovlivněna pobytem na </a:t>
            </a:r>
            <a:r>
              <a:rPr lang="cs-CZ" b="1" u="sng" dirty="0" smtClean="0">
                <a:solidFill>
                  <a:schemeClr val="accent2"/>
                </a:solidFill>
              </a:rPr>
              <a:t>Chodsku</a:t>
            </a:r>
            <a:r>
              <a:rPr lang="cs-CZ" dirty="0" smtClean="0">
                <a:solidFill>
                  <a:schemeClr val="accent2"/>
                </a:solidFill>
              </a:rPr>
              <a:t>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– zajímala se o život zdejších lidí.</a:t>
            </a:r>
          </a:p>
          <a:p>
            <a:pPr>
              <a:lnSpc>
                <a:spcPct val="150000"/>
              </a:lnSpc>
            </a:pPr>
            <a:r>
              <a:rPr lang="cs-CZ" b="1" u="sng" dirty="0" smtClean="0">
                <a:solidFill>
                  <a:schemeClr val="accent2"/>
                </a:solidFill>
              </a:rPr>
              <a:t>Domažlicko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 – pohádky, národopisné články, obrázky ze života společnosti.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Kvůli Němcově účasti v revolučním hnutí byla rodina pronásledována rakouskými úřady, nakonec byl Němec zbaven služby.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C0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Božena Němcová - tvorba 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643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C00000"/>
            </a:solidFill>
          </a:ln>
        </p:spPr>
        <p:txBody>
          <a:bodyPr/>
          <a:lstStyle/>
          <a:p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Božena Němcová - tvorba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63040" y="2119256"/>
            <a:ext cx="6421328" cy="4046047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První báseň – </a:t>
            </a:r>
            <a:r>
              <a:rPr lang="cs-CZ" b="1" u="sng" dirty="0" smtClean="0">
                <a:solidFill>
                  <a:schemeClr val="accent2"/>
                </a:solidFill>
              </a:rPr>
              <a:t>Ženám českým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 – otištěna v Květech roku 1943.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Ovlivněna novými přáteli – </a:t>
            </a:r>
            <a:r>
              <a:rPr lang="cs-CZ" b="1" dirty="0" smtClean="0">
                <a:solidFill>
                  <a:schemeClr val="accent2"/>
                </a:solidFill>
              </a:rPr>
              <a:t>Karel Sabina, Josef Václav Frič, Jan Neruda, Vítězslav Hálek, Karolína Světlá, Sofie Podlipská</a:t>
            </a:r>
            <a:r>
              <a:rPr lang="cs-CZ" dirty="0" smtClean="0">
                <a:solidFill>
                  <a:schemeClr val="accent2"/>
                </a:solidFill>
              </a:rPr>
              <a:t>…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Na Slovensku sbírala informace o zvycích, kultuře, jazyce.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01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C00000"/>
            </a:solidFill>
          </a:ln>
        </p:spPr>
        <p:txBody>
          <a:bodyPr/>
          <a:lstStyle/>
          <a:p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Božena Němcová - tvorba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sz="3200" b="1" u="sng" dirty="0" smtClean="0">
                <a:solidFill>
                  <a:schemeClr val="accent2"/>
                </a:solidFill>
              </a:rPr>
              <a:t>Národní báchorky a pověsti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upravila lidové pohádky,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b="1" u="sng" dirty="0">
                <a:solidFill>
                  <a:schemeClr val="accent2"/>
                </a:solidFill>
              </a:rPr>
              <a:t>c</a:t>
            </a:r>
            <a:r>
              <a:rPr lang="cs-CZ" b="1" u="sng" dirty="0" smtClean="0">
                <a:solidFill>
                  <a:schemeClr val="accent2"/>
                </a:solidFill>
              </a:rPr>
              <a:t>htěla zobrazit typické prostředí, postavy a vlastnosti,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h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lavní myšlenky: </a:t>
            </a:r>
            <a:r>
              <a:rPr lang="cs-CZ" b="1" u="sng" dirty="0" smtClean="0">
                <a:solidFill>
                  <a:schemeClr val="accent2"/>
                </a:solidFill>
              </a:rPr>
              <a:t>rovnost všech lidí, vítězství mravních hodnot.</a:t>
            </a:r>
          </a:p>
          <a:p>
            <a:pPr>
              <a:buFont typeface="Arial" pitchFamily="34" charset="0"/>
              <a:buChar char="•"/>
            </a:pP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377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C00000"/>
            </a:solidFill>
          </a:ln>
        </p:spPr>
        <p:txBody>
          <a:bodyPr/>
          <a:lstStyle/>
          <a:p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Božena Němcová - tvorba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Slovenské pohádky a pověsti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Obrazy z okolí Domažlického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Divá Bára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Dobrý člověk</a:t>
            </a:r>
          </a:p>
          <a:p>
            <a:pPr>
              <a:lnSpc>
                <a:spcPct val="150000"/>
              </a:lnSpc>
            </a:pPr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Pohorská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vesnice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60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C00000"/>
            </a:solidFill>
          </a:ln>
        </p:spPr>
        <p:txBody>
          <a:bodyPr/>
          <a:lstStyle/>
          <a:p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Božena Němcová - tvorba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V zámku a podzámčí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Chudí lidé</a:t>
            </a:r>
          </a:p>
          <a:p>
            <a:pPr>
              <a:lnSpc>
                <a:spcPct val="150000"/>
              </a:lnSpc>
            </a:pPr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Pan učitel</a:t>
            </a:r>
          </a:p>
          <a:p>
            <a:pPr>
              <a:lnSpc>
                <a:spcPct val="150000"/>
              </a:lnSpc>
            </a:pPr>
            <a:r>
              <a:rPr lang="cs-CZ" dirty="0" err="1">
                <a:solidFill>
                  <a:schemeClr val="bg2">
                    <a:lumMod val="50000"/>
                  </a:schemeClr>
                </a:solidFill>
              </a:rPr>
              <a:t>Chyže</a:t>
            </a:r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 pod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horami</a:t>
            </a:r>
          </a:p>
          <a:p>
            <a:endParaRPr lang="cs-CZ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70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C00000"/>
            </a:solidFill>
          </a:ln>
        </p:spPr>
        <p:txBody>
          <a:bodyPr/>
          <a:lstStyle/>
          <a:p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Božena Němcová -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Babička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63040" y="2119256"/>
            <a:ext cx="6349320" cy="4118055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Podtitul – </a:t>
            </a:r>
            <a:r>
              <a:rPr lang="cs-CZ" b="1" u="sng" dirty="0" smtClean="0">
                <a:solidFill>
                  <a:schemeClr val="accent2"/>
                </a:solidFill>
              </a:rPr>
              <a:t>Obrazy z venkovského života</a:t>
            </a:r>
            <a:r>
              <a:rPr lang="cs-CZ" dirty="0" smtClean="0">
                <a:solidFill>
                  <a:schemeClr val="accent2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Psaní pro ni znamenalo únik z reality plné starostí, problémů, zrady, neporozumění.</a:t>
            </a:r>
          </a:p>
          <a:p>
            <a:pPr>
              <a:lnSpc>
                <a:spcPct val="150000"/>
              </a:lnSpc>
            </a:pPr>
            <a:r>
              <a:rPr lang="cs-CZ" b="1" u="sng" dirty="0" smtClean="0">
                <a:solidFill>
                  <a:schemeClr val="accent2"/>
                </a:solidFill>
              </a:rPr>
              <a:t>Chtěla ukázat harmonický život prostých lidí.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Děj umístěn do </a:t>
            </a:r>
            <a:r>
              <a:rPr lang="cs-CZ" b="1" u="sng" dirty="0" smtClean="0">
                <a:solidFill>
                  <a:schemeClr val="accent2"/>
                </a:solidFill>
              </a:rPr>
              <a:t>ratibořického údolí</a:t>
            </a:r>
            <a:r>
              <a:rPr lang="cs-CZ" dirty="0" smtClean="0">
                <a:solidFill>
                  <a:schemeClr val="accent2"/>
                </a:solidFill>
              </a:rPr>
              <a:t>,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popisuje venkovské postavy kolem babičky pobývající na Starém bělidle.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13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C00000"/>
            </a:solidFill>
          </a:ln>
        </p:spPr>
        <p:txBody>
          <a:bodyPr/>
          <a:lstStyle/>
          <a:p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Božena Němcová - Babička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2"/>
                </a:solidFill>
              </a:rPr>
              <a:t>Protiklad:</a:t>
            </a:r>
            <a:r>
              <a:rPr lang="cs-CZ" dirty="0" smtClean="0">
                <a:solidFill>
                  <a:schemeClr val="accent2"/>
                </a:solidFill>
              </a:rPr>
              <a:t>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Proškova rodina x panská společnost na zámku.</a:t>
            </a:r>
          </a:p>
          <a:p>
            <a:r>
              <a:rPr lang="cs-CZ" b="1" dirty="0" smtClean="0">
                <a:solidFill>
                  <a:schemeClr val="accent2"/>
                </a:solidFill>
              </a:rPr>
              <a:t>Postavy: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babička, rodina Proškova – Terezka, Jan, Barunka, Vilém, Adélka, mlynář, myslivec, panský strážník Mojžíš, bába kořenářka, bláznivá Viktorka, pan </a:t>
            </a:r>
            <a:r>
              <a:rPr lang="cs-CZ" dirty="0" err="1" smtClean="0">
                <a:solidFill>
                  <a:schemeClr val="bg2">
                    <a:lumMod val="50000"/>
                  </a:schemeClr>
                </a:solidFill>
              </a:rPr>
              <a:t>Beyer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, paní kněžna, Hortensie</a:t>
            </a:r>
          </a:p>
          <a:p>
            <a:r>
              <a:rPr lang="cs-CZ" b="1" u="sng" dirty="0" smtClean="0">
                <a:solidFill>
                  <a:schemeClr val="accent2"/>
                </a:solidFill>
              </a:rPr>
              <a:t>Barunka – autobiografický obraz Němcové</a:t>
            </a:r>
            <a:r>
              <a:rPr lang="cs-CZ" b="1" dirty="0" smtClean="0">
                <a:solidFill>
                  <a:schemeClr val="accent2"/>
                </a:solidFill>
              </a:rPr>
              <a:t>.</a:t>
            </a:r>
            <a:endParaRPr lang="cs-CZ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168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C00000"/>
            </a:solidFill>
          </a:ln>
        </p:spPr>
        <p:txBody>
          <a:bodyPr/>
          <a:lstStyle/>
          <a:p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Božena Němcová - Babička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63040" y="2119256"/>
            <a:ext cx="6493336" cy="440608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b="1" u="sng" dirty="0" smtClean="0">
                <a:solidFill>
                  <a:schemeClr val="accent2"/>
                </a:solidFill>
              </a:rPr>
              <a:t>Postavy i příběhy jsou silně zidealizované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– babička neměla s dcerou natolik idylický vztah, babička je v knize ideál, dokonalý dobrý člověk.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Filmová zpracování – 1921, 1940, 1971.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V anketě </a:t>
            </a:r>
            <a:r>
              <a:rPr lang="cs-CZ" b="1" u="sng" dirty="0" smtClean="0">
                <a:solidFill>
                  <a:schemeClr val="accent2"/>
                </a:solidFill>
              </a:rPr>
              <a:t>Kniha mého srdce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se v roce 2009 umístila na </a:t>
            </a:r>
            <a:r>
              <a:rPr lang="cs-CZ" b="1" u="sng" dirty="0" smtClean="0">
                <a:solidFill>
                  <a:schemeClr val="accent2"/>
                </a:solidFill>
              </a:rPr>
              <a:t>2. místě</a:t>
            </a:r>
            <a:r>
              <a:rPr lang="cs-CZ" dirty="0" smtClean="0">
                <a:solidFill>
                  <a:schemeClr val="accent2"/>
                </a:solidFill>
              </a:rPr>
              <a:t>.</a:t>
            </a:r>
            <a:endParaRPr lang="cs-CZ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825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548680"/>
            <a:ext cx="4325395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760" y="548680"/>
            <a:ext cx="4308384" cy="5737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2046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Použité zdroje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solidFill>
                  <a:schemeClr val="bg2">
                    <a:lumMod val="50000"/>
                  </a:schemeClr>
                </a:solidFill>
                <a:hlinkClick r:id="rId2"/>
              </a:rPr>
              <a:t>http://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  <a:hlinkClick r:id="rId2"/>
              </a:rPr>
              <a:t>cs.wikipedia.org/wiki/Bo%C5%BEena_N%C4%9Bmcov%C3%A1</a:t>
            </a:r>
            <a:endParaRPr lang="cs-CZ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BALAJKA, B. </a:t>
            </a:r>
            <a:r>
              <a:rPr lang="cs-CZ" i="1" dirty="0">
                <a:solidFill>
                  <a:schemeClr val="bg2">
                    <a:lumMod val="50000"/>
                  </a:schemeClr>
                </a:solidFill>
              </a:rPr>
              <a:t>Přehledné dějiny literatury. </a:t>
            </a:r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5. vyd. Praha: Fortuna, 2000. 242 s. ISBN 80-7168-717-0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.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683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Použité obrázky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Božena Němcová </a:t>
            </a:r>
            <a:r>
              <a:rPr lang="cs-CZ" dirty="0">
                <a:solidFill>
                  <a:schemeClr val="bg2">
                    <a:lumMod val="50000"/>
                  </a:schemeClr>
                </a:solidFill>
                <a:hlinkClick r:id="rId2"/>
              </a:rPr>
              <a:t>http://cs.wikipedia.org/wiki/Soubor:Jan_Vil%C3%ADmek_-_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  <a:hlinkClick r:id="rId2"/>
              </a:rPr>
              <a:t>Bo%C5%BEena_N%C4%9Bmcov%C3%A1.jpg</a:t>
            </a:r>
            <a:endParaRPr lang="cs-CZ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Rodinná fotografie http://cs.wikipedia.org/wiki/Bo%C5%BEena_N%C4%9Bmcov%C3%A1</a:t>
            </a:r>
            <a:endParaRPr lang="cs-CZ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Socha BN </a:t>
            </a:r>
            <a:r>
              <a:rPr lang="cs-CZ" dirty="0">
                <a:solidFill>
                  <a:schemeClr val="bg2">
                    <a:lumMod val="50000"/>
                  </a:schemeClr>
                </a:solidFill>
                <a:hlinkClick r:id="rId3"/>
              </a:rPr>
              <a:t>http://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  <a:hlinkClick r:id="rId3"/>
              </a:rPr>
              <a:t>cs.wikipedia.org/wiki/Bo%C5%BEena_N%C4%9Bmcov%C3%A1</a:t>
            </a:r>
            <a:endParaRPr lang="cs-CZ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Hrob BN </a:t>
            </a:r>
            <a:r>
              <a:rPr lang="cs-CZ" dirty="0">
                <a:solidFill>
                  <a:schemeClr val="bg2">
                    <a:lumMod val="50000"/>
                  </a:schemeClr>
                </a:solidFill>
                <a:hlinkClick r:id="rId3"/>
              </a:rPr>
              <a:t>http://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  <a:hlinkClick r:id="rId3"/>
              </a:rPr>
              <a:t>cs.wikipedia.org/wiki/Bo%C5%BEena_N%C4%9Bmcov%C3%A1</a:t>
            </a:r>
            <a:endParaRPr lang="cs-CZ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cs-CZ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308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117</TotalTime>
  <Words>606</Words>
  <Application>Microsoft Office PowerPoint</Application>
  <PresentationFormat>Předvádění na obrazovce (4:3)</PresentationFormat>
  <Paragraphs>76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Špendlík</vt:lpstr>
      <vt:lpstr>Božena Němcová </vt:lpstr>
      <vt:lpstr>  Božena Němcová</vt:lpstr>
      <vt:lpstr>Prezentace aplikace PowerPoint</vt:lpstr>
      <vt:lpstr>Božena Němcová </vt:lpstr>
      <vt:lpstr>Božena Němcová </vt:lpstr>
      <vt:lpstr>Božena Němcová </vt:lpstr>
      <vt:lpstr>Božena Němcová </vt:lpstr>
      <vt:lpstr>Božena Němcová - tvorba </vt:lpstr>
      <vt:lpstr>Božena Němcová - tvorba </vt:lpstr>
      <vt:lpstr>Božena Němcová - tvorba </vt:lpstr>
      <vt:lpstr>Božena Němcová - tvorba </vt:lpstr>
      <vt:lpstr>Božena Němcová - tvorba </vt:lpstr>
      <vt:lpstr>Božena Němcová - Babička</vt:lpstr>
      <vt:lpstr>Božena Němcová - Babička</vt:lpstr>
      <vt:lpstr>Božena Němcová - Babička</vt:lpstr>
      <vt:lpstr>Prezentace aplikace PowerPoint</vt:lpstr>
      <vt:lpstr>Použité zdroje</vt:lpstr>
      <vt:lpstr>Použité obrázky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Martina Žondrová</dc:creator>
  <cp:lastModifiedBy>pc</cp:lastModifiedBy>
  <cp:revision>29</cp:revision>
  <dcterms:created xsi:type="dcterms:W3CDTF">2012-03-03T12:49:07Z</dcterms:created>
  <dcterms:modified xsi:type="dcterms:W3CDTF">2013-06-17T14:56:53Z</dcterms:modified>
</cp:coreProperties>
</file>