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804" y="-5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8219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6373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5077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63534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5669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9618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0547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2239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718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84664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4754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83256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5701991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Vyjmenovaná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slova (VS)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VY_32_INOVACE_12_VS po L - slova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příbuzná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 Lišková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64739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20855" y="692696"/>
            <a:ext cx="72728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Vyjmenovaná slova po L</a:t>
            </a:r>
          </a:p>
          <a:p>
            <a:endParaRPr lang="cs-CZ" sz="4000" b="1" u="sng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 slova příbuzná</a:t>
            </a:r>
            <a:endParaRPr lang="cs-CZ" sz="4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611560" y="5217636"/>
            <a:ext cx="8351912" cy="1484784"/>
          </a:xfrm>
          <a:prstGeom prst="rect">
            <a:avLst/>
          </a:prstGeom>
        </p:spPr>
        <p:txBody>
          <a:bodyPr>
            <a:normAutofit fontScale="32500" lnSpcReduction="20000"/>
          </a:bodyPr>
          <a:lstStyle>
            <a:lvl1pPr marL="342900" indent="-342900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"/>
              <a:defRPr sz="20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682625" indent="-3413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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023938" indent="-3413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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7950" indent="-3540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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719263" indent="-3413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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pPr marL="0" indent="0">
              <a:buNone/>
            </a:pPr>
            <a:r>
              <a:rPr lang="cs-CZ" sz="5600" dirty="0" smtClean="0"/>
              <a:t>Autorem materiálu a všech jeho částí, není–</a:t>
            </a:r>
            <a:r>
              <a:rPr lang="cs-CZ" sz="5600" dirty="0" err="1" smtClean="0"/>
              <a:t>li</a:t>
            </a:r>
            <a:r>
              <a:rPr lang="cs-CZ" sz="5600" dirty="0" smtClean="0"/>
              <a:t> uvedeno jinak, je Mgr. </a:t>
            </a:r>
            <a:r>
              <a:rPr lang="cs-CZ" sz="5600" dirty="0" smtClean="0">
                <a:solidFill>
                  <a:srgbClr val="FF0000"/>
                </a:solidFill>
              </a:rPr>
              <a:t>Jana Lišková</a:t>
            </a:r>
          </a:p>
          <a:p>
            <a:pPr marL="0" indent="0">
              <a:buNone/>
            </a:pPr>
            <a:r>
              <a:rPr lang="cs-CZ" sz="5600" dirty="0" smtClean="0">
                <a:solidFill>
                  <a:srgbClr val="FF0000"/>
                </a:solidFill>
              </a:rPr>
              <a:t> 			      2.ZŠ Dobříš</a:t>
            </a:r>
          </a:p>
        </p:txBody>
      </p:sp>
      <p:pic>
        <p:nvPicPr>
          <p:cNvPr id="3079" name="Picture 7" descr="C:\Users\OEM\AppData\Local\Microsoft\Windows\Temporary Internet Files\Content.IE5\O8YJLSTO\MC900318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5" y="1484784"/>
            <a:ext cx="4564855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53032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16632"/>
            <a:ext cx="9036496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</a:t>
            </a:r>
            <a:r>
              <a:rPr lang="cs-CZ" sz="3200" b="1" u="sng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lyšet: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slýchat, slýchávat, neslyšně,  neslyšný, slyšitelný, neslýcháno, neslýchaný, nedoslýchat, nedoslýchavý, uslyšet, neslyšet, vyslyšet, vyslyšený, neslyšící</a:t>
            </a:r>
          </a:p>
          <a:p>
            <a:r>
              <a:rPr lang="cs-CZ" sz="3200" b="1" u="sng" dirty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</a:t>
            </a:r>
            <a:r>
              <a:rPr lang="cs-CZ" sz="3200" b="1" u="sng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lýn: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mlynář, mlynářka, mlýnský, mlýnice, mlýnek</a:t>
            </a:r>
          </a:p>
          <a:p>
            <a:r>
              <a:rPr lang="cs-CZ" sz="3200" b="1" u="sng" dirty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</a:t>
            </a:r>
            <a:r>
              <a:rPr lang="cs-CZ" sz="3200" b="1" u="sng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lýskat se: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blýsknout se, zablýsknout se, blýskavý, blyštět se, zablyštět se, oblýskaný, nablýskaný, zablýskat, zablýsknout se, blýskavice</a:t>
            </a:r>
          </a:p>
          <a:p>
            <a:r>
              <a:rPr lang="cs-CZ" sz="3200" b="1" u="sng" dirty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</a:t>
            </a:r>
            <a:r>
              <a:rPr lang="cs-CZ" sz="3200" b="1" u="sng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olykat: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polykání, spolykat, nepolykat, nespolykat</a:t>
            </a:r>
          </a:p>
          <a:p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" name="Picture 2" descr="C:\Users\OEM\AppData\Local\Microsoft\Windows\Temporary Internet Files\Content.IE5\M5AK5XL4\MC9000978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54361" y="0"/>
            <a:ext cx="1089639" cy="1167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OEM\AppData\Local\Microsoft\Windows\Temporary Internet Files\Content.IE5\Z05UMJZI\MC9000893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49682" y="2060848"/>
            <a:ext cx="1486814" cy="1459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OEM\AppData\Local\Microsoft\Windows\Temporary Internet Files\Content.IE5\4ZTQ2K5O\MC900440407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1978" y="4005064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88032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-11575"/>
            <a:ext cx="9036496" cy="7971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plynout: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uplynout, uplynulý, plyn, plynný, plynový, plynojem, plynárna, plynoměr, plynovod, plynulý, plynně, rozplynout se, rozplývat se, splynout, splývat, splývavý, splývání, vyplývat, oplývat, plynutí, splynutí</a:t>
            </a:r>
          </a:p>
          <a:p>
            <a:r>
              <a:rPr lang="cs-CZ" sz="3200" b="1" u="sng" dirty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</a:t>
            </a:r>
            <a:r>
              <a:rPr lang="cs-CZ" sz="3200" b="1" u="sng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lýtvat: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plýtvání, neplýtvat</a:t>
            </a:r>
          </a:p>
          <a:p>
            <a:r>
              <a:rPr lang="cs-CZ" sz="3200" b="1" u="sng" dirty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</a:t>
            </a:r>
            <a:r>
              <a:rPr lang="cs-CZ" sz="3200" b="1" u="sng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zlykat: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vzlyk, vzlykot, vzlykání, vzlyknout, rozvzlykat se, zavzlykat, zalykat se</a:t>
            </a:r>
          </a:p>
          <a:p>
            <a:r>
              <a:rPr lang="cs-CZ" sz="3200" b="1" u="sng" dirty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r>
              <a:rPr lang="cs-CZ" sz="3200" b="1" u="sng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ýko: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lýčí, lýčený, lýkový, lýkovec, lýkožrout</a:t>
            </a:r>
          </a:p>
          <a:p>
            <a:r>
              <a:rPr lang="cs-CZ" sz="3200" b="1" u="sng" dirty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r>
              <a:rPr lang="cs-CZ" sz="3200" b="1" u="sng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ysý: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lysina, lysinka, lyska, Lyska, Lysá, olysalý, Lysolaje</a:t>
            </a: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6" name="Picture 5" descr="C:\Users\OEM\AppData\Local\Microsoft\Windows\Temporary Internet Files\Content.IE5\Z05UMJZI\MC900089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30745" y="4221088"/>
            <a:ext cx="1813255" cy="1473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26803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-11575"/>
            <a:ext cx="903649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lýtko: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lýtkový</a:t>
            </a:r>
          </a:p>
          <a:p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b="1" u="sng" dirty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r>
              <a:rPr lang="cs-CZ" sz="3200" b="1" u="sng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yže: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lyžovat, lyžař, lyžařka, lyžařský, lyžování, zalyžovat si</a:t>
            </a:r>
          </a:p>
          <a:p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b="1" u="sng" dirty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</a:t>
            </a:r>
            <a:r>
              <a:rPr lang="cs-CZ" sz="3200" b="1" u="sng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elyněk: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pelyňkový</a:t>
            </a:r>
          </a:p>
          <a:p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3200" dirty="0" smtClean="0">
              <a:solidFill>
                <a:srgbClr val="FFFF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b="1" u="sng" dirty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</a:t>
            </a:r>
            <a:r>
              <a:rPr lang="cs-CZ" sz="3200" b="1" u="sng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lyš: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plyšový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" name="Picture 12" descr="C:\Users\OEM\AppData\Local\Microsoft\Windows\Temporary Internet Files\Content.IE5\4ZTQ2K5O\MC9003588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955269"/>
            <a:ext cx="1815084" cy="1575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6" descr="C:\Users\OEM\AppData\Local\Microsoft\Windows\Temporary Internet Files\Content.IE5\4ZTQ2K5O\MC9000896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140757"/>
            <a:ext cx="1837030" cy="1717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18240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125 0.06568 C -0.17344 0.06452 -0.21563 0.06337 -0.25782 0.06244 C -0.28907 0.06175 -0.32032 0.06452 -0.35139 0.06059 C -0.37171 0.05805 -0.39271 0.04787 -0.41094 0.03538 C -0.4198 0.02937 -0.43924 0.01064 -0.45139 0.00671 C -0.46737 0.00717 -0.48351 0.00555 -0.49948 0.00833 C -0.50382 0.00902 -0.50695 0.01434 -0.51094 0.01688 C -0.52813 0.02775 -0.5441 0.03885 -0.56285 0.04371 C -0.5849 0.0636 -0.61598 0.0488 -0.64254 0.0488 L -0.11476 0.05065 " pathEditMode="relative" rAng="0" ptsTypes="ffffffff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40" y="-30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248" y="116632"/>
            <a:ext cx="90242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Je Kamil dobrý žák?  Oprav mu diktát, který napsal. Chybná slova podtrhni. </a:t>
            </a:r>
            <a:endParaRPr lang="cs-CZ" sz="4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248" y="2204864"/>
            <a:ext cx="902424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Libuška si 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naslynila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prst. Zbyněk si 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oblíbyl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dlouhý černý kabát. Maminka Lindě namazala rohlíky máslem a malinovým džemem. Uměl bys nakreslit 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lyšaje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? Uklidila jsem si dětský pokojíček. Čas 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uplinul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jako voda. 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Slíbyl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jsem, že už budu hodný. Po rybníku plavala lyska. Chtěl jsem se 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blísknout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novými lyžemi.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267744" y="2711924"/>
            <a:ext cx="172819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380312" y="2708920"/>
            <a:ext cx="144016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084168" y="4149080"/>
            <a:ext cx="129614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32656" y="5157192"/>
            <a:ext cx="134300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763688" y="6114136"/>
            <a:ext cx="191906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851920" y="5143060"/>
            <a:ext cx="117383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32656" y="2095281"/>
            <a:ext cx="875982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213914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47985"/>
            <a:ext cx="892899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Oprav Kamilovy chyby!</a:t>
            </a:r>
          </a:p>
          <a:p>
            <a:endParaRPr lang="cs-CZ" sz="4000" dirty="0" smtClean="0">
              <a:solidFill>
                <a:srgbClr val="FFFF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___________________________</a:t>
            </a:r>
          </a:p>
          <a:p>
            <a:endParaRPr lang="cs-CZ" sz="4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___________________________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063" y="4437112"/>
            <a:ext cx="99371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Kdybys byl učitelem, jakou</a:t>
            </a:r>
          </a:p>
          <a:p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známku bys mu dal?</a:t>
            </a:r>
            <a:endParaRPr lang="cs-CZ" sz="4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012160" y="5098831"/>
            <a:ext cx="2592288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6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148306" y="3510213"/>
            <a:ext cx="94406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n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aslinila, oblíbil, lišaje, uplynul, slíbil, blýsknout</a:t>
            </a:r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9747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708920"/>
            <a:ext cx="7884368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>
                <a:solidFill>
                  <a:srgbClr val="FFFF00"/>
                </a:solidFill>
              </a:rPr>
              <a:t>Zdroje:</a:t>
            </a:r>
            <a:endParaRPr lang="cs-CZ" sz="4000" dirty="0" smtClean="0">
              <a:solidFill>
                <a:srgbClr val="FFFF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smtClean="0">
                <a:solidFill>
                  <a:srgbClr val="002060"/>
                </a:solidFill>
              </a:rPr>
              <a:t> </a:t>
            </a:r>
            <a:r>
              <a:rPr lang="cs-CZ" sz="3200" dirty="0">
                <a:solidFill>
                  <a:srgbClr val="002060"/>
                </a:solidFill>
              </a:rPr>
              <a:t> </a:t>
            </a:r>
            <a:r>
              <a:rPr lang="cs-CZ" sz="3200" dirty="0" smtClean="0">
                <a:solidFill>
                  <a:srgbClr val="002060"/>
                </a:solidFill>
              </a:rPr>
              <a:t> </a:t>
            </a:r>
            <a:r>
              <a:rPr lang="cs-CZ" sz="3200" dirty="0" smtClean="0">
                <a:solidFill>
                  <a:srgbClr val="FFFF00"/>
                </a:solidFill>
              </a:rPr>
              <a:t>www.office.</a:t>
            </a:r>
            <a:r>
              <a:rPr lang="cs-CZ" sz="3200" dirty="0" err="1" smtClean="0">
                <a:solidFill>
                  <a:srgbClr val="FFFF00"/>
                </a:solidFill>
              </a:rPr>
              <a:t>microsoft.com</a:t>
            </a:r>
            <a:endParaRPr lang="cs-CZ" sz="3200" dirty="0" smtClean="0">
              <a:solidFill>
                <a:srgbClr val="FFFF00"/>
              </a:solidFill>
            </a:endParaRPr>
          </a:p>
          <a:p>
            <a:r>
              <a:rPr lang="cs-CZ" sz="3200" dirty="0" smtClean="0">
                <a:solidFill>
                  <a:srgbClr val="FFFF00"/>
                </a:solidFill>
              </a:rPr>
              <a:t>   vlastní</a:t>
            </a:r>
          </a:p>
        </p:txBody>
      </p:sp>
    </p:spTree>
    <p:extLst>
      <p:ext uri="{BB962C8B-B14F-4D97-AF65-F5344CB8AC3E}">
        <p14:creationId xmlns:p14="http://schemas.microsoft.com/office/powerpoint/2010/main" xmlns="" val="141846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350</Words>
  <Application>Microsoft Office PowerPoint</Application>
  <PresentationFormat>Předvádění na obrazovce (4:3)</PresentationFormat>
  <Paragraphs>52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Dum</cp:lastModifiedBy>
  <cp:revision>18</cp:revision>
  <dcterms:created xsi:type="dcterms:W3CDTF">2011-09-21T19:44:39Z</dcterms:created>
  <dcterms:modified xsi:type="dcterms:W3CDTF">2012-09-13T20:45:06Z</dcterms:modified>
</cp:coreProperties>
</file>