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21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6373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077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353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66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618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547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2239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718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466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4754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D9B01-C8DC-42C4-AC87-DAD8DD0E6265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1D565-9B68-4E8D-A559-5E86043030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325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306364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3237664"/>
              </p:ext>
            </p:extLst>
          </p:nvPr>
        </p:nvGraphicFramePr>
        <p:xfrm>
          <a:off x="208190" y="5301208"/>
          <a:ext cx="8680995" cy="1402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380319"/>
                <a:gridCol w="6300676"/>
              </a:tblGrid>
              <a:tr h="284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/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/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/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/>
                        <a:t>Vyjmenovaná</a:t>
                      </a:r>
                      <a:r>
                        <a:rPr lang="cs-CZ" sz="2000" baseline="0" dirty="0" smtClean="0"/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/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/>
                        <a:t>VY_32_INOVACE_13_VS po  </a:t>
                      </a:r>
                      <a:r>
                        <a:rPr lang="cs-CZ" sz="2000" dirty="0" smtClean="0"/>
                        <a:t>L – slova dodatková, vlastní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/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/>
                        <a:t>Mgr.</a:t>
                      </a:r>
                      <a:r>
                        <a:rPr lang="cs-CZ" sz="2000" baseline="0" dirty="0" smtClean="0"/>
                        <a:t> 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6473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0855" y="692696"/>
            <a:ext cx="72728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Vyjmenovaná slova po L</a:t>
            </a:r>
          </a:p>
          <a:p>
            <a:endParaRPr lang="cs-CZ" sz="4000" b="1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lova       dodatková</a:t>
            </a:r>
          </a:p>
          <a:p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	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 vlastní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5217636"/>
            <a:ext cx="8567936" cy="1484784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5600" dirty="0" smtClean="0"/>
              <a:t>Autorem materiálu a všech jeho částí, není–</a:t>
            </a:r>
            <a:r>
              <a:rPr lang="cs-CZ" sz="5600" dirty="0" err="1" smtClean="0"/>
              <a:t>li</a:t>
            </a:r>
            <a:r>
              <a:rPr lang="cs-CZ" sz="5600" dirty="0" smtClean="0"/>
              <a:t> uvedeno jinak, je Mgr. </a:t>
            </a:r>
            <a:r>
              <a:rPr lang="cs-CZ" sz="5600" dirty="0" smtClean="0">
                <a:solidFill>
                  <a:srgbClr val="FF0000"/>
                </a:solidFill>
              </a:rPr>
              <a:t>Jana Lišková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			      2.ZŠ Dobříš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483768" y="2348880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83768" y="2371452"/>
            <a:ext cx="792088" cy="4109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36" name="Picture 12" descr="C:\Users\OEM\AppData\Local\Microsoft\Windows\Temporary Internet Files\Content.IE5\O8YJLSTO\MP900407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3239229"/>
            <a:ext cx="8352929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3032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94737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Dodatková vyjmenovaná slova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892" y="1124744"/>
            <a:ext cx="90006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lytký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mělký, povrchní, prázdný, jalový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b="1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lys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ozdobný vodorovný pruh na stěně 	    budovy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b="1" dirty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3200" b="1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lynout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– být proslulý </a:t>
            </a: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	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   (slynout statečností)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 descr="C:\Users\OEM\AppData\Local\Microsoft\Windows\Temporary Internet Files\Content.IE5\M5AK5XL4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1672" y="2564904"/>
            <a:ext cx="2562327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4887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EM\Desktop\Praha-Lysolaje_Co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05979"/>
            <a:ext cx="1998162" cy="224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Volyne_Coat_of_Arm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66555"/>
            <a:ext cx="1998162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254px-Lysolajské_údolí_str,_Prague_Lysolaj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0390" y="705979"/>
            <a:ext cx="3005906" cy="224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Desktop\254px-Radnice_ve_Volyni_(1)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0390" y="4466555"/>
            <a:ext cx="3005906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4" y="0"/>
            <a:ext cx="91438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Lysolaje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-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městská čtvrť Prahy 6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3" y="3356992"/>
            <a:ext cx="91438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Volyně</a:t>
            </a:r>
            <a:r>
              <a:rPr lang="cs-CZ" sz="3200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město na Strakonicku ležící 		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  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na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řece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Volyňce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57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6248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solidFill>
                  <a:srgbClr val="FFFF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Pozor na rozdíly v psaní</a:t>
            </a:r>
            <a:endParaRPr lang="cs-CZ" sz="4000" u="sng" dirty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80770" y="721802"/>
            <a:ext cx="919555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</a:rPr>
              <a:t>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ý</a:t>
            </a:r>
            <a:r>
              <a:rPr lang="cs-CZ" sz="3200" dirty="0" smtClean="0">
                <a:latin typeface="Verdana" pitchFamily="34" charset="0"/>
              </a:rPr>
              <a:t>čený			</a:t>
            </a:r>
            <a:r>
              <a:rPr lang="cs-CZ" sz="3200" dirty="0">
                <a:latin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</a:rPr>
              <a:t>     X  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í</a:t>
            </a:r>
            <a:r>
              <a:rPr lang="cs-CZ" sz="3200" dirty="0" smtClean="0">
                <a:latin typeface="Verdana" pitchFamily="34" charset="0"/>
              </a:rPr>
              <a:t>čený </a:t>
            </a:r>
          </a:p>
          <a:p>
            <a:r>
              <a:rPr lang="cs-CZ" sz="3200" dirty="0" smtClean="0">
                <a:latin typeface="Verdana" pitchFamily="34" charset="0"/>
              </a:rPr>
              <a:t>    (zhotovený z lýka)		   (děj)</a:t>
            </a:r>
          </a:p>
          <a:p>
            <a:r>
              <a:rPr lang="cs-CZ" sz="3200" dirty="0" smtClean="0">
                <a:latin typeface="Verdana" pitchFamily="34" charset="0"/>
              </a:rPr>
              <a:t>vypl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ý</a:t>
            </a:r>
            <a:r>
              <a:rPr lang="cs-CZ" sz="3200" dirty="0" smtClean="0">
                <a:latin typeface="Verdana" pitchFamily="34" charset="0"/>
              </a:rPr>
              <a:t>vat 			X  vypl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i</a:t>
            </a:r>
            <a:r>
              <a:rPr lang="cs-CZ" sz="3200" dirty="0" smtClean="0">
                <a:latin typeface="Verdana" pitchFamily="34" charset="0"/>
              </a:rPr>
              <a:t>vat </a:t>
            </a:r>
          </a:p>
          <a:p>
            <a:r>
              <a:rPr lang="cs-CZ" sz="3200" dirty="0" smtClean="0">
                <a:latin typeface="Verdana" pitchFamily="34" charset="0"/>
              </a:rPr>
              <a:t>    (z toho vyplývá …) 		</a:t>
            </a:r>
            <a:r>
              <a:rPr lang="cs-CZ" sz="3200" dirty="0">
                <a:latin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</a:rPr>
              <a:t>  (něco na zem)</a:t>
            </a:r>
          </a:p>
          <a:p>
            <a:r>
              <a:rPr lang="cs-CZ" sz="3200" dirty="0" smtClean="0">
                <a:latin typeface="Verdana" pitchFamily="34" charset="0"/>
              </a:rPr>
              <a:t>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y</a:t>
            </a:r>
            <a:r>
              <a:rPr lang="cs-CZ" sz="3200" dirty="0" smtClean="0">
                <a:latin typeface="Verdana" pitchFamily="34" charset="0"/>
              </a:rPr>
              <a:t>ska				X  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í</a:t>
            </a:r>
            <a:r>
              <a:rPr lang="cs-CZ" sz="3200" dirty="0" smtClean="0">
                <a:latin typeface="Verdana" pitchFamily="34" charset="0"/>
              </a:rPr>
              <a:t>ska</a:t>
            </a:r>
          </a:p>
          <a:p>
            <a:r>
              <a:rPr lang="cs-CZ" sz="3200" dirty="0" smtClean="0">
                <a:latin typeface="Verdana" pitchFamily="34" charset="0"/>
              </a:rPr>
              <a:t>    (pták) 		      		   (keř)</a:t>
            </a:r>
          </a:p>
          <a:p>
            <a:r>
              <a:rPr lang="cs-CZ" sz="3200" dirty="0" smtClean="0">
                <a:latin typeface="Verdana" pitchFamily="34" charset="0"/>
              </a:rPr>
              <a:t>sl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y</a:t>
            </a:r>
            <a:r>
              <a:rPr lang="cs-CZ" sz="3200" dirty="0" smtClean="0">
                <a:latin typeface="Verdana" pitchFamily="34" charset="0"/>
              </a:rPr>
              <a:t>nout				X  sl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i</a:t>
            </a:r>
            <a:r>
              <a:rPr lang="cs-CZ" sz="3200" dirty="0" smtClean="0">
                <a:latin typeface="Verdana" pitchFamily="34" charset="0"/>
              </a:rPr>
              <a:t>nit </a:t>
            </a:r>
          </a:p>
          <a:p>
            <a:r>
              <a:rPr lang="cs-CZ" sz="3200" dirty="0" smtClean="0">
                <a:latin typeface="Verdana" pitchFamily="34" charset="0"/>
              </a:rPr>
              <a:t>    (být proslulý)	   		   (naslinit)</a:t>
            </a:r>
          </a:p>
          <a:p>
            <a:r>
              <a:rPr lang="cs-CZ" sz="3200" dirty="0">
                <a:latin typeface="Verdana" pitchFamily="34" charset="0"/>
              </a:rPr>
              <a:t>b</a:t>
            </a:r>
            <a:r>
              <a:rPr lang="cs-CZ" sz="3200" dirty="0" smtClean="0">
                <a:latin typeface="Verdana" pitchFamily="34" charset="0"/>
              </a:rPr>
              <a:t>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ý</a:t>
            </a:r>
            <a:r>
              <a:rPr lang="cs-CZ" sz="3200" dirty="0" smtClean="0">
                <a:latin typeface="Verdana" pitchFamily="34" charset="0"/>
              </a:rPr>
              <a:t>ská se			X</a:t>
            </a:r>
            <a:r>
              <a:rPr lang="cs-CZ" sz="3200" dirty="0">
                <a:latin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</a:rPr>
              <a:t> bl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í</a:t>
            </a:r>
            <a:r>
              <a:rPr lang="cs-CZ" sz="3200" dirty="0" smtClean="0">
                <a:latin typeface="Verdana" pitchFamily="34" charset="0"/>
              </a:rPr>
              <a:t>zká</a:t>
            </a:r>
          </a:p>
          <a:p>
            <a:r>
              <a:rPr lang="cs-CZ" sz="3200" dirty="0">
                <a:latin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</a:rPr>
              <a:t>   (za bouře)				   (nedaleká)</a:t>
            </a:r>
          </a:p>
          <a:p>
            <a:r>
              <a:rPr lang="cs-CZ" sz="3200" dirty="0">
                <a:latin typeface="Verdana" pitchFamily="34" charset="0"/>
              </a:rPr>
              <a:t>m</a:t>
            </a:r>
            <a:r>
              <a:rPr lang="cs-CZ" sz="3200" dirty="0" smtClean="0">
                <a:latin typeface="Verdana" pitchFamily="34" charset="0"/>
              </a:rPr>
              <a:t>l</a:t>
            </a:r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</a:rPr>
              <a:t>ý</a:t>
            </a:r>
            <a:r>
              <a:rPr lang="cs-CZ" sz="3200" dirty="0" smtClean="0">
                <a:latin typeface="Verdana" pitchFamily="34" charset="0"/>
              </a:rPr>
              <a:t>n				X</a:t>
            </a:r>
            <a:r>
              <a:rPr lang="cs-CZ" sz="3200" dirty="0">
                <a:latin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</a:rPr>
              <a:t> ml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</a:rPr>
              <a:t>í</a:t>
            </a:r>
            <a:r>
              <a:rPr lang="cs-CZ" sz="3200" dirty="0" smtClean="0">
                <a:latin typeface="Verdana" pitchFamily="34" charset="0"/>
              </a:rPr>
              <a:t>t</a:t>
            </a:r>
          </a:p>
          <a:p>
            <a:r>
              <a:rPr lang="cs-CZ" sz="3200" dirty="0" smtClean="0">
                <a:latin typeface="Verdana" pitchFamily="34" charset="0"/>
              </a:rPr>
              <a:t>    (budova)				   (mele mouku)</a:t>
            </a:r>
          </a:p>
          <a:p>
            <a:endParaRPr lang="cs-CZ" sz="3200" dirty="0" smtClean="0">
              <a:latin typeface="Verdana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0" y="1700808"/>
            <a:ext cx="91147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9220" y="2708920"/>
            <a:ext cx="91147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3645024"/>
            <a:ext cx="91147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220" y="4653136"/>
            <a:ext cx="91147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220" y="5589240"/>
            <a:ext cx="91147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3357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324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Ypsilon nebo jota?     (</a:t>
            </a:r>
            <a:r>
              <a:rPr lang="cs-CZ" sz="4000" u="sng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y,ý</a:t>
            </a:r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/ </a:t>
            </a:r>
            <a:r>
              <a:rPr lang="cs-CZ" sz="4000" u="sng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i,í</a:t>
            </a:r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846574"/>
            <a:ext cx="33843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epl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tvej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__monáda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žařský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nepol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kej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štěl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se</a:t>
            </a: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b__l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rozpl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vá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se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šaj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šej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Vol__ně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boval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si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doop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877431"/>
            <a:ext cx="33843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tomyšl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zké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bová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kožrout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ol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__bek</a:t>
            </a: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šák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zl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__kat</a:t>
            </a: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skavice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bný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z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abal__la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pl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noměr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pal__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vo</a:t>
            </a:r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06156" y="1880828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10212" y="2851859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922180" y="4784367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52120" y="5282840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29692" y="4778784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9692" y="4245012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503784" y="3329535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692" y="5725864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29692" y="6229920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29692" y="1348296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933292" y="3324475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706156" y="2354862"/>
            <a:ext cx="525760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endParaRPr lang="cs-CZ" sz="3200" dirty="0">
              <a:solidFill>
                <a:srgbClr val="00B0F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184068" y="6229920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34238" y="3320779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958184" y="1355688"/>
            <a:ext cx="50405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í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58556" y="877431"/>
            <a:ext cx="42366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144120" y="3794898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4943152" y="5776691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033748" y="5221808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1383184" y="3794898"/>
            <a:ext cx="514660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endParaRPr lang="cs-CZ" sz="3200" dirty="0">
              <a:solidFill>
                <a:srgbClr val="00B0F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45964" y="2776182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1276536" y="870039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endParaRPr lang="cs-CZ" sz="3200" dirty="0">
              <a:solidFill>
                <a:srgbClr val="00B0F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41040" y="1826580"/>
            <a:ext cx="471996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1488740" y="2347470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4969036" y="4323513"/>
            <a:ext cx="534144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</a:t>
            </a:r>
            <a:endParaRPr lang="cs-CZ" sz="3200" dirty="0">
              <a:solidFill>
                <a:srgbClr val="00B0F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57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988840"/>
            <a:ext cx="864096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Zdroje:</a:t>
            </a:r>
            <a:endParaRPr lang="cs-CZ" sz="4000" dirty="0" smtClean="0">
              <a:solidFill>
                <a:srgbClr val="FFFF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-  galerie </a:t>
            </a:r>
            <a:r>
              <a:rPr lang="cs-CZ" sz="2400" dirty="0" err="1" smtClean="0">
                <a:solidFill>
                  <a:srgbClr val="FFFF00"/>
                </a:solidFill>
              </a:rPr>
              <a:t>office</a:t>
            </a:r>
            <a:endParaRPr lang="cs-CZ" sz="2400" dirty="0" smtClean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CHMEE2</a:t>
            </a:r>
            <a:r>
              <a:rPr lang="cs-CZ" sz="2400" dirty="0" smtClean="0"/>
              <a:t>. </a:t>
            </a:r>
            <a:r>
              <a:rPr lang="cs-CZ" sz="2400" i="1" dirty="0" err="1" smtClean="0"/>
              <a:t>Wikipedie.cz</a:t>
            </a:r>
            <a:r>
              <a:rPr lang="cs-CZ" sz="2400" dirty="0" smtClean="0"/>
              <a:t> [online]. [cit. 13.9.2012]. Dostupný na </a:t>
            </a:r>
            <a:r>
              <a:rPr lang="cs-CZ" sz="2400" smtClean="0"/>
              <a:t>WWW</a:t>
            </a:r>
            <a:r>
              <a:rPr lang="cs-CZ" sz="2400" smtClean="0"/>
              <a:t>:&lt;</a:t>
            </a:r>
            <a:r>
              <a:rPr lang="cs-CZ" sz="2400" dirty="0" smtClean="0"/>
              <a:t>http://cs.wikipedia.org/wiki/Soubor:Radnice_ve_Volyni_%281%29.JPG&gt;.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 smtClean="0"/>
              <a:t>PACKA. </a:t>
            </a:r>
            <a:r>
              <a:rPr lang="cs-CZ" sz="2400" i="1" dirty="0" err="1" smtClean="0"/>
              <a:t>Wikipedie.cz</a:t>
            </a:r>
            <a:r>
              <a:rPr lang="cs-CZ" sz="2400" dirty="0" smtClean="0"/>
              <a:t> [online]. [cit. 13.9.2012]. Dostupný na WWW: &lt;http://cs.wikipedia.org/wiki/Soubor:Lysolajsk%C3%A9_%C3%BAdol%C3%AD_str,_Prague_Lysolaje.jpg&gt;. </a:t>
            </a:r>
            <a:endParaRPr lang="cs-CZ" sz="2400" dirty="0" smtClean="0"/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-  </a:t>
            </a:r>
            <a:r>
              <a:rPr lang="cs-CZ" sz="2400" dirty="0" smtClean="0">
                <a:solidFill>
                  <a:srgbClr val="FFFF00"/>
                </a:solidFill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41846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249</Words>
  <Application>Microsoft Office PowerPoint</Application>
  <PresentationFormat>Předvádění na obrazovce (4:3)</PresentationFormat>
  <Paragraphs>96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30</cp:revision>
  <dcterms:created xsi:type="dcterms:W3CDTF">2011-09-21T19:44:39Z</dcterms:created>
  <dcterms:modified xsi:type="dcterms:W3CDTF">2012-09-13T20:51:50Z</dcterms:modified>
</cp:coreProperties>
</file>