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72" r:id="rId3"/>
    <p:sldId id="280" r:id="rId4"/>
    <p:sldId id="281" r:id="rId5"/>
    <p:sldId id="282" r:id="rId6"/>
    <p:sldId id="283" r:id="rId7"/>
    <p:sldId id="279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7" autoAdjust="0"/>
    <p:restoredTop sz="94676" autoAdjust="0"/>
  </p:normalViewPr>
  <p:slideViewPr>
    <p:cSldViewPr>
      <p:cViewPr>
        <p:scale>
          <a:sx n="90" d="100"/>
          <a:sy n="90" d="100"/>
        </p:scale>
        <p:origin x="-594" y="-3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F2722-8C6C-402B-83CA-789B4B23DE55}" type="datetimeFigureOut">
              <a:rPr lang="cs-CZ" smtClean="0"/>
              <a:pPr/>
              <a:t>13.9.2012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3C1DD-1F88-449B-ACEA-E3021C41ABB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62617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F2722-8C6C-402B-83CA-789B4B23DE55}" type="datetimeFigureOut">
              <a:rPr lang="cs-CZ" smtClean="0"/>
              <a:pPr/>
              <a:t>13.9.2012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3C1DD-1F88-449B-ACEA-E3021C41ABB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23865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F2722-8C6C-402B-83CA-789B4B23DE55}" type="datetimeFigureOut">
              <a:rPr lang="cs-CZ" smtClean="0"/>
              <a:pPr/>
              <a:t>13.9.2012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3C1DD-1F88-449B-ACEA-E3021C41ABB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87980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F2722-8C6C-402B-83CA-789B4B23DE55}" type="datetimeFigureOut">
              <a:rPr lang="cs-CZ" smtClean="0"/>
              <a:pPr/>
              <a:t>13.9.2012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3C1DD-1F88-449B-ACEA-E3021C41ABB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04300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F2722-8C6C-402B-83CA-789B4B23DE55}" type="datetimeFigureOut">
              <a:rPr lang="cs-CZ" smtClean="0"/>
              <a:pPr/>
              <a:t>13.9.2012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3C1DD-1F88-449B-ACEA-E3021C41ABB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54045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F2722-8C6C-402B-83CA-789B4B23DE55}" type="datetimeFigureOut">
              <a:rPr lang="cs-CZ" smtClean="0"/>
              <a:pPr/>
              <a:t>13.9.2012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3C1DD-1F88-449B-ACEA-E3021C41ABB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11165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F2722-8C6C-402B-83CA-789B4B23DE55}" type="datetimeFigureOut">
              <a:rPr lang="cs-CZ" smtClean="0"/>
              <a:pPr/>
              <a:t>13.9.2012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3C1DD-1F88-449B-ACEA-E3021C41ABB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760982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F2722-8C6C-402B-83CA-789B4B23DE55}" type="datetimeFigureOut">
              <a:rPr lang="cs-CZ" smtClean="0"/>
              <a:pPr/>
              <a:t>13.9.2012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3C1DD-1F88-449B-ACEA-E3021C41ABB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69229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F2722-8C6C-402B-83CA-789B4B23DE55}" type="datetimeFigureOut">
              <a:rPr lang="cs-CZ" smtClean="0"/>
              <a:pPr/>
              <a:t>13.9.2012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3C1DD-1F88-449B-ACEA-E3021C41ABB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12189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F2722-8C6C-402B-83CA-789B4B23DE55}" type="datetimeFigureOut">
              <a:rPr lang="cs-CZ" smtClean="0"/>
              <a:pPr/>
              <a:t>13.9.2012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3C1DD-1F88-449B-ACEA-E3021C41ABB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68136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F2722-8C6C-402B-83CA-789B4B23DE55}" type="datetimeFigureOut">
              <a:rPr lang="cs-CZ" smtClean="0"/>
              <a:pPr/>
              <a:t>13.9.2012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3C1DD-1F88-449B-ACEA-E3021C41ABB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85654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1000">
              <a:schemeClr val="tx2">
                <a:lumMod val="50000"/>
                <a:alpha val="97000"/>
              </a:schemeClr>
            </a:gs>
            <a:gs pos="100000">
              <a:schemeClr val="bg2">
                <a:shade val="30000"/>
                <a:satMod val="200000"/>
              </a:schemeClr>
            </a:gs>
          </a:gsLst>
          <a:lin ang="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4F2722-8C6C-402B-83CA-789B4B23DE55}" type="datetimeFigureOut">
              <a:rPr lang="cs-CZ" smtClean="0"/>
              <a:pPr/>
              <a:t>13.9.2012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43C1DD-1F88-449B-ACEA-E3021C41ABB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265682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skolicka6.rajce.idnes.cz/VYJMENOVANA_SLOVA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76245" y="116632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1268760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79084393"/>
              </p:ext>
            </p:extLst>
          </p:nvPr>
        </p:nvGraphicFramePr>
        <p:xfrm>
          <a:off x="21628" y="5127625"/>
          <a:ext cx="9014867" cy="1752600"/>
        </p:xfrm>
        <a:graphic>
          <a:graphicData uri="http://schemas.openxmlformats.org/drawingml/2006/table">
            <a:tbl>
              <a:tblPr/>
              <a:tblGrid>
                <a:gridCol w="2729272"/>
                <a:gridCol w="6285595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Vyjmenovaná slova (VS)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VY_32_INOVACE_15_Význam VS </a:t>
                      </a: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po M – mýlit se, hmyz, myš,</a:t>
                      </a: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hlemýžď, mýtit, zamykat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Mgr.</a:t>
                      </a:r>
                      <a:r>
                        <a:rPr lang="cs-CZ" sz="20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Jana Lišková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507238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nadpis 2"/>
          <p:cNvSpPr txBox="1">
            <a:spLocks/>
          </p:cNvSpPr>
          <p:nvPr/>
        </p:nvSpPr>
        <p:spPr>
          <a:xfrm>
            <a:off x="1043608" y="5373216"/>
            <a:ext cx="8305800" cy="1143000"/>
          </a:xfrm>
          <a:prstGeom prst="rect">
            <a:avLst/>
          </a:prstGeom>
        </p:spPr>
        <p:txBody>
          <a:bodyPr>
            <a:normAutofit fontScale="77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sz="1400" dirty="0" smtClean="0"/>
          </a:p>
          <a:p>
            <a:endParaRPr lang="cs-CZ" sz="1400" dirty="0" smtClean="0"/>
          </a:p>
          <a:p>
            <a:endParaRPr lang="cs-CZ" sz="1400" dirty="0" smtClean="0"/>
          </a:p>
          <a:p>
            <a:pPr marL="0" indent="0">
              <a:buNone/>
            </a:pPr>
            <a:r>
              <a:rPr lang="cs-CZ" sz="2100" dirty="0" smtClean="0"/>
              <a:t>Autorem materiálu a všech jeho částí, není–</a:t>
            </a:r>
            <a:r>
              <a:rPr lang="cs-CZ" sz="2100" dirty="0" err="1" smtClean="0"/>
              <a:t>li</a:t>
            </a:r>
            <a:r>
              <a:rPr lang="cs-CZ" sz="2100" dirty="0" smtClean="0"/>
              <a:t> uvedeno jinak, je Mgr. </a:t>
            </a:r>
            <a:r>
              <a:rPr lang="cs-CZ" sz="2100" dirty="0" smtClean="0">
                <a:solidFill>
                  <a:srgbClr val="FFFF00"/>
                </a:solidFill>
              </a:rPr>
              <a:t>Jana Lišková </a:t>
            </a:r>
          </a:p>
          <a:p>
            <a:pPr marL="0" indent="0">
              <a:buNone/>
            </a:pPr>
            <a:r>
              <a:rPr lang="cs-CZ" sz="2100" dirty="0" smtClean="0">
                <a:solidFill>
                  <a:srgbClr val="FFFF00"/>
                </a:solidFill>
              </a:rPr>
              <a:t>				2.ZŠ Dobříš</a:t>
            </a:r>
            <a:endParaRPr lang="cs-CZ" sz="2100" dirty="0">
              <a:solidFill>
                <a:srgbClr val="FFFF00"/>
              </a:solidFill>
            </a:endParaRPr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-3448" y="116632"/>
            <a:ext cx="9255968" cy="5112568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4000" u="sng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Význam vyjmenovaných slov po </a:t>
            </a:r>
            <a:r>
              <a:rPr lang="cs-CZ" sz="4800" b="1" u="sng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</a:t>
            </a:r>
          </a:p>
          <a:p>
            <a:endParaRPr lang="cs-CZ" sz="4000" dirty="0">
              <a:solidFill>
                <a:srgbClr val="FFFF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l"/>
            <a:r>
              <a:rPr lang="cs-CZ" sz="40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  -  mýlit se</a:t>
            </a:r>
          </a:p>
          <a:p>
            <a:pPr algn="l"/>
            <a:r>
              <a:rPr lang="cs-CZ" sz="4000" dirty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sz="40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 -  hmyz</a:t>
            </a:r>
            <a:endParaRPr lang="cs-CZ" sz="4000" dirty="0">
              <a:solidFill>
                <a:srgbClr val="FFFF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l"/>
            <a:r>
              <a:rPr lang="cs-CZ" sz="40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  -  myš</a:t>
            </a:r>
          </a:p>
          <a:p>
            <a:pPr algn="l"/>
            <a:r>
              <a:rPr lang="cs-CZ" sz="4000" dirty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sz="40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 -  hlemýžď</a:t>
            </a:r>
          </a:p>
          <a:p>
            <a:pPr algn="l"/>
            <a:r>
              <a:rPr lang="cs-CZ" sz="4000" dirty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sz="40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 -  mýtit</a:t>
            </a:r>
          </a:p>
          <a:p>
            <a:pPr algn="l"/>
            <a:r>
              <a:rPr lang="cs-CZ" sz="4000" dirty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sz="40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 -  zamykat</a:t>
            </a:r>
            <a:endParaRPr lang="cs-CZ" sz="4000" dirty="0">
              <a:solidFill>
                <a:srgbClr val="FFFF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1029" name="Picture 5" descr="C:\Users\OEM\AppData\Local\Microsoft\Windows\Temporary Internet Files\Content.IE5\LL7W5I3K\MC90039144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67944" y="1628800"/>
            <a:ext cx="4080466" cy="3395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33120451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OEM\Desktop\Nová složka (2)\M\Bez názvu1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6348" y="332657"/>
            <a:ext cx="2675232" cy="2354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OEM\Desktop\Nová složka (2)\M\Bez názvu8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1" y="4221088"/>
            <a:ext cx="2690058" cy="2320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059832" y="188640"/>
            <a:ext cx="5184576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u="sng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Mýlit se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3200" dirty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</a:t>
            </a:r>
            <a:r>
              <a:rPr lang="cs-CZ" sz="32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lést se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3200" dirty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k</a:t>
            </a:r>
            <a:r>
              <a:rPr lang="cs-CZ" sz="32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lamat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3200" dirty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</a:t>
            </a:r>
            <a:r>
              <a:rPr lang="cs-CZ" sz="32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ást se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3200" dirty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b</a:t>
            </a:r>
            <a:r>
              <a:rPr lang="cs-CZ" sz="32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ýt na omylu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32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chybovat</a:t>
            </a:r>
          </a:p>
          <a:p>
            <a:endParaRPr lang="cs-CZ" sz="3200" b="1" u="sng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059832" y="3995198"/>
            <a:ext cx="608416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u="sng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Hmyz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3200" dirty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h</a:t>
            </a:r>
            <a:r>
              <a:rPr lang="cs-CZ" sz="32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avěť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3200" dirty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</a:t>
            </a:r>
            <a:r>
              <a:rPr lang="cs-CZ" sz="32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robní členovci s třemi páry končetin </a:t>
            </a:r>
          </a:p>
          <a:p>
            <a:r>
              <a:rPr lang="cs-CZ" sz="3200" dirty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sz="32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 (mouchy, brouci, motýli…)</a:t>
            </a:r>
            <a:endParaRPr lang="cs-CZ" sz="3200" dirty="0">
              <a:solidFill>
                <a:srgbClr val="FFFF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cxnSp>
        <p:nvCxnSpPr>
          <p:cNvPr id="5" name="Přímá spojnice 4"/>
          <p:cNvCxnSpPr/>
          <p:nvPr/>
        </p:nvCxnSpPr>
        <p:spPr>
          <a:xfrm flipH="1">
            <a:off x="755576" y="3851181"/>
            <a:ext cx="7632848" cy="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08716644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OEM\Desktop\Nová složka (2)\M\Bez názvu13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3986" y="201842"/>
            <a:ext cx="2799874" cy="2432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OEM\Desktop\Nová složka (2)\M\Bez názvu1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3933056"/>
            <a:ext cx="2877954" cy="2473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203848" y="57378"/>
            <a:ext cx="576064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u="sng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Myš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3200" dirty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</a:t>
            </a:r>
            <a:r>
              <a:rPr lang="cs-CZ" sz="32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alý hlodavec </a:t>
            </a:r>
            <a:r>
              <a:rPr lang="cs-CZ" sz="32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                      s </a:t>
            </a:r>
            <a:r>
              <a:rPr lang="cs-CZ" sz="32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dlouhým ocáskem, škodí na polích, </a:t>
            </a:r>
            <a:r>
              <a:rPr lang="cs-CZ" sz="32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                    u </a:t>
            </a:r>
            <a:r>
              <a:rPr lang="cs-CZ" sz="32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lidských obydlí…</a:t>
            </a:r>
            <a:endParaRPr lang="cs-CZ" sz="3200" dirty="0">
              <a:solidFill>
                <a:srgbClr val="FFFF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347864" y="3645024"/>
            <a:ext cx="579613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u="sng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Hlemýžď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3200" dirty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</a:t>
            </a:r>
            <a:r>
              <a:rPr lang="cs-CZ" sz="32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uchozemský plž s ulitou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3200" dirty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š</a:t>
            </a:r>
            <a:r>
              <a:rPr lang="cs-CZ" sz="32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nek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3200" dirty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v</a:t>
            </a:r>
            <a:r>
              <a:rPr lang="cs-CZ" sz="32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e Francii vyhledávaný pokrm labužníků</a:t>
            </a:r>
          </a:p>
          <a:p>
            <a:pPr marL="457200" indent="-457200">
              <a:buFont typeface="Wingdings" pitchFamily="2" charset="2"/>
              <a:buChar char="Ø"/>
            </a:pPr>
            <a:endParaRPr lang="cs-CZ" sz="32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cxnSp>
        <p:nvCxnSpPr>
          <p:cNvPr id="6" name="Přímá spojnice 5"/>
          <p:cNvCxnSpPr/>
          <p:nvPr/>
        </p:nvCxnSpPr>
        <p:spPr>
          <a:xfrm flipH="1">
            <a:off x="755576" y="3429000"/>
            <a:ext cx="7632848" cy="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8485372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OEM\Desktop\Nová složka (2)\M\Bez názvu10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6378" y="4221088"/>
            <a:ext cx="2676525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OEM\Desktop\Nová složka (2)\M\Bez názvu3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404664"/>
            <a:ext cx="2619375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203848" y="188640"/>
            <a:ext cx="5940152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u="sng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Zamykat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3200" dirty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u</a:t>
            </a:r>
            <a:r>
              <a:rPr lang="cs-CZ" sz="32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zavírat něco (na zámek)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3200" dirty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u</a:t>
            </a:r>
            <a:r>
              <a:rPr lang="cs-CZ" sz="32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zamykat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32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zamknout</a:t>
            </a:r>
            <a:endParaRPr lang="cs-CZ" sz="3200" dirty="0">
              <a:solidFill>
                <a:srgbClr val="FFFF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235430" y="4077072"/>
            <a:ext cx="5908570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u="sng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Mýtit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3200" dirty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k</a:t>
            </a:r>
            <a:r>
              <a:rPr lang="cs-CZ" sz="32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ácet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3200" dirty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k</a:t>
            </a:r>
            <a:r>
              <a:rPr lang="cs-CZ" sz="32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ácením zbavovat stromů</a:t>
            </a:r>
            <a:r>
              <a:rPr lang="en-US" sz="32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sz="32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  <a:sym typeface="Wingdings" pitchFamily="2" charset="2"/>
              </a:rPr>
              <a:t></a:t>
            </a:r>
            <a:r>
              <a:rPr lang="en-US" sz="32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  <a:sym typeface="Wingdings" pitchFamily="2" charset="2"/>
              </a:rPr>
              <a:t> v</a:t>
            </a:r>
            <a:r>
              <a:rPr lang="cs-CZ" sz="3200" dirty="0" err="1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  <a:sym typeface="Wingdings" pitchFamily="2" charset="2"/>
              </a:rPr>
              <a:t>znikne</a:t>
            </a:r>
            <a:r>
              <a:rPr lang="cs-CZ" sz="32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  <a:sym typeface="Wingdings" pitchFamily="2" charset="2"/>
              </a:rPr>
              <a:t> mý</a:t>
            </a:r>
            <a:r>
              <a:rPr lang="en-US" sz="3200" dirty="0" err="1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  <a:sym typeface="Wingdings" pitchFamily="2" charset="2"/>
              </a:rPr>
              <a:t>tina</a:t>
            </a:r>
            <a:endParaRPr lang="cs-CZ" sz="3200" dirty="0">
              <a:solidFill>
                <a:srgbClr val="FFFF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cxnSp>
        <p:nvCxnSpPr>
          <p:cNvPr id="6" name="Přímá spojnice 5"/>
          <p:cNvCxnSpPr/>
          <p:nvPr/>
        </p:nvCxnSpPr>
        <p:spPr>
          <a:xfrm flipH="1">
            <a:off x="755576" y="3645024"/>
            <a:ext cx="7632848" cy="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5930582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4408351" y="3140967"/>
            <a:ext cx="2592288" cy="469648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odemykat</a:t>
            </a:r>
            <a:endParaRPr lang="cs-CZ" sz="32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106717" y="116632"/>
            <a:ext cx="72728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>
              <a:buFont typeface="+mj-lt"/>
              <a:buAutoNum type="arabicPeriod"/>
            </a:pPr>
            <a:r>
              <a:rPr lang="cs-CZ" sz="4000" u="sng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Co znamená rčení?</a:t>
            </a:r>
            <a:endParaRPr lang="cs-CZ" sz="4000" u="sng" dirty="0">
              <a:solidFill>
                <a:srgbClr val="FFFF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927735" y="918373"/>
            <a:ext cx="83529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Blíží se k nám hlemýždím tempem.</a:t>
            </a:r>
            <a:endParaRPr lang="cs-CZ" sz="3200" dirty="0">
              <a:solidFill>
                <a:srgbClr val="FFFF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82011" y="2276872"/>
            <a:ext cx="80648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2. </a:t>
            </a:r>
            <a:r>
              <a:rPr lang="cs-CZ" sz="4000" u="sng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Slovo opačného významu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755576" y="3083404"/>
            <a:ext cx="31141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z</a:t>
            </a:r>
            <a:r>
              <a:rPr lang="cs-CZ" sz="32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amykat	     X</a:t>
            </a:r>
            <a:endParaRPr lang="cs-CZ" sz="3200" dirty="0">
              <a:solidFill>
                <a:srgbClr val="FFFF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4430697" y="3140967"/>
            <a:ext cx="2592288" cy="482191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?</a:t>
            </a:r>
            <a:endParaRPr lang="cs-CZ" sz="32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82011" y="3861048"/>
            <a:ext cx="895448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3. </a:t>
            </a:r>
            <a:r>
              <a:rPr lang="cs-CZ" sz="4000" u="sng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Rébusový úkol:</a:t>
            </a:r>
            <a:r>
              <a:rPr lang="cs-CZ" sz="40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Jaké </a:t>
            </a:r>
            <a:r>
              <a:rPr lang="cs-CZ" sz="4000" dirty="0" err="1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vyjmeno</a:t>
            </a:r>
            <a:r>
              <a:rPr lang="cs-CZ" sz="40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-                           </a:t>
            </a:r>
          </a:p>
          <a:p>
            <a:r>
              <a:rPr lang="cs-CZ" sz="40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   </a:t>
            </a:r>
            <a:r>
              <a:rPr lang="cs-CZ" sz="4000" dirty="0" err="1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vané</a:t>
            </a:r>
            <a:r>
              <a:rPr lang="cs-CZ" sz="40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slovo je skryté ve větě?</a:t>
            </a:r>
            <a:endParaRPr lang="cs-CZ" sz="4000" dirty="0">
              <a:solidFill>
                <a:srgbClr val="FFFF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786372" y="5410794"/>
            <a:ext cx="82501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Lamy šplhají obratně po svazích And.</a:t>
            </a:r>
            <a:endParaRPr lang="cs-CZ" sz="3200" dirty="0">
              <a:solidFill>
                <a:srgbClr val="FFFF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2" name="Ovál 11"/>
          <p:cNvSpPr/>
          <p:nvPr/>
        </p:nvSpPr>
        <p:spPr>
          <a:xfrm>
            <a:off x="1313966" y="5273807"/>
            <a:ext cx="1034639" cy="878104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FF0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336677" y="1511634"/>
            <a:ext cx="4824536" cy="773724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3200" dirty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…velmi pomalu…</a:t>
            </a:r>
          </a:p>
        </p:txBody>
      </p:sp>
    </p:spTree>
    <p:extLst>
      <p:ext uri="{BB962C8B-B14F-4D97-AF65-F5344CB8AC3E}">
        <p14:creationId xmlns:p14="http://schemas.microsoft.com/office/powerpoint/2010/main" xmlns="" val="400166701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8" grpId="0" animBg="1"/>
      <p:bldP spid="12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 txBox="1">
            <a:spLocks/>
          </p:cNvSpPr>
          <p:nvPr/>
        </p:nvSpPr>
        <p:spPr>
          <a:xfrm>
            <a:off x="107504" y="1807361"/>
            <a:ext cx="8856984" cy="405143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cs-CZ" sz="2400" dirty="0" smtClean="0">
                <a:solidFill>
                  <a:srgbClr val="FFFF00"/>
                </a:solidFill>
              </a:rPr>
              <a:t>Zdroje:</a:t>
            </a:r>
          </a:p>
          <a:p>
            <a:pPr marL="0" indent="0">
              <a:buNone/>
            </a:pPr>
            <a:r>
              <a:rPr lang="cs-CZ" sz="2400" dirty="0" smtClean="0">
                <a:solidFill>
                  <a:srgbClr val="FFFF00"/>
                </a:solidFill>
              </a:rPr>
              <a:t>www.office.</a:t>
            </a:r>
            <a:r>
              <a:rPr lang="cs-CZ" sz="2400" dirty="0" err="1" smtClean="0">
                <a:solidFill>
                  <a:srgbClr val="FFFF00"/>
                </a:solidFill>
              </a:rPr>
              <a:t>microsoft.com</a:t>
            </a:r>
            <a:endParaRPr lang="cs-CZ" sz="2400" dirty="0" smtClean="0">
              <a:solidFill>
                <a:srgbClr val="FFFF00"/>
              </a:solidFill>
            </a:endParaRPr>
          </a:p>
          <a:p>
            <a:pPr marL="0" indent="0">
              <a:buNone/>
            </a:pPr>
            <a:r>
              <a:rPr lang="cs-CZ" sz="2400" dirty="0" smtClean="0">
                <a:solidFill>
                  <a:srgbClr val="FFFF00"/>
                </a:solidFill>
                <a:hlinkClick r:id="rId2"/>
              </a:rPr>
              <a:t>http://skolicka6.rajce.idnes.cz/VYJMENOVANA_SLOVA</a:t>
            </a:r>
            <a:endParaRPr lang="cs-CZ" sz="2400" dirty="0" smtClean="0">
              <a:solidFill>
                <a:srgbClr val="FFFF00"/>
              </a:solidFill>
            </a:endParaRPr>
          </a:p>
          <a:p>
            <a:pPr marL="0" indent="0">
              <a:buNone/>
            </a:pPr>
            <a:r>
              <a:rPr lang="cs-CZ" sz="2400" dirty="0" smtClean="0">
                <a:solidFill>
                  <a:srgbClr val="FFFF00"/>
                </a:solidFill>
              </a:rPr>
              <a:t>vlastní</a:t>
            </a:r>
          </a:p>
          <a:p>
            <a:pPr marL="0" indent="0">
              <a:buFont typeface="Arial" pitchFamily="34" charset="0"/>
              <a:buNone/>
            </a:pPr>
            <a:endParaRPr lang="cs-CZ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31204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289</TotalTime>
  <Words>199</Words>
  <Application>Microsoft Office PowerPoint</Application>
  <PresentationFormat>Předvádění na obrazovce (4:3)</PresentationFormat>
  <Paragraphs>58</Paragraphs>
  <Slides>7</Slides>
  <Notes>0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OEM</dc:creator>
  <cp:lastModifiedBy>Dum</cp:lastModifiedBy>
  <cp:revision>35</cp:revision>
  <dcterms:created xsi:type="dcterms:W3CDTF">2011-09-13T17:27:05Z</dcterms:created>
  <dcterms:modified xsi:type="dcterms:W3CDTF">2012-09-13T20:53:45Z</dcterms:modified>
</cp:coreProperties>
</file>