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71" r:id="rId2"/>
    <p:sldId id="272" r:id="rId3"/>
    <p:sldId id="280" r:id="rId4"/>
    <p:sldId id="281" r:id="rId5"/>
    <p:sldId id="282" r:id="rId6"/>
    <p:sldId id="283" r:id="rId7"/>
    <p:sldId id="284" r:id="rId8"/>
    <p:sldId id="27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7" autoAdjust="0"/>
    <p:restoredTop sz="94676" autoAdjust="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8C11E1-039B-4A5E-BF9B-5EFC84B3C895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F8367C-7793-46C0-9011-6D88B5BE480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699852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F2722-8C6C-402B-83CA-789B4B23DE55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C1DD-1F88-449B-ACEA-E3021C41ABB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6261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F2722-8C6C-402B-83CA-789B4B23DE55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C1DD-1F88-449B-ACEA-E3021C41ABB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23865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F2722-8C6C-402B-83CA-789B4B23DE55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C1DD-1F88-449B-ACEA-E3021C41ABB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87980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F2722-8C6C-402B-83CA-789B4B23DE55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C1DD-1F88-449B-ACEA-E3021C41ABB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04300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F2722-8C6C-402B-83CA-789B4B23DE55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C1DD-1F88-449B-ACEA-E3021C41ABB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54045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F2722-8C6C-402B-83CA-789B4B23DE55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C1DD-1F88-449B-ACEA-E3021C41ABB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11165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F2722-8C6C-402B-83CA-789B4B23DE55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C1DD-1F88-449B-ACEA-E3021C41ABB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76098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F2722-8C6C-402B-83CA-789B4B23DE55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C1DD-1F88-449B-ACEA-E3021C41ABB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69229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F2722-8C6C-402B-83CA-789B4B23DE55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C1DD-1F88-449B-ACEA-E3021C41ABB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12189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F2722-8C6C-402B-83CA-789B4B23DE55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C1DD-1F88-449B-ACEA-E3021C41ABB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68136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F2722-8C6C-402B-83CA-789B4B23DE55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C1DD-1F88-449B-ACEA-E3021C41ABB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85654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chemeClr val="tx2">
                <a:lumMod val="50000"/>
                <a:alpha val="9700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4F2722-8C6C-402B-83CA-789B4B23DE55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3C1DD-1F88-449B-ACEA-E3021C41ABB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26568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skolicka6.rajce.idnes.cz/VYJMENOVANA_SLOVA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6330" y="116632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59" y="1268760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80243955"/>
              </p:ext>
            </p:extLst>
          </p:nvPr>
        </p:nvGraphicFramePr>
        <p:xfrm>
          <a:off x="0" y="5045994"/>
          <a:ext cx="9108504" cy="1612392"/>
        </p:xfrm>
        <a:graphic>
          <a:graphicData uri="http://schemas.openxmlformats.org/drawingml/2006/table">
            <a:tbl>
              <a:tblPr/>
              <a:tblGrid>
                <a:gridCol w="2757620"/>
                <a:gridCol w="6350884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67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Vyjmenovaná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slova (VS)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0" smtClean="0"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VY_32_INOVACE_16_Význam </a:t>
                      </a:r>
                      <a:r>
                        <a:rPr lang="cs-CZ" sz="1600" b="0" dirty="0" smtClean="0"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VS po M - smýkat, dmýchat, chmýří, nachomýtnout se, Litomyšl</a:t>
                      </a:r>
                      <a:endParaRPr lang="cs-CZ" sz="1600" b="0" dirty="0"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Jana Lišková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507238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2"/>
          <p:cNvSpPr txBox="1">
            <a:spLocks/>
          </p:cNvSpPr>
          <p:nvPr/>
        </p:nvSpPr>
        <p:spPr>
          <a:xfrm>
            <a:off x="1043608" y="5373216"/>
            <a:ext cx="8305800" cy="1143000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pPr marL="0" indent="0">
              <a:buNone/>
            </a:pPr>
            <a:r>
              <a:rPr lang="cs-CZ" sz="2100" dirty="0" smtClean="0"/>
              <a:t>Autorem materiálu a všech jeho částí, není–</a:t>
            </a:r>
            <a:r>
              <a:rPr lang="cs-CZ" sz="2100" dirty="0" err="1" smtClean="0"/>
              <a:t>li</a:t>
            </a:r>
            <a:r>
              <a:rPr lang="cs-CZ" sz="2100" dirty="0" smtClean="0"/>
              <a:t> uvedeno jinak, je Mgr. </a:t>
            </a:r>
            <a:r>
              <a:rPr lang="cs-CZ" sz="2100" dirty="0" smtClean="0">
                <a:solidFill>
                  <a:srgbClr val="FFFF00"/>
                </a:solidFill>
              </a:rPr>
              <a:t>Jana Lišková </a:t>
            </a:r>
          </a:p>
          <a:p>
            <a:pPr marL="0" indent="0">
              <a:buNone/>
            </a:pPr>
            <a:r>
              <a:rPr lang="cs-CZ" sz="2100" dirty="0" smtClean="0">
                <a:solidFill>
                  <a:srgbClr val="FFFF00"/>
                </a:solidFill>
              </a:rPr>
              <a:t>				2.ZŠ Dobříš</a:t>
            </a:r>
            <a:endParaRPr lang="cs-CZ" sz="2100" dirty="0">
              <a:solidFill>
                <a:srgbClr val="FFFF00"/>
              </a:solidFill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0" y="661864"/>
            <a:ext cx="9144000" cy="468052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4000" u="sng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Význam vyjmenovaných slov po </a:t>
            </a:r>
            <a:r>
              <a:rPr lang="cs-CZ" b="1" u="sng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</a:t>
            </a:r>
          </a:p>
          <a:p>
            <a:pPr algn="l"/>
            <a:endParaRPr lang="cs-CZ" sz="4000" u="sng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l"/>
            <a:r>
              <a:rPr lang="cs-CZ" sz="40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- smýkat</a:t>
            </a:r>
          </a:p>
          <a:p>
            <a:pPr algn="l"/>
            <a:r>
              <a:rPr lang="cs-CZ" sz="40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40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- dmýchat</a:t>
            </a:r>
            <a:endParaRPr lang="cs-CZ" sz="4000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l"/>
            <a:r>
              <a:rPr lang="cs-CZ" sz="40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- chmýří</a:t>
            </a:r>
          </a:p>
          <a:p>
            <a:pPr algn="l"/>
            <a:r>
              <a:rPr lang="cs-CZ" sz="40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40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- nachomýtnout se</a:t>
            </a:r>
          </a:p>
          <a:p>
            <a:pPr algn="l"/>
            <a:r>
              <a:rPr lang="cs-CZ" sz="40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40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- Litomyšl</a:t>
            </a:r>
            <a:endParaRPr lang="cs-CZ" sz="4000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26" name="Picture 2" descr="C:\Users\OEM\Desktop\Znak_města_Přibyslav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548727"/>
            <a:ext cx="2592288" cy="2968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Šipka doprava 3"/>
          <p:cNvSpPr/>
          <p:nvPr/>
        </p:nvSpPr>
        <p:spPr>
          <a:xfrm>
            <a:off x="3419872" y="4725144"/>
            <a:ext cx="2160240" cy="2880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31204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OEM\Desktop\Nová složka (2)\M\Bez názvu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2619375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915816" y="188640"/>
            <a:ext cx="604867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</a:t>
            </a:r>
            <a:r>
              <a:rPr lang="cs-CZ" sz="4000" b="1" u="sng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mýkat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vléci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áhnout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láčit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omcovat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louzavě se pohybovat</a:t>
            </a:r>
            <a:endParaRPr lang="cs-CZ" sz="3200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04866" y="4221088"/>
            <a:ext cx="8820472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</a:t>
            </a:r>
            <a:r>
              <a:rPr lang="cs-CZ" sz="40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lovní spojení: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mýkat za sebou tašku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ohy se jí smýkaly na náledí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mýkat kmeny v lese</a:t>
            </a:r>
            <a:endParaRPr lang="cs-CZ" sz="3200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204866" y="4005064"/>
            <a:ext cx="8327574" cy="0"/>
          </a:xfrm>
          <a:prstGeom prst="line">
            <a:avLst/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329462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OEM\Desktop\Nová složka (2)\M\Bez názvu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6862" y="205341"/>
            <a:ext cx="2619375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OEM\Desktop\Nová složka (2)\M\Bez názvu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4293096"/>
            <a:ext cx="2619375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987824" y="188640"/>
            <a:ext cx="5616624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</a:t>
            </a:r>
            <a:r>
              <a:rPr lang="cs-CZ" sz="4000" b="1" u="sng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mýchat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hánět vzduch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oukat (např. do ohně)</a:t>
            </a:r>
          </a:p>
          <a:p>
            <a:pPr marL="457200" indent="-457200">
              <a:buFont typeface="Wingdings" pitchFamily="2" charset="2"/>
              <a:buChar char="Ø"/>
            </a:pPr>
            <a:endParaRPr lang="cs-CZ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001753" y="4293096"/>
            <a:ext cx="5256584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chmýří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j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emné chloupky, peří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hmýří pampelišky</a:t>
            </a:r>
            <a:endParaRPr lang="cs-CZ" sz="3200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395536" y="3429000"/>
            <a:ext cx="8352928" cy="0"/>
          </a:xfrm>
          <a:prstGeom prst="line">
            <a:avLst/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9219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OEM\Desktop\Nová složka (2)\M\Bez názvu9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990058"/>
            <a:ext cx="4680519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63688" y="116632"/>
            <a:ext cx="59766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</a:t>
            </a:r>
            <a:r>
              <a:rPr lang="cs-CZ" sz="4000" b="1" u="sng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achomýtnout se</a:t>
            </a:r>
            <a:endParaRPr lang="cs-CZ" sz="4000" b="1" u="sng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99592" y="3501008"/>
            <a:ext cx="81369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řiplést se do cesty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yskytnout se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bjevit se</a:t>
            </a:r>
            <a:endParaRPr lang="cs-CZ" sz="3200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99592" y="5724900"/>
            <a:ext cx="7776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Jak se k tomu nachomýtl Vašek?</a:t>
            </a:r>
            <a:endParaRPr lang="cs-CZ" sz="3200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cxnSp>
        <p:nvCxnSpPr>
          <p:cNvPr id="6" name="Přímá spojnice 5"/>
          <p:cNvCxnSpPr/>
          <p:nvPr/>
        </p:nvCxnSpPr>
        <p:spPr>
          <a:xfrm>
            <a:off x="899592" y="5301208"/>
            <a:ext cx="7632848" cy="0"/>
          </a:xfrm>
          <a:prstGeom prst="line">
            <a:avLst/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029539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OEM\Desktop\Nová složka (2)\M\Bez názvu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2619375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915816" y="169775"/>
            <a:ext cx="676875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Litomyšl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ěsto ve východních </a:t>
            </a:r>
          </a:p>
          <a:p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Čechách (Pardubický kraj)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odiště Bedřicha Smetany</a:t>
            </a:r>
          </a:p>
          <a:p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(hudební skladatel)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64976" y="3068960"/>
            <a:ext cx="894041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u="sng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Zajímavost (pověst)</a:t>
            </a:r>
          </a:p>
          <a:p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Kaple sv. Jiří u Litomyšle byla na sklonku 17.století velmi poničena, proto se místní občané rozhodli prodat zvon do Lochovic. Avšak paní z Lochovic prohrála zvon 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                s 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krumlovskými, a tak skončil nakonec 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          v 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Českém Krumlově.</a:t>
            </a:r>
            <a:endParaRPr lang="cs-CZ" sz="3200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cxnSp>
        <p:nvCxnSpPr>
          <p:cNvPr id="5" name="Přímá spojnice 4"/>
          <p:cNvCxnSpPr/>
          <p:nvPr/>
        </p:nvCxnSpPr>
        <p:spPr>
          <a:xfrm flipV="1">
            <a:off x="251520" y="3031677"/>
            <a:ext cx="8640960" cy="1"/>
          </a:xfrm>
          <a:prstGeom prst="line">
            <a:avLst/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563181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1576" y="81187"/>
            <a:ext cx="738474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u="sng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Doplňovačka</a:t>
            </a:r>
          </a:p>
          <a:p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(v závorce je uveden počet písmen</a:t>
            </a:r>
          </a:p>
          <a:p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hledaného slova)</a:t>
            </a:r>
            <a:endParaRPr lang="cs-CZ" sz="3200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8294" y="1943358"/>
            <a:ext cx="734481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B.Smetana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se narodil v (9)</a:t>
            </a:r>
          </a:p>
          <a:p>
            <a:endParaRPr lang="cs-CZ" sz="32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3200" dirty="0">
                <a:latin typeface="Verdana" pitchFamily="34" charset="0"/>
                <a:ea typeface="Verdana" pitchFamily="34" charset="0"/>
                <a:cs typeface="Verdana" pitchFamily="34" charset="0"/>
              </a:rPr>
              <a:t>p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řiplést se k něčemu (11)</a:t>
            </a:r>
          </a:p>
          <a:p>
            <a:endParaRPr lang="cs-CZ" sz="32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3200" dirty="0">
                <a:latin typeface="Verdana" pitchFamily="34" charset="0"/>
                <a:ea typeface="Verdana" pitchFamily="34" charset="0"/>
                <a:cs typeface="Verdana" pitchFamily="34" charset="0"/>
              </a:rPr>
              <a:t>m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ouchy, ovádi, … jsou dotěrný (4)</a:t>
            </a:r>
          </a:p>
          <a:p>
            <a:endParaRPr lang="cs-CZ" sz="32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3200" dirty="0">
                <a:latin typeface="Verdana" pitchFamily="34" charset="0"/>
                <a:ea typeface="Verdana" pitchFamily="34" charset="0"/>
                <a:cs typeface="Verdana" pitchFamily="34" charset="0"/>
              </a:rPr>
              <a:t>m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láďata jsou po narození (8)</a:t>
            </a:r>
          </a:p>
          <a:p>
            <a:endParaRPr lang="cs-CZ" sz="32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3200" dirty="0">
                <a:latin typeface="Verdana" pitchFamily="34" charset="0"/>
                <a:ea typeface="Verdana" pitchFamily="34" charset="0"/>
                <a:cs typeface="Verdana" pitchFamily="34" charset="0"/>
              </a:rPr>
              <a:t>n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ezbytná součást houslí (6) </a:t>
            </a:r>
            <a:endParaRPr lang="cs-CZ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38127" y="6388658"/>
            <a:ext cx="2736304" cy="43204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2">
                    <a:lumMod val="50000"/>
                  </a:schemeClr>
                </a:solidFill>
              </a:rPr>
              <a:t>smyčec</a:t>
            </a:r>
            <a:endParaRPr lang="cs-CZ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69225" y="5445224"/>
            <a:ext cx="2736304" cy="43204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2">
                    <a:lumMod val="50000"/>
                  </a:schemeClr>
                </a:solidFill>
              </a:rPr>
              <a:t>ochmýřená</a:t>
            </a:r>
            <a:endParaRPr lang="cs-CZ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69225" y="4437112"/>
            <a:ext cx="1656184" cy="43204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2">
                    <a:lumMod val="50000"/>
                  </a:schemeClr>
                </a:solidFill>
              </a:rPr>
              <a:t>hmyz</a:t>
            </a:r>
            <a:endParaRPr lang="cs-CZ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755576" y="3484620"/>
            <a:ext cx="3312368" cy="43204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2">
                    <a:lumMod val="50000"/>
                  </a:schemeClr>
                </a:solidFill>
              </a:rPr>
              <a:t>n</a:t>
            </a:r>
            <a:r>
              <a:rPr lang="cs-CZ" sz="3200" dirty="0" smtClean="0">
                <a:solidFill>
                  <a:schemeClr val="tx2">
                    <a:lumMod val="50000"/>
                  </a:schemeClr>
                </a:solidFill>
              </a:rPr>
              <a:t>achomýtnout se</a:t>
            </a:r>
            <a:endParaRPr lang="cs-CZ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755576" y="2501888"/>
            <a:ext cx="3312368" cy="43319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2">
                    <a:lumMod val="50000"/>
                  </a:schemeClr>
                </a:solidFill>
              </a:rPr>
              <a:t>Litomyšli</a:t>
            </a:r>
            <a:endParaRPr lang="cs-CZ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940152" y="5955468"/>
            <a:ext cx="2952328" cy="4331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2">
                    <a:lumMod val="50000"/>
                  </a:schemeClr>
                </a:solidFill>
              </a:rPr>
              <a:t>.  .  .  .  .  c</a:t>
            </a:r>
            <a:endParaRPr lang="cs-CZ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706926" y="2068698"/>
            <a:ext cx="3312368" cy="4331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2">
                    <a:lumMod val="50000"/>
                  </a:schemeClr>
                </a:solidFill>
              </a:rPr>
              <a:t>.  .  .  .  .  .  š  .  i</a:t>
            </a:r>
            <a:endParaRPr lang="cs-CZ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600514" y="3029845"/>
            <a:ext cx="3418780" cy="4331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2">
                    <a:lumMod val="50000"/>
                  </a:schemeClr>
                </a:solidFill>
              </a:rPr>
              <a:t>. . ch . . . . . . . t   se</a:t>
            </a:r>
            <a:endParaRPr lang="cs-CZ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7274161" y="4017094"/>
            <a:ext cx="1618319" cy="4331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2">
                    <a:lumMod val="50000"/>
                  </a:schemeClr>
                </a:solidFill>
              </a:rPr>
              <a:t>.  .  </a:t>
            </a:r>
            <a:r>
              <a:rPr lang="cs-CZ" sz="3200" dirty="0">
                <a:solidFill>
                  <a:schemeClr val="tx2">
                    <a:lumMod val="50000"/>
                  </a:schemeClr>
                </a:solidFill>
              </a:rPr>
              <a:t>y</a:t>
            </a:r>
            <a:r>
              <a:rPr lang="cs-CZ" sz="3200" dirty="0" smtClean="0">
                <a:solidFill>
                  <a:schemeClr val="tx2">
                    <a:lumMod val="50000"/>
                  </a:schemeClr>
                </a:solidFill>
              </a:rPr>
              <a:t>  .</a:t>
            </a:r>
            <a:endParaRPr lang="cs-CZ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084168" y="5012034"/>
            <a:ext cx="3312368" cy="4331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2">
                    <a:lumMod val="50000"/>
                  </a:schemeClr>
                </a:solidFill>
              </a:rPr>
              <a:t>o</a:t>
            </a:r>
            <a:r>
              <a:rPr lang="cs-CZ" sz="3200" dirty="0" smtClean="0">
                <a:solidFill>
                  <a:schemeClr val="tx2">
                    <a:lumMod val="50000"/>
                  </a:schemeClr>
                </a:solidFill>
              </a:rPr>
              <a:t>  .  .  .  .  .  .  </a:t>
            </a:r>
            <a:r>
              <a:rPr lang="cs-CZ" sz="3200" dirty="0">
                <a:solidFill>
                  <a:schemeClr val="tx2">
                    <a:lumMod val="50000"/>
                  </a:schemeClr>
                </a:solidFill>
              </a:rPr>
              <a:t>á</a:t>
            </a:r>
          </a:p>
        </p:txBody>
      </p:sp>
      <p:pic>
        <p:nvPicPr>
          <p:cNvPr id="1034" name="Picture 10" descr="C:\Users\OEM\AppData\Local\Microsoft\Windows\Temporary Internet Files\Content.IE5\LL7W5I3K\MC9002366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37209" y="147143"/>
            <a:ext cx="1597457" cy="1809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40861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 txBox="1">
            <a:spLocks/>
          </p:cNvSpPr>
          <p:nvPr/>
        </p:nvSpPr>
        <p:spPr>
          <a:xfrm>
            <a:off x="107504" y="1807361"/>
            <a:ext cx="8856984" cy="405143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sz="2400" dirty="0" smtClean="0">
                <a:solidFill>
                  <a:srgbClr val="FFFF00"/>
                </a:solidFill>
              </a:rPr>
              <a:t>Zdroje: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FFFF00"/>
                </a:solidFill>
              </a:rPr>
              <a:t>www.office.</a:t>
            </a:r>
            <a:r>
              <a:rPr lang="cs-CZ" sz="2400" dirty="0" err="1" smtClean="0">
                <a:solidFill>
                  <a:srgbClr val="FFFF00"/>
                </a:solidFill>
              </a:rPr>
              <a:t>microsoft.com</a:t>
            </a:r>
            <a:endParaRPr lang="cs-CZ" sz="2400" smtClean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cs-CZ" sz="2400" smtClean="0">
                <a:solidFill>
                  <a:srgbClr val="FFFF00"/>
                </a:solidFill>
                <a:hlinkClick r:id="rId2"/>
              </a:rPr>
              <a:t>http</a:t>
            </a:r>
            <a:r>
              <a:rPr lang="cs-CZ" sz="2400" dirty="0" smtClean="0">
                <a:solidFill>
                  <a:srgbClr val="FFFF00"/>
                </a:solidFill>
                <a:hlinkClick r:id="rId2"/>
              </a:rPr>
              <a:t>://skolicka6.rajce.idnes.cz/VYJMENOVANA_SLOVA</a:t>
            </a:r>
            <a:endParaRPr lang="cs-CZ" sz="2400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rgbClr val="FFFF00"/>
                </a:solidFill>
              </a:rPr>
              <a:t>vlastní</a:t>
            </a:r>
          </a:p>
          <a:p>
            <a:pPr marL="0" indent="0">
              <a:buFont typeface="Arial" pitchFamily="34" charset="0"/>
              <a:buNone/>
            </a:pP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31204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</TotalTime>
  <Words>292</Words>
  <Application>Microsoft Office PowerPoint</Application>
  <PresentationFormat>Předvádění na obrazovce (4:3)</PresentationFormat>
  <Paragraphs>74</Paragraphs>
  <Slides>8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Dum</cp:lastModifiedBy>
  <cp:revision>34</cp:revision>
  <dcterms:created xsi:type="dcterms:W3CDTF">2011-09-13T17:27:05Z</dcterms:created>
  <dcterms:modified xsi:type="dcterms:W3CDTF">2012-09-13T20:55:37Z</dcterms:modified>
</cp:coreProperties>
</file>