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7" r:id="rId3"/>
    <p:sldId id="266" r:id="rId4"/>
    <p:sldId id="267" r:id="rId5"/>
    <p:sldId id="268" r:id="rId6"/>
    <p:sldId id="269" r:id="rId7"/>
    <p:sldId id="270" r:id="rId8"/>
    <p:sldId id="265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>
        <p:scale>
          <a:sx n="70" d="100"/>
          <a:sy n="70" d="100"/>
        </p:scale>
        <p:origin x="-1164" y="-8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69663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47090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64679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1487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934555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7864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106310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695082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44398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86013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66507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C54F5-102F-4D02-A143-D6780F7F1885}" type="datetimeFigureOut">
              <a:rPr lang="cs-CZ" smtClean="0"/>
              <a:pPr/>
              <a:t>13.9.2012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06AE3-65DC-4F15-A2B6-AB22D6733B01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8899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116632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268760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11208980"/>
              </p:ext>
            </p:extLst>
          </p:nvPr>
        </p:nvGraphicFramePr>
        <p:xfrm>
          <a:off x="195231" y="5301208"/>
          <a:ext cx="8948769" cy="1402080"/>
        </p:xfrm>
        <a:graphic>
          <a:graphicData uri="http://schemas.openxmlformats.org/drawingml/2006/table">
            <a:tbl>
              <a:tblPr/>
              <a:tblGrid>
                <a:gridCol w="2709260"/>
                <a:gridCol w="6239509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Vyjmenovaná slova (VS)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VY_32_INOVACE_17_VS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po M – slova příbuzná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Jana Lišková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86893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</a:t>
            </a:r>
            <a:endParaRPr lang="cs-CZ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05814" y="548680"/>
            <a:ext cx="8458200" cy="914400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Vyjmenovaná slova po </a:t>
            </a:r>
            <a:r>
              <a:rPr lang="cs-CZ" sz="5400" b="1" u="sng" dirty="0" smtClean="0">
                <a:solidFill>
                  <a:schemeClr val="tx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endParaRPr lang="cs-CZ" sz="5400" b="1" u="sng" dirty="0">
              <a:solidFill>
                <a:schemeClr val="tx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 flipH="1">
            <a:off x="2195735" y="2340168"/>
            <a:ext cx="5040559" cy="707886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4000" dirty="0"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lova  příbuzná</a:t>
            </a:r>
            <a:endParaRPr lang="cs-CZ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Podnadpis 2"/>
          <p:cNvSpPr txBox="1">
            <a:spLocks/>
          </p:cNvSpPr>
          <p:nvPr/>
        </p:nvSpPr>
        <p:spPr>
          <a:xfrm>
            <a:off x="1043608" y="5373216"/>
            <a:ext cx="8305800" cy="1143000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cs-CZ" sz="1400" dirty="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pPr marL="0" indent="0">
              <a:buNone/>
            </a:pPr>
            <a:r>
              <a:rPr lang="cs-CZ" sz="2100" dirty="0" smtClean="0"/>
              <a:t>Autorem materiálu a všech jeho částí, není–</a:t>
            </a:r>
            <a:r>
              <a:rPr lang="cs-CZ" sz="2100" dirty="0" err="1" smtClean="0"/>
              <a:t>li</a:t>
            </a:r>
            <a:r>
              <a:rPr lang="cs-CZ" sz="2100" dirty="0" smtClean="0"/>
              <a:t> uvedeno jinak, je Mgr. </a:t>
            </a:r>
            <a:r>
              <a:rPr lang="cs-CZ" sz="2100" dirty="0" smtClean="0">
                <a:solidFill>
                  <a:srgbClr val="FF0000"/>
                </a:solidFill>
              </a:rPr>
              <a:t>Jana Lišková </a:t>
            </a:r>
          </a:p>
          <a:p>
            <a:pPr marL="0" indent="0">
              <a:buNone/>
            </a:pPr>
            <a:r>
              <a:rPr lang="cs-CZ" sz="2100" dirty="0" smtClean="0">
                <a:solidFill>
                  <a:srgbClr val="FF0000"/>
                </a:solidFill>
              </a:rPr>
              <a:t>			    2.ZŠ Dobříš</a:t>
            </a:r>
            <a:endParaRPr lang="cs-CZ" sz="21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OEM\AppData\Local\Microsoft\Windows\Temporary Internet Files\Content.IE5\4ZTQ2K5O\MC9003264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7586842">
            <a:off x="-58870" y="217529"/>
            <a:ext cx="1863547" cy="142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OEM\AppData\Local\Microsoft\Windows\Temporary Internet Files\Content.IE5\4ZTQ2K5O\MC9003264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688830">
            <a:off x="251520" y="3951126"/>
            <a:ext cx="1863547" cy="142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OEM\AppData\Local\Microsoft\Windows\Temporary Internet Files\Content.IE5\4ZTQ2K5O\MC9003264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7450042">
            <a:off x="7157614" y="4129793"/>
            <a:ext cx="1863547" cy="142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OEM\AppData\Local\Microsoft\Windows\Temporary Internet Files\Content.IE5\4ZTQ2K5O\MC9003264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353295">
            <a:off x="3784240" y="3325738"/>
            <a:ext cx="1863547" cy="142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5" descr="C:\Users\OEM\AppData\Local\Microsoft\Windows\Temporary Internet Files\Content.IE5\4ZTQ2K5O\MC9003264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353295">
            <a:off x="6388169" y="1629221"/>
            <a:ext cx="1863547" cy="142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C:\Users\OEM\AppData\Local\Microsoft\Windows\Temporary Internet Files\Content.IE5\4ZTQ2K5O\MC9003264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180236">
            <a:off x="6304520" y="-388160"/>
            <a:ext cx="1863547" cy="142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59808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</a:t>
            </a:r>
            <a:r>
              <a:rPr lang="cs-CZ" sz="32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: -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ýt: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mycí, myčka, umyvadlo, umývárna, pomyje, mýval, mýdlo, mýdlový, vymydlený, mydlit, namydlit, namydlený, mydlář, mydlárna, mydlina, mydlinka, omýt, omývat, omyvatelný, umýt, umývat, umytý, mytí, vymýt, vymytý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 descr="C:\Users\OEM\AppData\Local\Microsoft\Windows\Temporary Internet Files\Content.IE5\4ZTQ2K5O\MC90032957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16" y="3645024"/>
            <a:ext cx="6279676" cy="269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90069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0.10162 C -0.01771 0.10046 -0.04271 0.10093 -0.06788 0.09838 C -0.11927 0.09329 -0.16962 0.07431 -0.22135 0.06991 C -0.23732 0.0669 -0.25278 0.06065 -0.26875 0.0588 C -0.27239 0.05764 -0.27587 0.05625 -0.27951 0.05556 C -0.28576 0.05417 -0.29236 0.05417 -0.29861 0.05232 C -0.31284 0.04838 -0.32448 0.03958 -0.33784 0.03495 C -0.34062 0.03009 -0.34444 0.02616 -0.34618 0.0206 C -0.34896 0.01204 -0.35139 0.00278 -0.35573 -0.00486 C -0.36215 -0.0162 -0.37153 -0.02801 -0.37708 -0.03981 C -0.37795 -0.04792 -0.37968 -0.06273 -0.37951 -0.06991 C -0.37882 -0.09074 -0.37031 -0.09792 -0.36041 -0.11111 C -0.35903 -0.11296 -0.35816 -0.11551 -0.35694 -0.11759 C -0.3559 -0.11921 -0.35451 -0.1206 -0.3533 -0.12222 C -0.33837 -0.16528 -0.30555 -0.19537 -0.27118 -0.20486 C -0.25503 -0.2037 -0.23854 -0.2044 -0.22274 -0.20162 C -0.21684 -0.20069 -0.21146 -0.18935 -0.20833 -0.18426 C -0.19653 -0.1662 -0.1842 -0.14884 -0.17014 -0.13333 C -0.1592 -0.10347 -0.15677 -0.0706 -0.1533 -0.03819 C -0.15521 -0.02014 -0.15625 0.00671 -0.16406 0.02384 C -0.1776 0.0537 -0.17014 0.03333 -0.18316 0.05232 C -0.19548 0.06991 -0.20659 0.09051 -0.21996 0.10625 C -0.23646 0.12546 -0.25833 0.13495 -0.27708 0.14908 C -0.29132 0.14769 -0.30607 0.14954 -0.31996 0.14445 C -0.33889 0.1375 -0.35087 0.11875 -0.36649 0.10463 C -0.37986 0.09259 -0.39861 0.09398 -0.40937 0.07616 C -0.42187 0.05556 -0.43021 0.00671 -0.43437 -0.0206 C -0.4335 -0.05393 -0.4342 -0.0875 -0.43194 -0.1206 C -0.42951 -0.15486 -0.40104 -0.17893 -0.38906 -0.20648 C -0.38107 -0.22477 -0.37639 -0.2456 -0.36649 -0.26204 C -0.35486 -0.28148 -0.33455 -0.29005 -0.31875 -0.30162 C -0.29479 -0.31921 -0.27014 -0.33055 -0.24514 -0.34444 C -0.23281 -0.35139 -0.23281 -0.35625 -0.21996 -0.36042 C -0.19653 -0.36829 -0.18732 -0.36852 -0.16406 -0.37153 C -0.13125 -0.36944 -0.12222 -0.37454 -0.09739 -0.36042 C -0.07882 -0.34954 -0.0625 -0.33079 -0.04739 -0.31273 C -0.03871 -0.30231 -0.0276 -0.29861 -0.01771 -0.28889 C -0.00139 -0.27222 0.01077 -0.24954 0.02743 -0.23333 C 0.0415 -0.21944 0.06198 -0.21296 0.07257 -0.19375 C 0.08073 -0.1794 0.08073 -0.16111 0.08472 -0.14444 C 0.09011 -0.11967 0.10157 -0.09838 0.11094 -0.07616 C 0.11476 -0.06643 0.11736 -0.05671 0.12275 -0.04768 C 0.125 -0.03449 0.12309 -0.04329 0.12969 -0.02222 L 0.12969 -0.02199 C 0.13264 -0.01134 0.13368 -0.00116 0.13716 0.00949 C 0.13924 0.02778 0.13646 0.01088 0.14167 0.02685 C 0.14566 0.03866 0.14636 0.0507 0.14636 0.06343 " pathEditMode="relative" rAng="0" ptsTypes="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22" y="-21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0" y="0"/>
            <a:ext cx="91440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yslit (myslet): 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nemyslet, myslit,    myšlenka, domyslit, domýšlet, nedomyšlený, pomyslet, pomýšlet, pomyšlení, pomyslný, přemýšlet, přemýšlení, vymyslet, vymýšlet, vymyšlený, výmysl, promyslet, smýšlet, smýšlení, smyšlenka, 	zamyslet se, zamyšlený, smysl, nesmysl, smyslný, nesmyslný, nesmyslně, průmysl, průmyslový, myslitel, myslivec, myslivecký, myslivna, úmysl, úmyslný, úmyslně, neúmyslný, neúmyslně, důmyslný, důmyslně, domýšlivý, domýšlivost, domýšlivec, rozmyslet si</a:t>
            </a:r>
            <a:endParaRPr lang="cs-CZ" sz="3200" b="1" u="sng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3074" name="Picture 2" descr="C:\Users\OEM\AppData\Local\Microsoft\Windows\Temporary Internet Files\Content.IE5\M5AK5XL4\MC90023728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04664"/>
            <a:ext cx="1357839" cy="979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OEM\AppData\Local\Microsoft\Windows\Temporary Internet Files\Content.IE5\Z05UMJZI\MC900239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81366" y="1178530"/>
            <a:ext cx="1598359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37488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0" y="0"/>
            <a:ext cx="9144000" cy="7103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r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ozmýšlení, promyšlený, promyšleně, jednomyslný, jednomyslně, lehkomyslný, lehkomyslně, namyšlený, namyšleně, choromyslný, zlomyslný, zlomyslně, Nezamysl, Přemysl, Křesomysl, dobromysl, dobromyslný, bezmyšlenkovitě, bezmyšlenkovitý, usmyslet si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ýlit se: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mýlka, mylný, neomylný, omyl, zmýlit se, zmýlená, pomýlit se, pomýlený, nemýlit se</a:t>
            </a:r>
          </a:p>
          <a:p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Hmyz: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hmyzí, hmyzožravec, hmyzožravý, odhmyzit</a:t>
            </a:r>
          </a:p>
          <a:p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Myš: 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myší, myška, myšák, myšáček, myšička, myšina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098" name="Picture 2" descr="C:\Users\OEM\AppData\Local\Microsoft\Windows\Temporary Internet Files\Content.IE5\M5AK5XL4\MC90005282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51884" y="5445224"/>
            <a:ext cx="1492116" cy="1288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37488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0"/>
            <a:ext cx="9144000" cy="69865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h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lemýžď: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hlemýždí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ýtit: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mýtina, mýto, mýtné, Mýto, vymýtit, vymycovat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z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amykat: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odemykat, nezamykat, pozamykat, nedomykavost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mýkat: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smýknout, smyk, smýčit, vysmýčit, smyčec, smyčcový, smyčka, přesmyčka, průsmyk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d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mýchat: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rozdmýchat, rozdmýchávat, dmychadlo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c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hmýří: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ochmýřený, chmýříčko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n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achomýtnout se: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cs-CZ" sz="3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přechomýtnout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se, </a:t>
            </a:r>
            <a:r>
              <a:rPr lang="cs-CZ" sz="32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přichomýtat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se, ochomýtat se</a:t>
            </a:r>
          </a:p>
          <a:p>
            <a:r>
              <a:rPr lang="cs-CZ" sz="3200" b="1" u="sng" dirty="0">
                <a:latin typeface="Verdana" pitchFamily="34" charset="0"/>
                <a:ea typeface="Verdana" pitchFamily="34" charset="0"/>
                <a:cs typeface="Verdana" pitchFamily="34" charset="0"/>
              </a:rPr>
              <a:t>L</a:t>
            </a:r>
            <a:r>
              <a:rPr lang="cs-CZ" sz="3200" b="1" u="sng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itomyšl: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litomyšlský   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124" name="Picture 4" descr="C:\Users\OEM\AppData\Local\Microsoft\Windows\Temporary Internet Files\Content.IE5\4ZTQ2K5O\MC900329479[2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476672"/>
            <a:ext cx="1813711" cy="1207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68661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-108520" y="404664"/>
            <a:ext cx="936104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My, mýt, myslit, mýlit se, hmyz, myš, </a:t>
            </a:r>
          </a:p>
          <a:p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hlemýžď, mýtit, zamykat, smýkat, dmýchat, </a:t>
            </a:r>
          </a:p>
          <a:p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chmýří, nachomýtnout se, Litomyšl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796136" y="980728"/>
            <a:ext cx="728464" cy="57606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10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851920" y="983196"/>
            <a:ext cx="720080" cy="57359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9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980728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8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96279" y="980728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7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948264" y="0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6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652120" y="0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5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3851920" y="0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4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182416" y="4125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3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979984" y="0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2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7930" y="0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8028384" y="944724"/>
            <a:ext cx="728464" cy="57606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11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51520" y="1861592"/>
            <a:ext cx="728464" cy="57606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12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627784" y="1910671"/>
            <a:ext cx="728464" cy="57606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13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5948536" y="1861592"/>
            <a:ext cx="728464" cy="576064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14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cxnSp>
        <p:nvCxnSpPr>
          <p:cNvPr id="24" name="Přímá spojnice 23"/>
          <p:cNvCxnSpPr/>
          <p:nvPr/>
        </p:nvCxnSpPr>
        <p:spPr>
          <a:xfrm>
            <a:off x="37930" y="2959209"/>
            <a:ext cx="899856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5" name="TextovéPole 24"/>
          <p:cNvSpPr txBox="1"/>
          <p:nvPr/>
        </p:nvSpPr>
        <p:spPr>
          <a:xfrm>
            <a:off x="0" y="306896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Ke slovům z nabídky napiš číslo podle toho, ke kterému vyjmenovanému slovu je příbuzné. Vzor: myška – 6, mýdlo - 2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cxnSp>
        <p:nvCxnSpPr>
          <p:cNvPr id="26" name="Přímá spojnice 25"/>
          <p:cNvCxnSpPr/>
          <p:nvPr/>
        </p:nvCxnSpPr>
        <p:spPr>
          <a:xfrm>
            <a:off x="37930" y="4658686"/>
            <a:ext cx="8998566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37930" y="4730313"/>
            <a:ext cx="2232248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yslivec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p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růmysl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ydlinky</a:t>
            </a: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hlemýždí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2646175" y="4795896"/>
            <a:ext cx="27363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n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eodemykej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s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myčcový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c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hmýříčko</a:t>
            </a: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omyl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5948872" y="4830921"/>
            <a:ext cx="301561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m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ytí</a:t>
            </a:r>
          </a:p>
          <a:p>
            <a:r>
              <a:rPr lang="cs-CZ" sz="3200" dirty="0">
                <a:latin typeface="Verdana" pitchFamily="34" charset="0"/>
                <a:ea typeface="Verdana" pitchFamily="34" charset="0"/>
                <a:cs typeface="Verdana" pitchFamily="34" charset="0"/>
              </a:rPr>
              <a:t>n</a:t>
            </a:r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esmysl</a:t>
            </a: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mýtina</a:t>
            </a:r>
          </a:p>
          <a:p>
            <a:r>
              <a:rPr lang="cs-CZ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hmyzožravý</a:t>
            </a:r>
            <a:endParaRPr lang="cs-CZ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2051720" y="4695543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3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2051720" y="5228278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3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2" name="Obdélník 31"/>
          <p:cNvSpPr/>
          <p:nvPr/>
        </p:nvSpPr>
        <p:spPr>
          <a:xfrm>
            <a:off x="2070111" y="5761364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2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3" name="Obdélník 32"/>
          <p:cNvSpPr/>
          <p:nvPr/>
        </p:nvSpPr>
        <p:spPr>
          <a:xfrm>
            <a:off x="2070111" y="6288360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7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4" name="Obdélník 33"/>
          <p:cNvSpPr/>
          <p:nvPr/>
        </p:nvSpPr>
        <p:spPr>
          <a:xfrm>
            <a:off x="5251884" y="4695543"/>
            <a:ext cx="72251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9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5" name="Obdélník 34"/>
          <p:cNvSpPr/>
          <p:nvPr/>
        </p:nvSpPr>
        <p:spPr>
          <a:xfrm>
            <a:off x="5251884" y="5257308"/>
            <a:ext cx="7284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10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7" name="Obdélník 36"/>
          <p:cNvSpPr/>
          <p:nvPr/>
        </p:nvSpPr>
        <p:spPr>
          <a:xfrm>
            <a:off x="5245934" y="5800311"/>
            <a:ext cx="728464" cy="492527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12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8" name="Obdélník 37"/>
          <p:cNvSpPr/>
          <p:nvPr/>
        </p:nvSpPr>
        <p:spPr>
          <a:xfrm>
            <a:off x="5251884" y="6340862"/>
            <a:ext cx="72251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4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39" name="Obdélník 38"/>
          <p:cNvSpPr/>
          <p:nvPr/>
        </p:nvSpPr>
        <p:spPr>
          <a:xfrm>
            <a:off x="8447199" y="4695543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2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0" name="Obdélník 39"/>
          <p:cNvSpPr/>
          <p:nvPr/>
        </p:nvSpPr>
        <p:spPr>
          <a:xfrm>
            <a:off x="8447199" y="5244486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3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1" name="Obdélník 40"/>
          <p:cNvSpPr/>
          <p:nvPr/>
        </p:nvSpPr>
        <p:spPr>
          <a:xfrm>
            <a:off x="8460432" y="5794546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8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42" name="Obdélník 41"/>
          <p:cNvSpPr/>
          <p:nvPr/>
        </p:nvSpPr>
        <p:spPr>
          <a:xfrm>
            <a:off x="8460432" y="6351691"/>
            <a:ext cx="576064" cy="504056"/>
          </a:xfrm>
          <a:prstGeom prst="rect">
            <a:avLst/>
          </a:prstGeom>
          <a:solidFill>
            <a:srgbClr val="FFFF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ln>
                  <a:solidFill>
                    <a:srgbClr val="FFFF00"/>
                  </a:solidFill>
                </a:ln>
                <a:solidFill>
                  <a:schemeClr val="tx1"/>
                </a:solidFill>
              </a:rPr>
              <a:t>5</a:t>
            </a:r>
            <a:endParaRPr lang="cs-CZ" sz="3200" dirty="0">
              <a:ln>
                <a:solidFill>
                  <a:srgbClr val="FFFF00"/>
                </a:solidFill>
              </a:ln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918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 txBox="1">
            <a:spLocks/>
          </p:cNvSpPr>
          <p:nvPr/>
        </p:nvSpPr>
        <p:spPr>
          <a:xfrm>
            <a:off x="107504" y="2708920"/>
            <a:ext cx="8208912" cy="216024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dirty="0" smtClean="0"/>
              <a:t> Zdroje:</a:t>
            </a:r>
          </a:p>
          <a:p>
            <a:pPr algn="l"/>
            <a:r>
              <a:rPr lang="cs-CZ" dirty="0">
                <a:solidFill>
                  <a:srgbClr val="002060"/>
                </a:solidFill>
              </a:rPr>
              <a:t> </a:t>
            </a:r>
            <a:r>
              <a:rPr lang="cs-CZ" dirty="0" smtClean="0"/>
              <a:t>www.office.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pPr algn="l"/>
            <a:endParaRPr lang="cs-CZ" dirty="0" smtClean="0">
              <a:solidFill>
                <a:srgbClr val="002060"/>
              </a:solidFill>
            </a:endParaRPr>
          </a:p>
          <a:p>
            <a:pPr algn="l"/>
            <a:r>
              <a:rPr lang="cs-CZ" dirty="0" smtClean="0">
                <a:solidFill>
                  <a:srgbClr val="002060"/>
                </a:solidFill>
              </a:rPr>
              <a:t> vlastní</a:t>
            </a:r>
          </a:p>
          <a:p>
            <a:endParaRPr lang="cs-CZ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7778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308</TotalTime>
  <Words>399</Words>
  <Application>Microsoft Office PowerPoint</Application>
  <PresentationFormat>Předvádění na obrazovce (4:3)</PresentationFormat>
  <Paragraphs>79</Paragraphs>
  <Slides>8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Snímek 1</vt:lpstr>
      <vt:lpstr>     </vt:lpstr>
      <vt:lpstr>Snímek 3</vt:lpstr>
      <vt:lpstr>Snímek 4</vt:lpstr>
      <vt:lpstr>Snímek 5</vt:lpstr>
      <vt:lpstr>Snímek 6</vt:lpstr>
      <vt:lpstr>Snímek 7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slova příbuzná</dc:title>
  <dc:creator>OEM</dc:creator>
  <cp:lastModifiedBy>Dum</cp:lastModifiedBy>
  <cp:revision>35</cp:revision>
  <dcterms:created xsi:type="dcterms:W3CDTF">2011-09-19T18:18:56Z</dcterms:created>
  <dcterms:modified xsi:type="dcterms:W3CDTF">2012-09-13T20:57:16Z</dcterms:modified>
</cp:coreProperties>
</file>