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1" r:id="rId2"/>
    <p:sldId id="257" r:id="rId3"/>
    <p:sldId id="269" r:id="rId4"/>
    <p:sldId id="266" r:id="rId5"/>
    <p:sldId id="267" r:id="rId6"/>
    <p:sldId id="268" r:id="rId7"/>
    <p:sldId id="272" r:id="rId8"/>
    <p:sldId id="27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966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709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679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1487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455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6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63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50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398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01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507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C54F5-102F-4D02-A143-D6780F7F188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06AE3-65DC-4F15-A2B6-AB22D6733B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899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m%C3%BDk_nad_Vltavou" TargetMode="External"/><Relationship Id="rId2" Type="http://schemas.openxmlformats.org/officeDocument/2006/relationships/hyperlink" Target="http://cs.wikipedia.org/wiki/Soubor:P%C5%99emyslovci_erb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Vysok%C3%A9_M%C3%BDto" TargetMode="External"/><Relationship Id="rId5" Type="http://schemas.openxmlformats.org/officeDocument/2006/relationships/hyperlink" Target="http://cs.wikipedia.org/wiki/Nezamyslice" TargetMode="External"/><Relationship Id="rId4" Type="http://schemas.openxmlformats.org/officeDocument/2006/relationships/hyperlink" Target="http://cs.wikipedia.org/wiki/Litomy%C5%A1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33" y="1268760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863157"/>
              </p:ext>
            </p:extLst>
          </p:nvPr>
        </p:nvGraphicFramePr>
        <p:xfrm>
          <a:off x="192204" y="5214579"/>
          <a:ext cx="8568952" cy="1402080"/>
        </p:xfrm>
        <a:graphic>
          <a:graphicData uri="http://schemas.openxmlformats.org/drawingml/2006/table">
            <a:tbl>
              <a:tblPr/>
              <a:tblGrid>
                <a:gridCol w="2594270"/>
                <a:gridCol w="5974682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VY_32_INOVACE_18_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VS po M – dodatková, vlastní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063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5814" y="548680"/>
            <a:ext cx="8458200" cy="9144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Vyjmenovaná slova po </a:t>
            </a:r>
            <a:r>
              <a:rPr lang="cs-CZ" sz="5400" b="1" u="sng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endParaRPr lang="cs-CZ" sz="5400" b="1" u="sng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 flipH="1">
            <a:off x="2195735" y="2340168"/>
            <a:ext cx="504055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Slova    dodatková</a:t>
            </a:r>
          </a:p>
          <a:p>
            <a:r>
              <a:rPr lang="cs-CZ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  vlastní</a:t>
            </a:r>
            <a:endParaRPr lang="cs-CZ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1043608" y="5373216"/>
            <a:ext cx="83058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2100" dirty="0" smtClean="0"/>
              <a:t>Autorem materiálu a všech jeho částí, není–</a:t>
            </a:r>
            <a:r>
              <a:rPr lang="cs-CZ" sz="2100" dirty="0" err="1" smtClean="0"/>
              <a:t>li</a:t>
            </a:r>
            <a:r>
              <a:rPr lang="cs-CZ" sz="2100" dirty="0" smtClean="0"/>
              <a:t> uvedeno jinak, je Mgr. </a:t>
            </a:r>
            <a:r>
              <a:rPr lang="cs-CZ" sz="2100" dirty="0" smtClean="0">
                <a:solidFill>
                  <a:srgbClr val="FF0000"/>
                </a:solidFill>
              </a:rPr>
              <a:t>Jana Lišková </a:t>
            </a:r>
          </a:p>
          <a:p>
            <a:pPr marL="0" indent="0">
              <a:buNone/>
            </a:pPr>
            <a:r>
              <a:rPr lang="cs-CZ" sz="2100" dirty="0" smtClean="0">
                <a:solidFill>
                  <a:srgbClr val="FF0000"/>
                </a:solidFill>
              </a:rPr>
              <a:t>			    2.ZŠ Dobříš</a:t>
            </a:r>
            <a:endParaRPr lang="cs-CZ" sz="2100" dirty="0">
              <a:solidFill>
                <a:srgbClr val="FF000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779912" y="278092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779912" y="2924944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28" name="Picture 4" descr="C:\Users\OEM\AppData\Local\Microsoft\Windows\Temporary Internet Files\Content.IE5\O8YJLSTO\MC900084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52309">
            <a:off x="-209475" y="-195315"/>
            <a:ext cx="2191778" cy="146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OEM\AppData\Local\Microsoft\Windows\Temporary Internet Files\Content.IE5\O8YJLSTO\MC900084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87427">
            <a:off x="6324616" y="-364922"/>
            <a:ext cx="1823354" cy="121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OEM\AppData\Local\Microsoft\Windows\Temporary Internet Files\Content.IE5\O8YJLSTO\MC900084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69133">
            <a:off x="-91770" y="2384050"/>
            <a:ext cx="2270756" cy="151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OEM\AppData\Local\Microsoft\Windows\Temporary Internet Files\Content.IE5\O8YJLSTO\MC900084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2128">
            <a:off x="2176503" y="3708362"/>
            <a:ext cx="2197968" cy="14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OEM\AppData\Local\Microsoft\Windows\Temporary Internet Files\Content.IE5\O8YJLSTO\MC900084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92704">
            <a:off x="6861979" y="3615308"/>
            <a:ext cx="2058516" cy="137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80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578" y="0"/>
            <a:ext cx="9126421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ýto: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poplatek vybíraný za používání  	cest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b="1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ykavá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příze: s vlákny urovnanými 	jedním směrem (s použitím bodláků 	nebo škrabek s kovovými hroty)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ys: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skalnatý výběžek pevniny do moře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umýš: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někdy též nazývaná „mořská       	okurka</a:t>
            </a:r>
            <a:r>
              <a:rPr lang="en-US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”</a:t>
            </a:r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-živočich vyznačující se válcovitým 	protáhlým a měkkým tělem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-živí se převážně planktonem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-některé druhy je možno konzumovat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(i v syrovém stavu)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ýmyk: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gymnastický cvik na hrazdě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4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656" y="836712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Kamýk</a:t>
            </a:r>
            <a:endParaRPr lang="cs-CZ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72338" y="836711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Nezamyslice</a:t>
            </a:r>
            <a:endParaRPr lang="cs-CZ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72338" y="3907581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Vysoké Mýto</a:t>
            </a:r>
            <a:endParaRPr lang="cs-CZ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3225" y="3874112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Litomyšl</a:t>
            </a:r>
            <a:endParaRPr lang="cs-CZ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OEM\Desktop\kamy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46" y="1536811"/>
            <a:ext cx="2032000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Desktop\90px-Nezamyslice_PV_CZ_Co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835" y="1536811"/>
            <a:ext cx="1954494" cy="236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Desktop\90px-Vysoké_Mýto_-_zna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43174"/>
            <a:ext cx="1954494" cy="221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Desktop\90px-Litomyšl_CoA_CZ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35" y="4643174"/>
            <a:ext cx="1898422" cy="221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123728" y="128826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Vlastní jména</a:t>
            </a:r>
            <a:endParaRPr lang="cs-CZ" sz="4000" b="1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 rot="16200000">
            <a:off x="6061428" y="1567912"/>
            <a:ext cx="4114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000" b="1" dirty="0" smtClean="0"/>
              <a:t>Městys na Prostějovsku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000" dirty="0" smtClean="0"/>
              <a:t>Obec na Klatovsku</a:t>
            </a:r>
            <a:endParaRPr lang="cs-CZ" sz="2000" dirty="0"/>
          </a:p>
        </p:txBody>
      </p:sp>
      <p:sp>
        <p:nvSpPr>
          <p:cNvPr id="8" name="Šipka doleva 7"/>
          <p:cNvSpPr/>
          <p:nvPr/>
        </p:nvSpPr>
        <p:spPr>
          <a:xfrm>
            <a:off x="7462598" y="2492896"/>
            <a:ext cx="302254" cy="144016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06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90364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Přemysl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– je mytický zakladatel dynastie   	          (rodu) Přemyslovců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Nezamysl</a:t>
            </a:r>
          </a:p>
          <a:p>
            <a:endParaRPr lang="cs-CZ" sz="32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Křesomysl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411760" y="1700807"/>
            <a:ext cx="1512168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2555776" y="1772816"/>
            <a:ext cx="1376603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067944" y="1408420"/>
            <a:ext cx="4860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ytická česká knížata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1" name="Picture 3" descr="C:\Users\OEM\Desktop\127px-Přemyslovci_erb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163" y="2564904"/>
            <a:ext cx="3773189" cy="389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0" y="6195324"/>
            <a:ext cx="4320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rb rodu Přemyslovců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Šipka doprava 17"/>
          <p:cNvSpPr/>
          <p:nvPr/>
        </p:nvSpPr>
        <p:spPr>
          <a:xfrm rot="19626087">
            <a:off x="4329100" y="6072302"/>
            <a:ext cx="378296" cy="2460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4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6632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Pozor na rozdíly v psaní</a:t>
            </a:r>
            <a:endParaRPr lang="cs-CZ" sz="4000" b="1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79527" y="1340768"/>
            <a:ext cx="91955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erdana" pitchFamily="34" charset="0"/>
              </a:rPr>
              <a:t>m</a:t>
            </a:r>
            <a:r>
              <a:rPr lang="cs-CZ" sz="3200" dirty="0" smtClean="0">
                <a:solidFill>
                  <a:srgbClr val="00B0F0"/>
                </a:solidFill>
                <a:latin typeface="Verdana" pitchFamily="34" charset="0"/>
              </a:rPr>
              <a:t>y</a:t>
            </a:r>
            <a:r>
              <a:rPr lang="cs-CZ" sz="3200" dirty="0" smtClean="0">
                <a:latin typeface="Verdana" pitchFamily="34" charset="0"/>
              </a:rPr>
              <a:t>				X 	 m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i</a:t>
            </a:r>
            <a:r>
              <a:rPr lang="cs-CZ" sz="3200" dirty="0" smtClean="0">
                <a:latin typeface="Verdana" pitchFamily="34" charset="0"/>
              </a:rPr>
              <a:t> </a:t>
            </a:r>
          </a:p>
          <a:p>
            <a:r>
              <a:rPr lang="cs-CZ" sz="3200" dirty="0" smtClean="0">
                <a:latin typeface="Verdana" pitchFamily="34" charset="0"/>
              </a:rPr>
              <a:t>    (my všichni)		   (zájmeno já)</a:t>
            </a:r>
          </a:p>
          <a:p>
            <a:r>
              <a:rPr lang="cs-CZ" sz="3200" dirty="0" smtClean="0">
                <a:latin typeface="Verdana" pitchFamily="34" charset="0"/>
              </a:rPr>
              <a:t>m</a:t>
            </a:r>
            <a:r>
              <a:rPr lang="cs-CZ" sz="3200" dirty="0" smtClean="0">
                <a:solidFill>
                  <a:srgbClr val="00B0F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t 			X      m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 smtClean="0">
                <a:latin typeface="Verdana" pitchFamily="34" charset="0"/>
              </a:rPr>
              <a:t>t </a:t>
            </a:r>
          </a:p>
          <a:p>
            <a:r>
              <a:rPr lang="cs-CZ" sz="3200" dirty="0" smtClean="0">
                <a:latin typeface="Verdana" pitchFamily="34" charset="0"/>
              </a:rPr>
              <a:t>    (myji) 			   (mám)</a:t>
            </a:r>
          </a:p>
          <a:p>
            <a:r>
              <a:rPr lang="cs-CZ" sz="3200" dirty="0" smtClean="0">
                <a:latin typeface="Verdana" pitchFamily="34" charset="0"/>
              </a:rPr>
              <a:t>vym</a:t>
            </a:r>
            <a:r>
              <a:rPr lang="cs-CZ" sz="3200" dirty="0" smtClean="0">
                <a:solidFill>
                  <a:srgbClr val="00B0F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tit			X  	 vym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 smtClean="0">
                <a:latin typeface="Verdana" pitchFamily="34" charset="0"/>
              </a:rPr>
              <a:t>tat</a:t>
            </a:r>
          </a:p>
          <a:p>
            <a:r>
              <a:rPr lang="cs-CZ" sz="3200" dirty="0" smtClean="0">
                <a:latin typeface="Verdana" pitchFamily="34" charset="0"/>
              </a:rPr>
              <a:t>    (vykácet) 		         (vypuzovat)</a:t>
            </a:r>
          </a:p>
          <a:p>
            <a:r>
              <a:rPr lang="cs-CZ" sz="3200" dirty="0">
                <a:latin typeface="Verdana" pitchFamily="34" charset="0"/>
              </a:rPr>
              <a:t>m</a:t>
            </a:r>
            <a:r>
              <a:rPr lang="cs-CZ" sz="3200" dirty="0" smtClean="0">
                <a:solidFill>
                  <a:srgbClr val="00B0F0"/>
                </a:solidFill>
                <a:latin typeface="Verdana" pitchFamily="34" charset="0"/>
              </a:rPr>
              <a:t>ý</a:t>
            </a:r>
            <a:r>
              <a:rPr lang="cs-CZ" sz="3200" dirty="0" smtClean="0">
                <a:latin typeface="Verdana" pitchFamily="34" charset="0"/>
              </a:rPr>
              <a:t>lí se 			X  	 m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i</a:t>
            </a:r>
            <a:r>
              <a:rPr lang="cs-CZ" sz="3200" dirty="0" smtClean="0">
                <a:latin typeface="Verdana" pitchFamily="34" charset="0"/>
              </a:rPr>
              <a:t>lý </a:t>
            </a:r>
          </a:p>
          <a:p>
            <a:r>
              <a:rPr lang="cs-CZ" sz="3200" dirty="0" smtClean="0">
                <a:latin typeface="Verdana" pitchFamily="34" charset="0"/>
              </a:rPr>
              <a:t>    (plete se)	   		   (přítel)</a:t>
            </a:r>
          </a:p>
          <a:p>
            <a:r>
              <a:rPr lang="cs-CZ" sz="3200" dirty="0">
                <a:latin typeface="Verdana" pitchFamily="34" charset="0"/>
              </a:rPr>
              <a:t>m</a:t>
            </a:r>
            <a:r>
              <a:rPr lang="cs-CZ" sz="3200" smtClean="0">
                <a:solidFill>
                  <a:srgbClr val="00B0F0"/>
                </a:solidFill>
                <a:latin typeface="Verdana" pitchFamily="34" charset="0"/>
              </a:rPr>
              <a:t>ý</a:t>
            </a:r>
            <a:r>
              <a:rPr lang="cs-CZ" sz="3200" smtClean="0">
                <a:latin typeface="Verdana" pitchFamily="34" charset="0"/>
              </a:rPr>
              <a:t>val</a:t>
            </a:r>
            <a:r>
              <a:rPr lang="cs-CZ" sz="3200" dirty="0" smtClean="0">
                <a:latin typeface="Verdana" pitchFamily="34" charset="0"/>
              </a:rPr>
              <a:t>			X	 m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</a:rPr>
              <a:t>í</a:t>
            </a:r>
            <a:r>
              <a:rPr lang="cs-CZ" sz="3200" dirty="0" smtClean="0">
                <a:latin typeface="Verdana" pitchFamily="34" charset="0"/>
              </a:rPr>
              <a:t>val</a:t>
            </a:r>
          </a:p>
          <a:p>
            <a:r>
              <a:rPr lang="cs-CZ" sz="3200" dirty="0">
                <a:latin typeface="Verdana" pitchFamily="34" charset="0"/>
              </a:rPr>
              <a:t> </a:t>
            </a:r>
            <a:r>
              <a:rPr lang="cs-CZ" sz="3200" dirty="0" smtClean="0">
                <a:latin typeface="Verdana" pitchFamily="34" charset="0"/>
              </a:rPr>
              <a:t>   (zvíře)			   (měl)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0" y="2348880"/>
            <a:ext cx="9036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0" y="4293096"/>
            <a:ext cx="9036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3356704"/>
            <a:ext cx="9036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0" y="5301208"/>
            <a:ext cx="90364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74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53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Doplň vyjmenovaná slova po M</a:t>
            </a:r>
            <a:endParaRPr lang="cs-CZ" sz="4000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96752"/>
            <a:ext cx="33123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l _ _ _ _ ď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 _ t _ m _ _ _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h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_ _ _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_ _ _  a _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a _ _ _ a _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_ _ k _ _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_ š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_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_ _ _ i _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 _ _ _ í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ý _ _ _</a:t>
            </a:r>
          </a:p>
          <a:p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230618" y="1196752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hlemýžď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36568" y="1717576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Litomyšl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236568" y="2245229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hmyz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36568" y="2780928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dmýchat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236568" y="3281820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zamykat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236568" y="3761468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smýkat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36568" y="4245999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myš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36568" y="4725144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236568" y="5229200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myslit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236568" y="5716760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chmýří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236568" y="6223725"/>
            <a:ext cx="2592288" cy="432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mýtit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94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6632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 předchozím úkolu chyběla 3 </a:t>
            </a:r>
            <a:r>
              <a:rPr lang="cs-CZ" sz="4000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vyjmenovaná slova. Která to jsou?</a:t>
            </a:r>
            <a:endParaRPr lang="cs-CZ" sz="4000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276871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mýt</a:t>
            </a:r>
            <a:endParaRPr lang="cs-CZ" sz="3200" dirty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86371" y="3297238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ýlit se</a:t>
            </a:r>
            <a:endParaRPr lang="cs-CZ" sz="3200" dirty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60032" y="4326497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achomýtnout se</a:t>
            </a:r>
            <a:endParaRPr lang="cs-CZ" sz="3200" dirty="0">
              <a:solidFill>
                <a:schemeClr val="accent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100" name="Picture 4" descr="C:\Users\OEM\AppData\Local\Microsoft\Windows\Temporary Internet Files\Content.IE5\4ZTQ2K5O\MC90043445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16712"/>
            <a:ext cx="3751896" cy="292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65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192" y="31034"/>
            <a:ext cx="9139808" cy="682696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 </a:t>
            </a:r>
            <a:r>
              <a:rPr lang="cs-CZ" smtClean="0"/>
              <a:t>Zdroje:</a:t>
            </a:r>
            <a:endParaRPr lang="cs-CZ" dirty="0" smtClean="0"/>
          </a:p>
          <a:p>
            <a:pPr algn="l"/>
            <a:r>
              <a:rPr lang="cs-CZ" sz="3200" dirty="0">
                <a:solidFill>
                  <a:srgbClr val="002060"/>
                </a:solidFill>
              </a:rPr>
              <a:t> </a:t>
            </a:r>
            <a:r>
              <a:rPr lang="cs-CZ" sz="3200" dirty="0" smtClean="0">
                <a:solidFill>
                  <a:srgbClr val="002060"/>
                </a:solidFill>
              </a:rPr>
              <a:t>galerie </a:t>
            </a:r>
            <a:r>
              <a:rPr lang="cs-CZ" sz="3200" dirty="0" err="1" smtClean="0">
                <a:solidFill>
                  <a:srgbClr val="002060"/>
                </a:solidFill>
              </a:rPr>
              <a:t>office</a:t>
            </a:r>
            <a:endParaRPr lang="cs-CZ" sz="3200" dirty="0" smtClean="0">
              <a:solidFill>
                <a:srgbClr val="002060"/>
              </a:solidFill>
            </a:endParaRPr>
          </a:p>
          <a:p>
            <a:pPr algn="l"/>
            <a:r>
              <a:rPr lang="cs-CZ" sz="3200" dirty="0">
                <a:solidFill>
                  <a:srgbClr val="002060"/>
                </a:solidFill>
                <a:hlinkClick r:id="rId2"/>
              </a:rPr>
              <a:t>http://</a:t>
            </a:r>
            <a:r>
              <a:rPr lang="cs-CZ" sz="3200" dirty="0" smtClean="0">
                <a:solidFill>
                  <a:srgbClr val="002060"/>
                </a:solidFill>
                <a:hlinkClick r:id="rId2"/>
              </a:rPr>
              <a:t>cs.wikipedia.org/wiki/Soubor:P%C5%99emyslovci_erb.svg</a:t>
            </a:r>
            <a:endParaRPr lang="cs-CZ" sz="3200" dirty="0" smtClean="0">
              <a:solidFill>
                <a:srgbClr val="002060"/>
              </a:solidFill>
            </a:endParaRPr>
          </a:p>
          <a:p>
            <a:pPr algn="l"/>
            <a:r>
              <a:rPr lang="cs-CZ" sz="3200" dirty="0">
                <a:solidFill>
                  <a:srgbClr val="002060"/>
                </a:solidFill>
                <a:hlinkClick r:id="rId3"/>
              </a:rPr>
              <a:t>http://</a:t>
            </a:r>
            <a:r>
              <a:rPr lang="cs-CZ" sz="3200" dirty="0" smtClean="0">
                <a:solidFill>
                  <a:srgbClr val="002060"/>
                </a:solidFill>
                <a:hlinkClick r:id="rId3"/>
              </a:rPr>
              <a:t>cs.wikipedia.org/wiki/Kam%C3%BDk_nad_Vltavou</a:t>
            </a:r>
            <a:endParaRPr lang="cs-CZ" sz="3200" dirty="0" smtClean="0">
              <a:solidFill>
                <a:srgbClr val="002060"/>
              </a:solidFill>
            </a:endParaRPr>
          </a:p>
          <a:p>
            <a:pPr algn="l"/>
            <a:r>
              <a:rPr lang="cs-CZ" sz="3200" dirty="0">
                <a:solidFill>
                  <a:srgbClr val="002060"/>
                </a:solidFill>
                <a:hlinkClick r:id="rId4"/>
              </a:rPr>
              <a:t>http://</a:t>
            </a:r>
            <a:r>
              <a:rPr lang="cs-CZ" sz="3200" dirty="0" smtClean="0">
                <a:solidFill>
                  <a:srgbClr val="002060"/>
                </a:solidFill>
                <a:hlinkClick r:id="rId4"/>
              </a:rPr>
              <a:t>cs.wikipedia.org/wiki/Litomy%C5%A1l</a:t>
            </a:r>
            <a:endParaRPr lang="cs-CZ" sz="3200" dirty="0" smtClean="0">
              <a:solidFill>
                <a:srgbClr val="002060"/>
              </a:solidFill>
            </a:endParaRPr>
          </a:p>
          <a:p>
            <a:pPr algn="l"/>
            <a:r>
              <a:rPr lang="cs-CZ" sz="3200" dirty="0">
                <a:solidFill>
                  <a:srgbClr val="002060"/>
                </a:solidFill>
                <a:hlinkClick r:id="rId5"/>
              </a:rPr>
              <a:t>http://</a:t>
            </a:r>
            <a:r>
              <a:rPr lang="cs-CZ" sz="3200" dirty="0" smtClean="0">
                <a:solidFill>
                  <a:srgbClr val="002060"/>
                </a:solidFill>
                <a:hlinkClick r:id="rId5"/>
              </a:rPr>
              <a:t>cs.wikipedia.org/wiki/Nezamyslice</a:t>
            </a:r>
            <a:endParaRPr lang="cs-CZ" sz="3200" dirty="0" smtClean="0">
              <a:solidFill>
                <a:srgbClr val="002060"/>
              </a:solidFill>
            </a:endParaRPr>
          </a:p>
          <a:p>
            <a:pPr algn="l"/>
            <a:r>
              <a:rPr lang="cs-CZ" sz="3200" dirty="0">
                <a:solidFill>
                  <a:srgbClr val="002060"/>
                </a:solidFill>
                <a:hlinkClick r:id="rId6"/>
              </a:rPr>
              <a:t>http://</a:t>
            </a:r>
            <a:r>
              <a:rPr lang="cs-CZ" sz="3200" dirty="0" smtClean="0">
                <a:solidFill>
                  <a:srgbClr val="002060"/>
                </a:solidFill>
                <a:hlinkClick r:id="rId6"/>
              </a:rPr>
              <a:t>cs.wikipedia.org/wiki/Vysok%C3%A9_M%C3%BDto</a:t>
            </a:r>
            <a:endParaRPr lang="cs-CZ" sz="3200" dirty="0">
              <a:solidFill>
                <a:srgbClr val="002060"/>
              </a:solidFill>
            </a:endParaRPr>
          </a:p>
          <a:p>
            <a:pPr algn="l"/>
            <a:r>
              <a:rPr lang="cs-CZ" sz="3200" dirty="0" smtClean="0">
                <a:solidFill>
                  <a:srgbClr val="002060"/>
                </a:solidFill>
              </a:rPr>
              <a:t>vlastní</a:t>
            </a:r>
          </a:p>
          <a:p>
            <a:pPr algn="l"/>
            <a:endParaRPr lang="cs-CZ" sz="3200" dirty="0">
              <a:solidFill>
                <a:srgbClr val="002060"/>
              </a:solidFill>
            </a:endParaRPr>
          </a:p>
          <a:p>
            <a:pPr algn="l"/>
            <a:endParaRPr lang="cs-CZ" sz="3200" dirty="0" smtClean="0">
              <a:solidFill>
                <a:srgbClr val="002060"/>
              </a:solidFill>
            </a:endParaRPr>
          </a:p>
          <a:p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77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</TotalTime>
  <Words>203</Words>
  <Application>Microsoft Office PowerPoint</Application>
  <PresentationFormat>Předvádění na obrazovce (4:3)</PresentationFormat>
  <Paragraphs>87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příbuzná</dc:title>
  <dc:creator>OEM</dc:creator>
  <cp:lastModifiedBy>OEM</cp:lastModifiedBy>
  <cp:revision>33</cp:revision>
  <dcterms:created xsi:type="dcterms:W3CDTF">2011-09-19T18:18:56Z</dcterms:created>
  <dcterms:modified xsi:type="dcterms:W3CDTF">2011-11-30T10:52:48Z</dcterms:modified>
</cp:coreProperties>
</file>