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7" r:id="rId2"/>
    <p:sldId id="256" r:id="rId3"/>
    <p:sldId id="257" r:id="rId4"/>
    <p:sldId id="260" r:id="rId5"/>
    <p:sldId id="261" r:id="rId6"/>
    <p:sldId id="262" r:id="rId7"/>
    <p:sldId id="259" r:id="rId8"/>
    <p:sldId id="266" r:id="rId9"/>
    <p:sldId id="258" r:id="rId10"/>
    <p:sldId id="263" r:id="rId11"/>
    <p:sldId id="264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8DF9A-F52A-4243-84B2-27C6D035C0F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1490E-12CE-46F1-A1DD-8E750597CB4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8DF9A-F52A-4243-84B2-27C6D035C0F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1490E-12CE-46F1-A1DD-8E750597CB4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8DF9A-F52A-4243-84B2-27C6D035C0F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1490E-12CE-46F1-A1DD-8E750597CB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8DF9A-F52A-4243-84B2-27C6D035C0F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1490E-12CE-46F1-A1DD-8E750597CB4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8DF9A-F52A-4243-84B2-27C6D035C0F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1490E-12CE-46F1-A1DD-8E750597CB4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8DF9A-F52A-4243-84B2-27C6D035C0F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1490E-12CE-46F1-A1DD-8E750597CB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8DF9A-F52A-4243-84B2-27C6D035C0F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1490E-12CE-46F1-A1DD-8E750597CB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8DF9A-F52A-4243-84B2-27C6D035C0F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1490E-12CE-46F1-A1DD-8E750597CB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8DF9A-F52A-4243-84B2-27C6D035C0F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1490E-12CE-46F1-A1DD-8E750597CB4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8DF9A-F52A-4243-84B2-27C6D035C0F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1490E-12CE-46F1-A1DD-8E750597CB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8DF9A-F52A-4243-84B2-27C6D035C0F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71490E-12CE-46F1-A1DD-8E750597CB4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988DF9A-F52A-4243-84B2-27C6D035C0FF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FA71490E-12CE-46F1-A1DD-8E750597CB4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1" y="1124744"/>
            <a:ext cx="7694240" cy="4390424"/>
          </a:xfrm>
        </p:spPr>
        <p:txBody>
          <a:bodyPr/>
          <a:lstStyle/>
          <a:p>
            <a:pPr marL="0" indent="0" algn="l">
              <a:buNone/>
            </a:pP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Druhy a funkce literatury</a:t>
            </a:r>
            <a:b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</a:br>
            <a:endParaRPr lang="cs-CZ" sz="3200" dirty="0">
              <a:solidFill>
                <a:schemeClr val="accent3">
                  <a:lumMod val="50000"/>
                </a:scheme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2139496"/>
              </p:ext>
            </p:extLst>
          </p:nvPr>
        </p:nvGraphicFramePr>
        <p:xfrm>
          <a:off x="683568" y="2204865"/>
          <a:ext cx="7560840" cy="2772527"/>
        </p:xfrm>
        <a:graphic>
          <a:graphicData uri="http://schemas.openxmlformats.org/drawingml/2006/table">
            <a:tbl>
              <a:tblPr firstRow="1" firstCol="1" bandRow="1"/>
              <a:tblGrid>
                <a:gridCol w="1369027"/>
                <a:gridCol w="6191813"/>
              </a:tblGrid>
              <a:tr h="2568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2000" b="1" kern="0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Calibri"/>
                        </a:rPr>
                        <a:t>Mgr. Martina </a:t>
                      </a:r>
                      <a:r>
                        <a:rPr lang="cs-CZ" sz="2000" dirty="0" err="1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Calibri"/>
                        </a:rPr>
                        <a:t>Žondrová</a:t>
                      </a:r>
                      <a:endParaRPr lang="cs-CZ" sz="2000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68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2000" b="1" ker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Calibri"/>
                        </a:rPr>
                        <a:t>Září </a:t>
                      </a:r>
                      <a:r>
                        <a:rPr lang="cs-CZ" sz="2000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Calibri"/>
                        </a:rPr>
                        <a:t>2011</a:t>
                      </a:r>
                      <a:endParaRPr lang="cs-CZ" sz="2000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686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2000" b="1" ker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Calibri"/>
                        </a:rPr>
                        <a:t>7.</a:t>
                      </a:r>
                      <a:endParaRPr lang="cs-CZ" sz="2000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37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2000" b="1" ker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Vzdělávací obor: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Calibri"/>
                        </a:rPr>
                        <a:t>Český jazyk</a:t>
                      </a:r>
                      <a:endParaRPr lang="cs-CZ" sz="2000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0199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2400"/>
                        </a:spcBef>
                        <a:spcAft>
                          <a:spcPts val="0"/>
                        </a:spcAft>
                      </a:pPr>
                      <a:r>
                        <a:rPr lang="cs-CZ" sz="2000" b="1" kern="0" dirty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Calibri"/>
                        </a:rPr>
                        <a:t>Prezentace je určena k výkladu učiva  druhy</a:t>
                      </a:r>
                      <a:r>
                        <a:rPr lang="cs-CZ" sz="2000" baseline="0" dirty="0" smtClean="0">
                          <a:solidFill>
                            <a:schemeClr val="accent3">
                              <a:lumMod val="50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Calibri"/>
                        </a:rPr>
                        <a:t> a funkce literatury. Žáci  se seznámí se základním dělením literatury a jejími funkcemi.</a:t>
                      </a:r>
                      <a:endParaRPr lang="cs-CZ" sz="2000" dirty="0">
                        <a:solidFill>
                          <a:schemeClr val="accent3">
                            <a:lumMod val="50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365251"/>
            <a:ext cx="5969000" cy="1328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177923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548680"/>
            <a:ext cx="6984776" cy="4176464"/>
          </a:xfrm>
        </p:spPr>
        <p:txBody>
          <a:bodyPr/>
          <a:lstStyle/>
          <a:p>
            <a:pPr marL="0" indent="0" algn="ctr">
              <a:buNone/>
            </a:pPr>
            <a:r>
              <a:rPr lang="cs-CZ" sz="8000" dirty="0" smtClean="0">
                <a:solidFill>
                  <a:schemeClr val="accent3">
                    <a:lumMod val="75000"/>
                  </a:schemeClr>
                </a:solidFill>
              </a:rPr>
              <a:t>Druhy a funkce literatury </a:t>
            </a: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</a:b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b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</a:b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05795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87624" y="764704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u="sng" dirty="0" smtClean="0">
                <a:solidFill>
                  <a:schemeClr val="accent3">
                    <a:lumMod val="75000"/>
                  </a:schemeClr>
                </a:solidFill>
              </a:rPr>
              <a:t>Druhy literatury</a:t>
            </a:r>
            <a:endParaRPr lang="cs-CZ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11560" y="1916832"/>
            <a:ext cx="7920880" cy="4680520"/>
          </a:xfrm>
        </p:spPr>
        <p:txBody>
          <a:bodyPr>
            <a:normAutofit/>
          </a:bodyPr>
          <a:lstStyle/>
          <a:p>
            <a:pPr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 Umělecká</a:t>
            </a:r>
          </a:p>
          <a:p>
            <a:pPr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 Odborná</a:t>
            </a:r>
          </a:p>
          <a:p>
            <a:pPr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 Administrativní</a:t>
            </a:r>
          </a:p>
          <a:p>
            <a:pPr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 Publicistická</a:t>
            </a:r>
          </a:p>
          <a:p>
            <a:pPr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 Náboženská</a:t>
            </a:r>
            <a:endParaRPr lang="cs-CZ" sz="44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21610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87624" y="764704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u="sng" dirty="0" smtClean="0">
                <a:solidFill>
                  <a:schemeClr val="accent3">
                    <a:lumMod val="75000"/>
                  </a:schemeClr>
                </a:solidFill>
              </a:rPr>
              <a:t>Druhy literatury</a:t>
            </a:r>
            <a:endParaRPr lang="cs-CZ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11560" y="1916832"/>
            <a:ext cx="7920880" cy="4680520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70000"/>
              </a:lnSpc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4400" b="1" u="sng" dirty="0" smtClean="0">
                <a:solidFill>
                  <a:schemeClr val="accent3">
                    <a:lumMod val="50000"/>
                  </a:schemeClr>
                </a:solidFill>
              </a:rPr>
              <a:t> Umělecká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 = krásná literatura, beletrie, je zaměřená na umělecký, estetický zážitek, např. román, báseň</a:t>
            </a:r>
          </a:p>
          <a:p>
            <a:pPr>
              <a:lnSpc>
                <a:spcPct val="170000"/>
              </a:lnSpc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4400" b="1" u="sng" dirty="0" smtClean="0">
                <a:solidFill>
                  <a:schemeClr val="accent3">
                    <a:lumMod val="50000"/>
                  </a:schemeClr>
                </a:solidFill>
              </a:rPr>
              <a:t> Odborná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 – nauková a populárně-naučná, k poučení, získání nových informací, poznatků, např. encyklopedie, učebnice</a:t>
            </a:r>
          </a:p>
        </p:txBody>
      </p:sp>
    </p:spTree>
    <p:extLst>
      <p:ext uri="{BB962C8B-B14F-4D97-AF65-F5344CB8AC3E}">
        <p14:creationId xmlns:p14="http://schemas.microsoft.com/office/powerpoint/2010/main" val="27470426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87624" y="764704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u="sng" dirty="0" smtClean="0">
                <a:solidFill>
                  <a:schemeClr val="accent3">
                    <a:lumMod val="75000"/>
                  </a:schemeClr>
                </a:solidFill>
              </a:rPr>
              <a:t>Druhy literatury</a:t>
            </a:r>
            <a:endParaRPr lang="cs-CZ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11560" y="1916832"/>
            <a:ext cx="7920880" cy="468052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chemeClr val="accent3">
                    <a:lumMod val="50000"/>
                  </a:schemeClr>
                </a:solidFill>
              </a:rPr>
              <a:t> Administrativní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 – důležitá pro kontakt občanů, veřejnosti s úřady, institucemi, např. vyhlášky, žádosti, zákony</a:t>
            </a:r>
          </a:p>
          <a:p>
            <a:pPr>
              <a:lnSpc>
                <a:spcPct val="150000"/>
              </a:lnSpc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chemeClr val="accent3">
                    <a:lumMod val="50000"/>
                  </a:schemeClr>
                </a:solidFill>
              </a:rPr>
              <a:t> Publicistická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 – předává informace a hodnocení, pomáhá k zamyšlení, kategorizaci názorů, např. reportáž, článek, zpráva</a:t>
            </a:r>
          </a:p>
        </p:txBody>
      </p:sp>
    </p:spTree>
    <p:extLst>
      <p:ext uri="{BB962C8B-B14F-4D97-AF65-F5344CB8AC3E}">
        <p14:creationId xmlns:p14="http://schemas.microsoft.com/office/powerpoint/2010/main" val="29767199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87624" y="764704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u="sng" dirty="0" smtClean="0">
                <a:solidFill>
                  <a:schemeClr val="accent3">
                    <a:lumMod val="75000"/>
                  </a:schemeClr>
                </a:solidFill>
              </a:rPr>
              <a:t>Druhy literatury</a:t>
            </a:r>
            <a:endParaRPr lang="cs-CZ" u="sng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11560" y="1916832"/>
            <a:ext cx="7920880" cy="468052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2800" b="1" u="sng" dirty="0" smtClean="0">
                <a:solidFill>
                  <a:schemeClr val="accent3">
                    <a:lumMod val="50000"/>
                  </a:schemeClr>
                </a:solidFill>
              </a:rPr>
              <a:t> Náboženská</a:t>
            </a:r>
            <a:r>
              <a:rPr lang="cs-CZ" sz="2800" dirty="0" smtClean="0">
                <a:solidFill>
                  <a:schemeClr val="accent3">
                    <a:lumMod val="50000"/>
                  </a:schemeClr>
                </a:solidFill>
              </a:rPr>
              <a:t> = liturgická – např. modlitební a bohoslužebné texty</a:t>
            </a:r>
            <a:endParaRPr lang="cs-CZ" sz="2800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58813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87624" y="18864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Druhy zábavné literatury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971600" y="1916832"/>
            <a:ext cx="7272808" cy="4464496"/>
          </a:xfrm>
        </p:spPr>
        <p:txBody>
          <a:bodyPr>
            <a:normAutofit/>
          </a:bodyPr>
          <a:lstStyle/>
          <a:p>
            <a:pPr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Humoristická</a:t>
            </a:r>
          </a:p>
          <a:p>
            <a:pPr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 Dobrodružná</a:t>
            </a:r>
          </a:p>
          <a:p>
            <a:pPr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 Detektivní</a:t>
            </a:r>
          </a:p>
          <a:p>
            <a:pPr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 Horor</a:t>
            </a:r>
          </a:p>
          <a:p>
            <a:pPr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 Fantasy</a:t>
            </a:r>
          </a:p>
          <a:p>
            <a:pPr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 Utopie</a:t>
            </a:r>
          </a:p>
          <a:p>
            <a:pPr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32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3">
                    <a:lumMod val="50000"/>
                  </a:schemeClr>
                </a:solidFill>
              </a:rPr>
              <a:t>Sci-fi</a:t>
            </a:r>
          </a:p>
          <a:p>
            <a:pPr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79973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87624" y="188640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Próza a poezie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971600" y="1268760"/>
            <a:ext cx="7272808" cy="5472608"/>
          </a:xfrm>
        </p:spPr>
        <p:txBody>
          <a:bodyPr>
            <a:normAutofit fontScale="92500" lnSpcReduction="20000"/>
          </a:bodyPr>
          <a:lstStyle/>
          <a:p>
            <a:pPr marL="45720" indent="0">
              <a:buClr>
                <a:schemeClr val="accent3">
                  <a:lumMod val="75000"/>
                </a:schemeClr>
              </a:buClr>
              <a:buSzPct val="70000"/>
              <a:buNone/>
            </a:pPr>
            <a:r>
              <a:rPr lang="cs-CZ" sz="3500" b="1" u="sng" dirty="0" smtClean="0">
                <a:solidFill>
                  <a:schemeClr val="accent3">
                    <a:lumMod val="75000"/>
                  </a:schemeClr>
                </a:solidFill>
              </a:rPr>
              <a:t>Próza</a:t>
            </a:r>
          </a:p>
          <a:p>
            <a:pPr>
              <a:lnSpc>
                <a:spcPct val="150000"/>
              </a:lnSpc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základní jednotkou je věta</a:t>
            </a:r>
          </a:p>
          <a:p>
            <a:pPr>
              <a:lnSpc>
                <a:spcPct val="150000"/>
              </a:lnSpc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věty se sdružují do odstavců a kapitol</a:t>
            </a:r>
          </a:p>
          <a:p>
            <a:pPr>
              <a:lnSpc>
                <a:spcPct val="150000"/>
              </a:lnSpc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 připomíná přirozenou řeč</a:t>
            </a:r>
          </a:p>
          <a:p>
            <a:pPr marL="45720" indent="0">
              <a:buClr>
                <a:schemeClr val="accent3">
                  <a:lumMod val="75000"/>
                </a:schemeClr>
              </a:buClr>
              <a:buSzPct val="70000"/>
              <a:buNone/>
            </a:pPr>
            <a:endParaRPr lang="cs-CZ" sz="2800" dirty="0">
              <a:solidFill>
                <a:schemeClr val="accent3">
                  <a:lumMod val="75000"/>
                </a:schemeClr>
              </a:solidFill>
            </a:endParaRPr>
          </a:p>
          <a:p>
            <a:pPr marL="45720" indent="0">
              <a:buClr>
                <a:schemeClr val="accent3">
                  <a:lumMod val="75000"/>
                </a:schemeClr>
              </a:buClr>
              <a:buSzPct val="70000"/>
              <a:buNone/>
            </a:pPr>
            <a:r>
              <a:rPr lang="cs-CZ" sz="3500" b="1" u="sng" dirty="0" smtClean="0">
                <a:solidFill>
                  <a:schemeClr val="accent3">
                    <a:lumMod val="75000"/>
                  </a:schemeClr>
                </a:solidFill>
              </a:rPr>
              <a:t>Poezie</a:t>
            </a:r>
          </a:p>
          <a:p>
            <a:pPr>
              <a:lnSpc>
                <a:spcPct val="160000"/>
              </a:lnSpc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základní jednotkou je verš</a:t>
            </a:r>
          </a:p>
          <a:p>
            <a:pPr>
              <a:lnSpc>
                <a:spcPct val="160000"/>
              </a:lnSpc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 verše se sdružují do slok</a:t>
            </a:r>
          </a:p>
          <a:p>
            <a:pPr>
              <a:lnSpc>
                <a:spcPct val="160000"/>
              </a:lnSpc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28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důraz na rytmus a melodii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48421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87624" y="764704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Funkce literatury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755576" y="1772816"/>
            <a:ext cx="7632848" cy="4752528"/>
          </a:xfrm>
        </p:spPr>
        <p:txBody>
          <a:bodyPr>
            <a:normAutofit/>
          </a:bodyPr>
          <a:lstStyle/>
          <a:p>
            <a:pPr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44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Estetická</a:t>
            </a:r>
          </a:p>
          <a:p>
            <a:pPr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44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Informativní</a:t>
            </a:r>
          </a:p>
          <a:p>
            <a:pPr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44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Formativní</a:t>
            </a:r>
          </a:p>
          <a:p>
            <a:pPr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44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Společenská</a:t>
            </a:r>
          </a:p>
          <a:p>
            <a:pPr>
              <a:buClr>
                <a:schemeClr val="accent3">
                  <a:lumMod val="75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44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4400" dirty="0" smtClean="0">
                <a:solidFill>
                  <a:schemeClr val="accent3">
                    <a:lumMod val="50000"/>
                  </a:schemeClr>
                </a:solidFill>
              </a:rPr>
              <a:t>Zábavná</a:t>
            </a:r>
          </a:p>
          <a:p>
            <a:pPr>
              <a:buClr>
                <a:schemeClr val="accent3">
                  <a:lumMod val="50000"/>
                </a:schemeClr>
              </a:buClr>
              <a:buSzPct val="70000"/>
              <a:buFont typeface="Wingdings" pitchFamily="2" charset="2"/>
              <a:buChar char="q"/>
            </a:pP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560844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87624" y="764704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Funkce literatury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755576" y="1772816"/>
            <a:ext cx="7632848" cy="475252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accent3">
                  <a:lumMod val="50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2800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000" b="1" u="sng" dirty="0" smtClean="0">
                <a:solidFill>
                  <a:schemeClr val="accent3">
                    <a:lumMod val="50000"/>
                  </a:schemeClr>
                </a:solidFill>
              </a:rPr>
              <a:t>Estetická</a:t>
            </a:r>
            <a:r>
              <a:rPr lang="cs-CZ" sz="3000" dirty="0" smtClean="0">
                <a:solidFill>
                  <a:schemeClr val="accent3">
                    <a:lumMod val="50000"/>
                  </a:schemeClr>
                </a:solidFill>
              </a:rPr>
              <a:t> – základní funkce, vzbuzuje v člověku pocit krásy</a:t>
            </a:r>
          </a:p>
          <a:p>
            <a:pPr>
              <a:lnSpc>
                <a:spcPct val="150000"/>
              </a:lnSpc>
              <a:buClr>
                <a:schemeClr val="accent3">
                  <a:lumMod val="50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3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3000" b="1" u="sng" dirty="0" smtClean="0">
                <a:solidFill>
                  <a:schemeClr val="accent3">
                    <a:lumMod val="50000"/>
                  </a:schemeClr>
                </a:solidFill>
              </a:rPr>
              <a:t>Informativní</a:t>
            </a:r>
            <a:r>
              <a:rPr lang="cs-CZ" sz="3000" dirty="0" smtClean="0">
                <a:solidFill>
                  <a:schemeClr val="accent3">
                    <a:lumMod val="50000"/>
                  </a:schemeClr>
                </a:solidFill>
              </a:rPr>
              <a:t> = vzdělávací, poznávací – rozvíjí myšlení a vyjadřování</a:t>
            </a:r>
          </a:p>
          <a:p>
            <a:pPr>
              <a:lnSpc>
                <a:spcPct val="150000"/>
              </a:lnSpc>
              <a:buClr>
                <a:schemeClr val="accent3">
                  <a:lumMod val="50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3000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3000" b="1" u="sng" dirty="0" smtClean="0">
                <a:solidFill>
                  <a:schemeClr val="accent3">
                    <a:lumMod val="50000"/>
                  </a:schemeClr>
                </a:solidFill>
              </a:rPr>
              <a:t>Formativní</a:t>
            </a:r>
            <a:r>
              <a:rPr lang="cs-CZ" sz="3000" dirty="0" smtClean="0">
                <a:solidFill>
                  <a:schemeClr val="accent3">
                    <a:lumMod val="50000"/>
                  </a:schemeClr>
                </a:solidFill>
              </a:rPr>
              <a:t> = výchovná – pomáhá utvářet hodnoty</a:t>
            </a:r>
            <a:endParaRPr lang="cs-CZ" sz="3000" b="1" u="sng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buClr>
                <a:schemeClr val="accent3">
                  <a:lumMod val="50000"/>
                </a:schemeClr>
              </a:buClr>
              <a:buSzPct val="70000"/>
              <a:buFont typeface="Wingdings" pitchFamily="2" charset="2"/>
              <a:buChar char="q"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246210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187624" y="764704"/>
            <a:ext cx="6512511" cy="1143000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Funkce literatury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755576" y="1772816"/>
            <a:ext cx="7632848" cy="475252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Clr>
                <a:schemeClr val="accent3">
                  <a:lumMod val="50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3000" b="1" u="sng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3000" b="1" u="sng" dirty="0" smtClean="0">
                <a:solidFill>
                  <a:schemeClr val="accent3">
                    <a:lumMod val="50000"/>
                  </a:schemeClr>
                </a:solidFill>
              </a:rPr>
              <a:t>Společenská</a:t>
            </a:r>
            <a:r>
              <a:rPr lang="cs-CZ" sz="3000" dirty="0" smtClean="0">
                <a:solidFill>
                  <a:schemeClr val="accent3">
                    <a:lumMod val="50000"/>
                  </a:schemeClr>
                </a:solidFill>
              </a:rPr>
              <a:t> – upozorňuje na společenské problémy, zachycuje mezilidské vztahy</a:t>
            </a:r>
            <a:endParaRPr lang="cs-CZ" sz="3000" b="1" u="sng" dirty="0" smtClean="0">
              <a:solidFill>
                <a:schemeClr val="accent3">
                  <a:lumMod val="50000"/>
                </a:schemeClr>
              </a:solidFill>
            </a:endParaRPr>
          </a:p>
          <a:p>
            <a:pPr>
              <a:lnSpc>
                <a:spcPct val="150000"/>
              </a:lnSpc>
              <a:buClr>
                <a:schemeClr val="accent3">
                  <a:lumMod val="50000"/>
                </a:schemeClr>
              </a:buClr>
              <a:buSzPct val="70000"/>
              <a:buFont typeface="Wingdings" pitchFamily="2" charset="2"/>
              <a:buChar char="q"/>
            </a:pPr>
            <a:r>
              <a:rPr lang="cs-CZ" sz="3000" b="1" u="sng" dirty="0">
                <a:solidFill>
                  <a:schemeClr val="accent3">
                    <a:lumMod val="50000"/>
                  </a:schemeClr>
                </a:solidFill>
              </a:rPr>
              <a:t> </a:t>
            </a:r>
            <a:r>
              <a:rPr lang="cs-CZ" sz="3000" b="1" u="sng" dirty="0" smtClean="0">
                <a:solidFill>
                  <a:schemeClr val="accent3">
                    <a:lumMod val="50000"/>
                  </a:schemeClr>
                </a:solidFill>
              </a:rPr>
              <a:t>Zábavná </a:t>
            </a:r>
            <a:r>
              <a:rPr lang="cs-CZ" sz="3000" dirty="0" smtClean="0">
                <a:solidFill>
                  <a:schemeClr val="accent3">
                    <a:lumMod val="50000"/>
                  </a:schemeClr>
                </a:solidFill>
              </a:rPr>
              <a:t>= oddychová – poskytuje pobavení, odreagování, relaxaci</a:t>
            </a:r>
            <a:endParaRPr lang="cs-CZ" sz="3000" b="1" u="sng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60773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731520"/>
            <a:ext cx="7920880" cy="5793824"/>
          </a:xfrm>
        </p:spPr>
        <p:txBody>
          <a:bodyPr/>
          <a:lstStyle/>
          <a:p>
            <a:pPr marL="45720" indent="0">
              <a:buNone/>
            </a:pPr>
            <a:r>
              <a:rPr lang="cs-CZ" sz="4000" b="1" u="sng" dirty="0" smtClean="0">
                <a:solidFill>
                  <a:schemeClr val="accent3">
                    <a:lumMod val="75000"/>
                  </a:schemeClr>
                </a:solidFill>
              </a:rPr>
              <a:t>Použité zdroje:</a:t>
            </a:r>
          </a:p>
          <a:p>
            <a:pPr marL="45720" indent="0">
              <a:buNone/>
            </a:pP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SOCHROVÁ, M. </a:t>
            </a:r>
            <a:r>
              <a:rPr lang="cs-CZ" sz="2000" i="1" dirty="0">
                <a:solidFill>
                  <a:schemeClr val="accent3">
                    <a:lumMod val="50000"/>
                  </a:schemeClr>
                </a:solidFill>
              </a:rPr>
              <a:t>Literatura v kostce. </a:t>
            </a:r>
            <a:r>
              <a:rPr lang="cs-CZ" sz="2000" dirty="0">
                <a:solidFill>
                  <a:schemeClr val="accent3">
                    <a:lumMod val="50000"/>
                  </a:schemeClr>
                </a:solidFill>
              </a:rPr>
              <a:t>2. vyd. Praha: Fragment, 2007. 176 s. ISBN 978-80-253-0652-9.</a:t>
            </a:r>
          </a:p>
          <a:p>
            <a:pPr marL="45720" indent="0">
              <a:buNone/>
            </a:pP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4572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4291462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93</TotalTime>
  <Words>316</Words>
  <Application>Microsoft Office PowerPoint</Application>
  <PresentationFormat>Předvádění na obrazovce (4:3)</PresentationFormat>
  <Paragraphs>59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Druhy a funkce literatury </vt:lpstr>
      <vt:lpstr>Druhy a funkce literatury    </vt:lpstr>
      <vt:lpstr>Druhy literatury</vt:lpstr>
      <vt:lpstr>Druhy literatury</vt:lpstr>
      <vt:lpstr>Druhy literatury</vt:lpstr>
      <vt:lpstr>Druhy literatury</vt:lpstr>
      <vt:lpstr>Druhy zábavné literatury</vt:lpstr>
      <vt:lpstr>Próza a poezie</vt:lpstr>
      <vt:lpstr>Funkce literatury</vt:lpstr>
      <vt:lpstr>Funkce literatury</vt:lpstr>
      <vt:lpstr>Funkce literatury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Druhy a funkce literatury,</dc:title>
  <dc:creator>Martina Žondrová</dc:creator>
  <cp:lastModifiedBy>pc</cp:lastModifiedBy>
  <cp:revision>23</cp:revision>
  <dcterms:created xsi:type="dcterms:W3CDTF">2012-05-08T11:23:02Z</dcterms:created>
  <dcterms:modified xsi:type="dcterms:W3CDTF">2013-06-17T15:04:13Z</dcterms:modified>
</cp:coreProperties>
</file>