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6290ADD1-DBFB-459F-941E-FC0652C201CD}">
          <p14:sldIdLst>
            <p14:sldId id="256"/>
            <p14:sldId id="257"/>
            <p14:sldId id="258"/>
            <p14:sldId id="259"/>
            <p14:sldId id="260"/>
            <p14:sldId id="261"/>
            <p14:sldId id="263"/>
            <p14:sldId id="262"/>
            <p14:sldId id="264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37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7EF7A51-61F8-4968-AC29-4817976D210F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ED40A13-8070-461F-BEE0-AC19159821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skolicka6.rajce.idnes.cz/VYJMENOVANA_SLOVA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3366" y="1340768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87101450"/>
              </p:ext>
            </p:extLst>
          </p:nvPr>
        </p:nvGraphicFramePr>
        <p:xfrm>
          <a:off x="179512" y="5095303"/>
          <a:ext cx="8964488" cy="1752600"/>
        </p:xfrm>
        <a:graphic>
          <a:graphicData uri="http://schemas.openxmlformats.org/drawingml/2006/table">
            <a:tbl>
              <a:tblPr/>
              <a:tblGrid>
                <a:gridCol w="2714020"/>
                <a:gridCol w="625046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Vyjmenovaná slova (VS)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smtClean="0">
                          <a:latin typeface="Times New Roman"/>
                          <a:ea typeface="Calibri"/>
                          <a:cs typeface="Times New Roman"/>
                        </a:rPr>
                        <a:t>VY_32_INOVACE_19_Význam </a:t>
                      </a:r>
                      <a:r>
                        <a:rPr lang="cs-CZ" sz="2000" b="0" dirty="0" smtClean="0">
                          <a:latin typeface="Times New Roman"/>
                          <a:ea typeface="Calibri"/>
                          <a:cs typeface="Times New Roman"/>
                        </a:rPr>
                        <a:t>VS po Z – brzy, jazyk, nazývat</a:t>
                      </a:r>
                      <a:r>
                        <a:rPr lang="cs-CZ" sz="2000" b="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se, Ruzyně</a:t>
                      </a:r>
                      <a:endParaRPr lang="cs-CZ" sz="2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Jana Lišková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146816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4594522"/>
          </a:xfrm>
        </p:spPr>
        <p:txBody>
          <a:bodyPr>
            <a:normAutofit fontScale="90000"/>
          </a:bodyPr>
          <a:lstStyle/>
          <a:p>
            <a:pPr fontAlgn="t"/>
            <a:r>
              <a:rPr lang="cs-CZ" sz="4400" dirty="0" smtClean="0">
                <a:solidFill>
                  <a:srgbClr val="002060"/>
                </a:solidFill>
              </a:rPr>
              <a:t>  </a:t>
            </a:r>
            <a:r>
              <a:rPr lang="cs-CZ" sz="4400" u="sng" dirty="0" smtClean="0">
                <a:solidFill>
                  <a:srgbClr val="002060"/>
                </a:solidFill>
              </a:rPr>
              <a:t>Význam </a:t>
            </a:r>
            <a:r>
              <a:rPr lang="cs-CZ" sz="4400" u="sng" dirty="0">
                <a:solidFill>
                  <a:srgbClr val="002060"/>
                </a:solidFill>
              </a:rPr>
              <a:t>vyjmenovaných slov po Z</a:t>
            </a:r>
            <a:r>
              <a:rPr lang="cs-CZ" sz="4400" u="sng" dirty="0" smtClean="0">
                <a:solidFill>
                  <a:srgbClr val="002060"/>
                </a:solidFill>
              </a:rPr>
              <a:t/>
            </a:r>
            <a:br>
              <a:rPr lang="cs-CZ" sz="4400" u="sng" dirty="0" smtClean="0">
                <a:solidFill>
                  <a:srgbClr val="002060"/>
                </a:solidFill>
              </a:rPr>
            </a:br>
            <a:r>
              <a:rPr lang="cs-CZ" sz="4400" u="sng" dirty="0">
                <a:solidFill>
                  <a:srgbClr val="002060"/>
                </a:solidFill>
              </a:rPr>
              <a:t/>
            </a:r>
            <a:br>
              <a:rPr lang="cs-CZ" sz="4400" u="sng" dirty="0">
                <a:solidFill>
                  <a:srgbClr val="002060"/>
                </a:solidFill>
              </a:rPr>
            </a:br>
            <a:r>
              <a:rPr lang="cs-CZ" b="0" dirty="0" smtClean="0">
                <a:solidFill>
                  <a:srgbClr val="002060"/>
                </a:solidFill>
              </a:rPr>
              <a:t>	brzy</a:t>
            </a:r>
            <a:br>
              <a:rPr lang="cs-CZ" b="0" dirty="0" smtClean="0">
                <a:solidFill>
                  <a:srgbClr val="002060"/>
                </a:solidFill>
              </a:rPr>
            </a:br>
            <a:r>
              <a:rPr lang="cs-CZ" b="0" dirty="0" smtClean="0">
                <a:solidFill>
                  <a:srgbClr val="002060"/>
                </a:solidFill>
              </a:rPr>
              <a:t>	jazyk</a:t>
            </a:r>
            <a:br>
              <a:rPr lang="cs-CZ" b="0" dirty="0" smtClean="0">
                <a:solidFill>
                  <a:srgbClr val="002060"/>
                </a:solidFill>
              </a:rPr>
            </a:br>
            <a:r>
              <a:rPr lang="cs-CZ" b="0" smtClean="0">
                <a:solidFill>
                  <a:srgbClr val="002060"/>
                </a:solidFill>
              </a:rPr>
              <a:t>	nazývat se</a:t>
            </a:r>
            <a:r>
              <a:rPr lang="cs-CZ" b="0" dirty="0" smtClean="0">
                <a:solidFill>
                  <a:srgbClr val="002060"/>
                </a:solidFill>
              </a:rPr>
              <a:t/>
            </a:r>
            <a:br>
              <a:rPr lang="cs-CZ" b="0" dirty="0" smtClean="0">
                <a:solidFill>
                  <a:srgbClr val="002060"/>
                </a:solidFill>
              </a:rPr>
            </a:br>
            <a:r>
              <a:rPr lang="cs-CZ" b="0" dirty="0" smtClean="0">
                <a:solidFill>
                  <a:srgbClr val="002060"/>
                </a:solidFill>
              </a:rPr>
              <a:t>	Ruzyně</a:t>
            </a:r>
            <a:r>
              <a:rPr lang="cs-CZ" u="sng" dirty="0">
                <a:solidFill>
                  <a:srgbClr val="002060"/>
                </a:solidFill>
              </a:rPr>
              <a:t/>
            </a:r>
            <a:br>
              <a:rPr lang="cs-CZ" u="sng" dirty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229200"/>
            <a:ext cx="8229600" cy="896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Autorem materiálu a všech jeho částí, není–</a:t>
            </a:r>
            <a:r>
              <a:rPr lang="cs-CZ" dirty="0" err="1">
                <a:solidFill>
                  <a:schemeClr val="bg1"/>
                </a:solidFill>
              </a:rPr>
              <a:t>li</a:t>
            </a:r>
            <a:r>
              <a:rPr lang="cs-CZ" dirty="0">
                <a:solidFill>
                  <a:schemeClr val="bg1"/>
                </a:solidFill>
              </a:rPr>
              <a:t> uvedeno jinak, je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Mgr. Jana Lišková 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002060"/>
                </a:solidFill>
              </a:rPr>
              <a:t>			 </a:t>
            </a:r>
            <a:r>
              <a:rPr lang="cs-CZ" sz="4000" dirty="0" smtClean="0">
                <a:solidFill>
                  <a:srgbClr val="002060"/>
                </a:solidFill>
              </a:rPr>
              <a:t>     2</a:t>
            </a:r>
            <a:r>
              <a:rPr lang="cs-CZ" dirty="0" smtClean="0">
                <a:solidFill>
                  <a:srgbClr val="002060"/>
                </a:solidFill>
              </a:rPr>
              <a:t>.ZŠ </a:t>
            </a:r>
            <a:r>
              <a:rPr lang="cs-CZ" dirty="0">
                <a:solidFill>
                  <a:srgbClr val="002060"/>
                </a:solidFill>
              </a:rPr>
              <a:t>Dobříš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61753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OEM\Desktop\Nová složka (2)\Nová složka\Bez názvu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55006"/>
            <a:ext cx="238125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Desktop\Nová složka (2)\Nová složka\Bez názvu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3"/>
            <a:ext cx="238125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Desktop\Nová složka (2)\Nová složka\Bez názvu6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213" y="4606889"/>
            <a:ext cx="237626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289644"/>
            <a:ext cx="6192688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BRZY</a:t>
            </a:r>
          </a:p>
          <a:p>
            <a:r>
              <a:rPr lang="cs-CZ" sz="32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ýznam / synonyma</a:t>
            </a:r>
          </a:p>
          <a:p>
            <a:r>
              <a:rPr lang="cs-CZ" sz="1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		    </a:t>
            </a:r>
            <a:r>
              <a:rPr lang="cs-CZ" sz="14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</a:t>
            </a:r>
            <a:r>
              <a:rPr lang="cs-CZ" sz="14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slova stejného nebo podobného významu</a:t>
            </a:r>
            <a:r>
              <a:rPr lang="cs-CZ" sz="14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99792" y="2060848"/>
            <a:ext cx="5940152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zakrátko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zanedlouho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časně (ráno)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záhy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Vstal jsem </a:t>
            </a:r>
            <a:r>
              <a:rPr lang="cs-CZ" sz="32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brzy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 ráno, abych si mohl jít zaběhat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do 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parku.</a:t>
            </a:r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699792" y="4442326"/>
            <a:ext cx="597666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322455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OEM\Desktop\Nová složka (2)\Nová složka\Bez názvu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8844"/>
            <a:ext cx="2448272" cy="207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Desktop\Nová složka (2)\Nová složka\Bez názvu5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53136"/>
            <a:ext cx="2448272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Desktop\Nová složka (2)\Nová složka\Bez názvu7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105" y="2420888"/>
            <a:ext cx="244827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403" y="305079"/>
            <a:ext cx="6264696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JAZYK</a:t>
            </a:r>
            <a:endParaRPr lang="cs-CZ" sz="4000" b="1" u="sng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význam / synonyma</a:t>
            </a:r>
          </a:p>
          <a:p>
            <a:r>
              <a:rPr lang="cs-CZ" sz="16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		 </a:t>
            </a:r>
            <a:r>
              <a:rPr lang="cs-CZ" sz="16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14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(slova stejného nebo podobného významu)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95017" y="2204864"/>
            <a:ext cx="583264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mluva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řeč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mateřština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orgán chuti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u="sng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Další významy: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něhový jazyk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j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azyk – součást obuvi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22455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OEM\Desktop\Nová složka (2)\Nová složka\Bez názvu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188640"/>
            <a:ext cx="252028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EM\Desktop\Nová složka (2)\Nová složka\Bez názvu9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4561997"/>
            <a:ext cx="2520280" cy="210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OEM\Desktop\Nová složka (2)\Nová složka\Bez názvu8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2348880"/>
            <a:ext cx="252028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00" y="404664"/>
            <a:ext cx="619268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NAZÝVAT (SE)</a:t>
            </a:r>
            <a:endParaRPr lang="cs-CZ" sz="4000" b="1" u="sng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význam / synonyma</a:t>
            </a:r>
          </a:p>
          <a:p>
            <a:r>
              <a:rPr lang="cs-CZ" sz="16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		   </a:t>
            </a:r>
            <a:r>
              <a:rPr lang="cs-CZ" sz="14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</a:t>
            </a:r>
            <a:r>
              <a:rPr lang="cs-CZ" sz="14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slova stejného nebo podobného významu)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2330227"/>
            <a:ext cx="576064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jmenovat se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mít jméno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Jak se </a:t>
            </a:r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nazývá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tato ulice?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879812" y="5013176"/>
            <a:ext cx="597666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935675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OEM\Desktop\Nová složka (2)\Nová složka\Bez názvu1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144" y="4509120"/>
            <a:ext cx="244863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OEM\Desktop\Nová složka (2)\Nová složka\Bez názvu1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48880"/>
            <a:ext cx="2448272" cy="2088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OEM\Desktop\Nová složka (2)\Nová složka\Bez názvu3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244827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00" y="404664"/>
            <a:ext cx="6264696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RUZYNĚ</a:t>
            </a:r>
            <a:endParaRPr lang="cs-CZ" sz="4000" b="1" u="sng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význam / synonyma</a:t>
            </a:r>
          </a:p>
          <a:p>
            <a:r>
              <a:rPr lang="cs-CZ" sz="16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		   </a:t>
            </a:r>
            <a:r>
              <a:rPr lang="cs-CZ" sz="14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(</a:t>
            </a:r>
            <a:r>
              <a:rPr lang="cs-CZ" sz="14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slova stejného nebo podobného významu)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2540803"/>
            <a:ext cx="612068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mezinárodní letiště</a:t>
            </a:r>
          </a:p>
          <a:p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(zprovozněno v roce 1937)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jedna ze čtvrtí 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hlavního města Prahy</a:t>
            </a:r>
          </a:p>
          <a:p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(Praha 6)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připojena k Praze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v roce 1960</a:t>
            </a:r>
          </a:p>
          <a:p>
            <a:r>
              <a:rPr lang="cs-CZ" sz="1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(před tímto datem samostatná obec)</a:t>
            </a:r>
            <a:endParaRPr lang="cs-CZ" sz="16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35675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Co znamenají tato rčení?</a:t>
            </a:r>
            <a:endParaRPr lang="cs-CZ" sz="4000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9" name="Picture 5" descr="C:\Users\OEM\AppData\Local\Microsoft\Windows\Temporary Internet Files\Content.IE5\WBFX4FDB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3523" y="2060848"/>
            <a:ext cx="4735409" cy="342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nahoru 2"/>
          <p:cNvSpPr/>
          <p:nvPr/>
        </p:nvSpPr>
        <p:spPr>
          <a:xfrm rot="2325733">
            <a:off x="3188313" y="5342811"/>
            <a:ext cx="800648" cy="115212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45332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41897" y="116632"/>
            <a:ext cx="6271368" cy="5453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..co na srdci, to na jazyku…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1897" y="1238042"/>
            <a:ext cx="6271368" cy="5453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..jazyk ostrý jako břitva…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1897" y="3450141"/>
            <a:ext cx="6271368" cy="5453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..držet jazyk za zuby…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1897" y="4552392"/>
            <a:ext cx="6271368" cy="5453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..mít jazyk na vestě…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1897" y="5685420"/>
            <a:ext cx="6271368" cy="5453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..rozvázat někomu jazyk…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1897" y="2328731"/>
            <a:ext cx="6271368" cy="5453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..dát si pozor na jazyk…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89334" y="661978"/>
            <a:ext cx="6011913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upřímnost</a:t>
            </a:r>
            <a:endParaRPr lang="cs-CZ" sz="32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89334" y="5097738"/>
            <a:ext cx="5983538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</a:t>
            </a:r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ýt udýchaný</a:t>
            </a:r>
            <a:endParaRPr lang="cs-CZ" sz="32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989334" y="3976328"/>
            <a:ext cx="5973572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mlčet</a:t>
            </a:r>
            <a:endParaRPr lang="cs-CZ" sz="32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89334" y="2874077"/>
            <a:ext cx="6011913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</a:t>
            </a:r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ýt opatrný ve vyjadřování</a:t>
            </a:r>
            <a:endParaRPr lang="cs-CZ" sz="32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989334" y="1752667"/>
            <a:ext cx="5996880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výřečný až hubatý</a:t>
            </a:r>
            <a:endParaRPr lang="cs-CZ" sz="32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89334" y="6230766"/>
            <a:ext cx="6011913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řimět někoho k mluvení</a:t>
            </a:r>
            <a:endParaRPr lang="cs-CZ" sz="32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86787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 rot="20564931">
            <a:off x="436153" y="2552330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Znáš některá další rčení, ve kterých je obsaženo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slovo jazyk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3501008"/>
            <a:ext cx="259228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90477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3140968"/>
            <a:ext cx="885698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Zdroje:</a:t>
            </a:r>
          </a:p>
          <a:p>
            <a:endParaRPr lang="cs-CZ" sz="2400" u="sng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www.office.</a:t>
            </a:r>
            <a:r>
              <a:rPr lang="cs-CZ" sz="2400" dirty="0" err="1" smtClean="0">
                <a:solidFill>
                  <a:schemeClr val="bg1"/>
                </a:solidFill>
              </a:rPr>
              <a:t>microsoft.com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http</a:t>
            </a:r>
            <a:r>
              <a:rPr lang="cs-CZ" sz="2400" dirty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://skolicka6.rajce.idnes.cz/VYJMENOVANA_SLOVA</a:t>
            </a:r>
            <a:r>
              <a:rPr lang="cs-CZ" sz="2400" dirty="0" smtClean="0">
                <a:solidFill>
                  <a:srgbClr val="002060"/>
                </a:solidFill>
                <a:hlinkClick r:id="rId2"/>
              </a:rPr>
              <a:t>/</a:t>
            </a: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</a:t>
            </a:r>
            <a:endParaRPr lang="cs-CZ" sz="24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03908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520</TotalTime>
  <Words>241</Words>
  <Application>Microsoft Office PowerPoint</Application>
  <PresentationFormat>Předvádění na obrazovce (4:3)</PresentationFormat>
  <Paragraphs>72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Snímek 1</vt:lpstr>
      <vt:lpstr>  Význam vyjmenovaných slov po Z   brzy  jazyk  nazývat se  Ruzyně </vt:lpstr>
      <vt:lpstr>Snímek 3</vt:lpstr>
      <vt:lpstr>Snímek 4</vt:lpstr>
      <vt:lpstr>Snímek 5</vt:lpstr>
      <vt:lpstr>Snímek 6</vt:lpstr>
      <vt:lpstr>Co znamenají tato rčení?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21</cp:revision>
  <dcterms:created xsi:type="dcterms:W3CDTF">2011-09-10T12:06:56Z</dcterms:created>
  <dcterms:modified xsi:type="dcterms:W3CDTF">2012-09-13T20:59:13Z</dcterms:modified>
</cp:coreProperties>
</file>