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61" r:id="rId5"/>
    <p:sldId id="262" r:id="rId6"/>
    <p:sldId id="263" r:id="rId7"/>
    <p:sldId id="264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FE736-8ED3-4D3B-BBAD-55FB0D44CA49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EECA03-E503-4C16-B9FA-3B570AB8363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6355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709705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0416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6080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167614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37176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26815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35005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2961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474626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96542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8676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293C53-8C48-4AB3-B906-A7EBAF333E14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5350F-7010-4C3C-9A45-031D10387E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19287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39600">
              <a:srgbClr val="C3E139"/>
            </a:gs>
            <a:gs pos="69000">
              <a:srgbClr val="96C127"/>
            </a:gs>
            <a:gs pos="12000">
              <a:schemeClr val="bg2">
                <a:tint val="80000"/>
                <a:satMod val="300000"/>
              </a:schemeClr>
            </a:gs>
            <a:gs pos="87000">
              <a:schemeClr val="bg2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16632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1268760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183264367"/>
              </p:ext>
            </p:extLst>
          </p:nvPr>
        </p:nvGraphicFramePr>
        <p:xfrm>
          <a:off x="48188" y="5229200"/>
          <a:ext cx="9145016" cy="1402080"/>
        </p:xfrm>
        <a:graphic>
          <a:graphicData uri="http://schemas.openxmlformats.org/drawingml/2006/table">
            <a:tbl>
              <a:tblPr/>
              <a:tblGrid>
                <a:gridCol w="2768675"/>
                <a:gridCol w="6376341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Vyjmenovaná slova (VS)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smtClean="0">
                          <a:latin typeface="Times New Roman"/>
                          <a:ea typeface="Calibri"/>
                          <a:cs typeface="Times New Roman"/>
                        </a:rPr>
                        <a:t>VY_32_INOVACE_20_Význam </a:t>
                      </a:r>
                      <a:r>
                        <a:rPr lang="cs-CZ" sz="2000" b="0" dirty="0" smtClean="0">
                          <a:latin typeface="Times New Roman"/>
                          <a:ea typeface="Calibri"/>
                          <a:cs typeface="Times New Roman"/>
                        </a:rPr>
                        <a:t>VS po Z – slova příbuzná </a:t>
                      </a:r>
                      <a:endParaRPr lang="cs-CZ" sz="2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baseline="0" smtClean="0">
                          <a:latin typeface="Times New Roman"/>
                          <a:ea typeface="Calibri"/>
                          <a:cs typeface="Times New Roman"/>
                        </a:rPr>
                        <a:t>Jana Lišková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76865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-108520" y="1340768"/>
            <a:ext cx="91440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u="sng" dirty="0" smtClean="0">
                <a:solidFill>
                  <a:srgbClr val="002060"/>
                </a:solidFill>
              </a:rPr>
              <a:t>Vyjmenovaná slova po </a:t>
            </a:r>
            <a:r>
              <a:rPr lang="cs-CZ" sz="4000" b="1" u="sng" dirty="0" smtClean="0">
                <a:solidFill>
                  <a:srgbClr val="002060"/>
                </a:solidFill>
              </a:rPr>
              <a:t>Z</a:t>
            </a:r>
          </a:p>
          <a:p>
            <a:pPr algn="ctr"/>
            <a:endParaRPr lang="cs-CZ" sz="4000" b="1" u="sng" dirty="0" smtClean="0">
              <a:solidFill>
                <a:srgbClr val="002060"/>
              </a:solidFill>
            </a:endParaRPr>
          </a:p>
          <a:p>
            <a:pPr algn="ctr"/>
            <a:r>
              <a:rPr lang="cs-CZ" sz="4000" dirty="0" smtClean="0">
                <a:solidFill>
                  <a:srgbClr val="002060"/>
                </a:solidFill>
              </a:rPr>
              <a:t>- </a:t>
            </a:r>
            <a:r>
              <a:rPr lang="cs-CZ" sz="4000" u="sng" dirty="0" smtClean="0">
                <a:solidFill>
                  <a:srgbClr val="FF0000"/>
                </a:solidFill>
              </a:rPr>
              <a:t>slova příbuzná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rgbClr val="002060"/>
                </a:solidFill>
              </a:rPr>
              <a:t>-</a:t>
            </a:r>
            <a:r>
              <a:rPr lang="cs-CZ" u="sng" dirty="0" smtClean="0">
                <a:solidFill>
                  <a:srgbClr val="002060"/>
                </a:solidFill>
              </a:rPr>
              <a:t/>
            </a:r>
            <a:br>
              <a:rPr lang="cs-CZ" u="sng" dirty="0" smtClean="0">
                <a:solidFill>
                  <a:srgbClr val="002060"/>
                </a:solidFill>
              </a:rPr>
            </a:b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51520" y="5805264"/>
            <a:ext cx="91440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rgbClr val="FF0000"/>
                </a:solidFill>
              </a:rPr>
              <a:t>Autorem materiálu a všech jeho částí, není–</a:t>
            </a:r>
            <a:r>
              <a:rPr lang="cs-CZ" sz="1600" dirty="0" err="1" smtClean="0">
                <a:solidFill>
                  <a:srgbClr val="FF0000"/>
                </a:solidFill>
              </a:rPr>
              <a:t>li</a:t>
            </a:r>
            <a:r>
              <a:rPr lang="cs-CZ" sz="1600" dirty="0" smtClean="0">
                <a:solidFill>
                  <a:srgbClr val="FF0000"/>
                </a:solidFill>
              </a:rPr>
              <a:t> uvedeno jinak, je </a:t>
            </a:r>
            <a:r>
              <a:rPr lang="cs-CZ" sz="1600" dirty="0" smtClean="0">
                <a:solidFill>
                  <a:srgbClr val="002060"/>
                </a:solidFill>
              </a:rPr>
              <a:t>Mgr. Jana Lišková </a:t>
            </a:r>
          </a:p>
          <a:p>
            <a:r>
              <a:rPr lang="cs-CZ" sz="1600" dirty="0" smtClean="0">
                <a:solidFill>
                  <a:srgbClr val="002060"/>
                </a:solidFill>
              </a:rPr>
              <a:t>			             2.ZŠ Dobříš</a:t>
            </a:r>
          </a:p>
          <a:p>
            <a:endParaRPr lang="cs-CZ" dirty="0"/>
          </a:p>
        </p:txBody>
      </p:sp>
      <p:pic>
        <p:nvPicPr>
          <p:cNvPr id="1031" name="Picture 7" descr="C:\Users\OEM\AppData\Local\Microsoft\Windows\Temporary Internet Files\Content.IE5\XTJSVHHC\MP90030961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56759"/>
            <a:ext cx="8208912" cy="1888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439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7504" y="404664"/>
            <a:ext cx="892899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/>
              <a:t>brzy</a:t>
            </a:r>
          </a:p>
          <a:p>
            <a:endParaRPr lang="cs-CZ" sz="3200" u="sng" dirty="0" smtClean="0"/>
          </a:p>
          <a:p>
            <a:r>
              <a:rPr lang="cs-CZ" sz="3200" b="1" u="sng" dirty="0" smtClean="0"/>
              <a:t>jazyk</a:t>
            </a:r>
            <a:r>
              <a:rPr lang="cs-CZ" sz="3200" dirty="0" smtClean="0"/>
              <a:t>: jazýček, jazykozpyt, jazykověda, 	    jazykovědec, jazykovědný, 	  	 	    jazykový, dvojjazyčný, 	  	   		    cizojazyčný, jazykolam, jazylka</a:t>
            </a:r>
          </a:p>
          <a:p>
            <a:endParaRPr lang="cs-CZ" sz="3200" dirty="0" smtClean="0"/>
          </a:p>
          <a:p>
            <a:r>
              <a:rPr lang="cs-CZ" sz="3200" b="1" u="sng" dirty="0"/>
              <a:t>n</a:t>
            </a:r>
            <a:r>
              <a:rPr lang="cs-CZ" sz="3200" b="1" u="sng" dirty="0" smtClean="0"/>
              <a:t>azývat</a:t>
            </a:r>
            <a:r>
              <a:rPr lang="cs-CZ" sz="3200" dirty="0" smtClean="0"/>
              <a:t>: vyzývat, vyzývavý, vyzývavě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  vyzyvatel, vzývat, ozývat se,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  neozývat se</a:t>
            </a:r>
          </a:p>
          <a:p>
            <a:endParaRPr lang="cs-CZ" sz="3200" dirty="0"/>
          </a:p>
          <a:p>
            <a:r>
              <a:rPr lang="cs-CZ" sz="3200" b="1" u="sng" dirty="0" smtClean="0"/>
              <a:t>Ruzyně</a:t>
            </a:r>
            <a:r>
              <a:rPr lang="cs-CZ" sz="3200" dirty="0" smtClean="0"/>
              <a:t>: ruzyňský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26064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pic>
        <p:nvPicPr>
          <p:cNvPr id="2050" name="Picture 2" descr="C:\Users\OEM\AppData\Local\Microsoft\Windows\Temporary Internet Files\Content.IE5\LL7W5I3K\MC9003009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5320433"/>
            <a:ext cx="1816913" cy="1056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439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95536" y="476672"/>
            <a:ext cx="83529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/>
              <a:t>Rozdíly v psaní těchto slov!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2257" y="2060848"/>
            <a:ext cx="45365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rz</a:t>
            </a:r>
            <a:r>
              <a:rPr lang="cs-CZ" sz="3200" dirty="0" smtClean="0">
                <a:solidFill>
                  <a:srgbClr val="00B0F0"/>
                </a:solidFill>
              </a:rPr>
              <a:t>y</a:t>
            </a:r>
            <a:r>
              <a:rPr lang="cs-CZ" sz="3200" dirty="0" smtClean="0"/>
              <a:t>                      -  </a:t>
            </a:r>
          </a:p>
          <a:p>
            <a:endParaRPr lang="cs-CZ" sz="3200" dirty="0" smtClean="0"/>
          </a:p>
          <a:p>
            <a:endParaRPr lang="cs-CZ" sz="3200" dirty="0"/>
          </a:p>
          <a:p>
            <a:r>
              <a:rPr lang="cs-CZ" sz="3200" dirty="0"/>
              <a:t>n</a:t>
            </a:r>
            <a:r>
              <a:rPr lang="cs-CZ" sz="3200" dirty="0" smtClean="0"/>
              <a:t>az</a:t>
            </a:r>
            <a:r>
              <a:rPr lang="cs-CZ" sz="3200" dirty="0" smtClean="0">
                <a:solidFill>
                  <a:srgbClr val="00B0F0"/>
                </a:solidFill>
              </a:rPr>
              <a:t>ý</a:t>
            </a:r>
            <a:r>
              <a:rPr lang="cs-CZ" sz="3200" dirty="0" smtClean="0"/>
              <a:t>vat se             -</a:t>
            </a:r>
          </a:p>
          <a:p>
            <a:r>
              <a:rPr lang="cs-CZ" sz="3200" dirty="0" smtClean="0"/>
              <a:t>(mít jméno, název)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076056" y="2060848"/>
            <a:ext cx="39604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  <a:r>
              <a:rPr lang="cs-CZ" sz="3200" dirty="0" smtClean="0"/>
              <a:t>rz</a:t>
            </a:r>
            <a:r>
              <a:rPr lang="cs-CZ" sz="3200" dirty="0" smtClean="0">
                <a:solidFill>
                  <a:srgbClr val="FF0000"/>
                </a:solidFill>
              </a:rPr>
              <a:t>i</a:t>
            </a:r>
            <a:r>
              <a:rPr lang="cs-CZ" sz="3200" dirty="0" smtClean="0"/>
              <a:t>čko</a:t>
            </a:r>
          </a:p>
          <a:p>
            <a:r>
              <a:rPr lang="cs-CZ" sz="3200" dirty="0" smtClean="0"/>
              <a:t>(přípona –</a:t>
            </a:r>
            <a:r>
              <a:rPr lang="cs-CZ" sz="3200" dirty="0" err="1" smtClean="0">
                <a:solidFill>
                  <a:srgbClr val="FF0000"/>
                </a:solidFill>
              </a:rPr>
              <a:t>i</a:t>
            </a:r>
            <a:r>
              <a:rPr lang="cs-CZ" sz="3200" dirty="0" err="1" smtClean="0"/>
              <a:t>čko</a:t>
            </a:r>
            <a:r>
              <a:rPr lang="cs-CZ" sz="3200" dirty="0" smtClean="0"/>
              <a:t>)</a:t>
            </a:r>
          </a:p>
          <a:p>
            <a:endParaRPr lang="cs-CZ" sz="3200" dirty="0"/>
          </a:p>
          <a:p>
            <a:r>
              <a:rPr lang="cs-CZ" sz="3200" dirty="0" err="1"/>
              <a:t>n</a:t>
            </a:r>
            <a:r>
              <a:rPr lang="cs-CZ" sz="3200" dirty="0" err="1" smtClean="0"/>
              <a:t>az</a:t>
            </a:r>
            <a:r>
              <a:rPr lang="cs-CZ" sz="3200" dirty="0" err="1" smtClean="0">
                <a:solidFill>
                  <a:srgbClr val="FF0000"/>
                </a:solidFill>
              </a:rPr>
              <a:t>í</a:t>
            </a:r>
            <a:r>
              <a:rPr lang="cs-CZ" sz="3200" dirty="0" err="1" smtClean="0"/>
              <a:t>vat</a:t>
            </a:r>
            <a:r>
              <a:rPr lang="cs-CZ" sz="3200" dirty="0" smtClean="0"/>
              <a:t> se</a:t>
            </a:r>
          </a:p>
          <a:p>
            <a:r>
              <a:rPr lang="cs-CZ" sz="3200" dirty="0" smtClean="0"/>
              <a:t>(mnoho z</a:t>
            </a:r>
            <a:r>
              <a:rPr lang="cs-CZ" sz="3200" dirty="0" smtClean="0">
                <a:solidFill>
                  <a:srgbClr val="FF0000"/>
                </a:solidFill>
              </a:rPr>
              <a:t>í</a:t>
            </a:r>
            <a:r>
              <a:rPr lang="cs-CZ" sz="3200" dirty="0" smtClean="0"/>
              <a:t>vat)</a:t>
            </a:r>
            <a:endParaRPr lang="cs-CZ" sz="3200" dirty="0"/>
          </a:p>
        </p:txBody>
      </p:sp>
      <p:cxnSp>
        <p:nvCxnSpPr>
          <p:cNvPr id="8" name="Přímá spojnice 7"/>
          <p:cNvCxnSpPr>
            <a:stCxn id="5" idx="1"/>
            <a:endCxn id="6" idx="3"/>
          </p:cNvCxnSpPr>
          <p:nvPr/>
        </p:nvCxnSpPr>
        <p:spPr>
          <a:xfrm>
            <a:off x="42257" y="3338121"/>
            <a:ext cx="899423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031" name="Picture 7" descr="C:\Users\OEM\AppData\Local\Microsoft\Windows\Temporary Internet Files\Content.IE5\5UO3KW7H\MC9002511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615393"/>
            <a:ext cx="1871050" cy="2035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243926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0336" y="4379235"/>
            <a:ext cx="388843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z_dka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94589" y="2564904"/>
            <a:ext cx="388843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n</a:t>
            </a:r>
            <a:r>
              <a:rPr lang="cs-CZ" sz="3200" dirty="0" err="1" smtClean="0">
                <a:solidFill>
                  <a:schemeClr val="tx1"/>
                </a:solidFill>
              </a:rPr>
              <a:t>ez_skal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622" y="3169467"/>
            <a:ext cx="388843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b</a:t>
            </a:r>
            <a:r>
              <a:rPr lang="cs-CZ" sz="3200" dirty="0" err="1" smtClean="0">
                <a:solidFill>
                  <a:schemeClr val="tx1"/>
                </a:solidFill>
              </a:rPr>
              <a:t>rz</a:t>
            </a:r>
            <a:r>
              <a:rPr lang="cs-CZ" sz="3200" dirty="0" smtClean="0">
                <a:solidFill>
                  <a:schemeClr val="tx1"/>
                </a:solidFill>
              </a:rPr>
              <a:t>_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0350" y="1940801"/>
            <a:ext cx="388843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v</a:t>
            </a:r>
            <a:r>
              <a:rPr lang="cs-CZ" sz="3200" dirty="0" err="1" smtClean="0">
                <a:solidFill>
                  <a:schemeClr val="tx1"/>
                </a:solidFill>
              </a:rPr>
              <a:t>iz_tka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2622" y="3772542"/>
            <a:ext cx="388843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p</a:t>
            </a:r>
            <a:r>
              <a:rPr lang="cs-CZ" sz="3200" dirty="0" err="1" smtClean="0">
                <a:solidFill>
                  <a:schemeClr val="tx1"/>
                </a:solidFill>
              </a:rPr>
              <a:t>laz_la</a:t>
            </a:r>
            <a:r>
              <a:rPr lang="cs-CZ" sz="3200" dirty="0" smtClean="0">
                <a:solidFill>
                  <a:schemeClr val="tx1"/>
                </a:solidFill>
              </a:rPr>
              <a:t> se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00336" y="5013176"/>
            <a:ext cx="388843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r</a:t>
            </a:r>
            <a:r>
              <a:rPr lang="cs-CZ" sz="3200" dirty="0" err="1" smtClean="0">
                <a:solidFill>
                  <a:schemeClr val="tx1"/>
                </a:solidFill>
              </a:rPr>
              <a:t>uz_ňské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120350" y="1340768"/>
            <a:ext cx="388843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j</a:t>
            </a:r>
            <a:r>
              <a:rPr lang="cs-CZ" sz="3200" dirty="0" err="1" smtClean="0">
                <a:solidFill>
                  <a:schemeClr val="tx1"/>
                </a:solidFill>
              </a:rPr>
              <a:t>az_kovědec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82622" y="5613819"/>
            <a:ext cx="388843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b</a:t>
            </a:r>
            <a:r>
              <a:rPr lang="cs-CZ" sz="3200" dirty="0" err="1" smtClean="0">
                <a:solidFill>
                  <a:schemeClr val="tx1"/>
                </a:solidFill>
              </a:rPr>
              <a:t>ez_nkový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2622" y="6237312"/>
            <a:ext cx="3888432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>
                <a:solidFill>
                  <a:schemeClr val="tx1"/>
                </a:solidFill>
              </a:rPr>
              <a:t>o</a:t>
            </a:r>
            <a:r>
              <a:rPr lang="cs-CZ" sz="3200" dirty="0" err="1" smtClean="0">
                <a:solidFill>
                  <a:schemeClr val="tx1"/>
                </a:solidFill>
              </a:rPr>
              <a:t>z_vá</a:t>
            </a:r>
            <a:r>
              <a:rPr lang="cs-CZ" sz="3200" dirty="0" smtClean="0">
                <a:solidFill>
                  <a:schemeClr val="tx1"/>
                </a:solidFill>
              </a:rPr>
              <a:t> se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67544" y="332656"/>
            <a:ext cx="84249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Doplň </a:t>
            </a:r>
            <a:r>
              <a:rPr lang="cs-CZ" sz="4000" dirty="0">
                <a:solidFill>
                  <a:srgbClr val="00B0F0"/>
                </a:solidFill>
              </a:rPr>
              <a:t> </a:t>
            </a:r>
            <a:r>
              <a:rPr lang="cs-CZ" sz="4000" dirty="0" smtClean="0">
                <a:solidFill>
                  <a:srgbClr val="00B0F0"/>
                </a:solidFill>
              </a:rPr>
              <a:t>     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smtClean="0"/>
              <a:t>a zdůvodni pravopis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339752" y="224429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00B0F0"/>
                </a:solidFill>
              </a:rPr>
              <a:t>y</a:t>
            </a:r>
            <a:endParaRPr lang="cs-CZ" sz="4000" dirty="0">
              <a:solidFill>
                <a:srgbClr val="00B0F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43808" y="573255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i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28" name="Obousměrná vodorovná šipka 27"/>
          <p:cNvSpPr/>
          <p:nvPr/>
        </p:nvSpPr>
        <p:spPr>
          <a:xfrm>
            <a:off x="4211960" y="1466782"/>
            <a:ext cx="3284782" cy="2520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ousměrná vodorovná šipka 28"/>
          <p:cNvSpPr/>
          <p:nvPr/>
        </p:nvSpPr>
        <p:spPr>
          <a:xfrm>
            <a:off x="4213515" y="5139190"/>
            <a:ext cx="3284782" cy="2520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ousměrná vodorovná šipka 29"/>
          <p:cNvSpPr/>
          <p:nvPr/>
        </p:nvSpPr>
        <p:spPr>
          <a:xfrm>
            <a:off x="4211960" y="5739833"/>
            <a:ext cx="3284782" cy="2520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ousměrná vodorovná šipka 30"/>
          <p:cNvSpPr/>
          <p:nvPr/>
        </p:nvSpPr>
        <p:spPr>
          <a:xfrm>
            <a:off x="4211960" y="6363326"/>
            <a:ext cx="3284782" cy="2520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ousměrná vodorovná šipka 31"/>
          <p:cNvSpPr/>
          <p:nvPr/>
        </p:nvSpPr>
        <p:spPr>
          <a:xfrm>
            <a:off x="4211960" y="3295481"/>
            <a:ext cx="3284782" cy="2520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ousměrná vodorovná šipka 32"/>
          <p:cNvSpPr/>
          <p:nvPr/>
        </p:nvSpPr>
        <p:spPr>
          <a:xfrm>
            <a:off x="4253340" y="3898556"/>
            <a:ext cx="3284782" cy="2520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Obousměrná vodorovná šipka 33"/>
          <p:cNvSpPr/>
          <p:nvPr/>
        </p:nvSpPr>
        <p:spPr>
          <a:xfrm>
            <a:off x="4221832" y="4505249"/>
            <a:ext cx="3284782" cy="2520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Obousměrná vodorovná šipka 34"/>
          <p:cNvSpPr/>
          <p:nvPr/>
        </p:nvSpPr>
        <p:spPr>
          <a:xfrm>
            <a:off x="4211960" y="2066815"/>
            <a:ext cx="3284782" cy="2520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Obousměrná vodorovná šipka 35"/>
          <p:cNvSpPr/>
          <p:nvPr/>
        </p:nvSpPr>
        <p:spPr>
          <a:xfrm>
            <a:off x="4211960" y="2690918"/>
            <a:ext cx="3284782" cy="25202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Obdélník 36"/>
          <p:cNvSpPr/>
          <p:nvPr/>
        </p:nvSpPr>
        <p:spPr>
          <a:xfrm>
            <a:off x="8009249" y="1340768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00B0F0"/>
                </a:solidFill>
              </a:rPr>
              <a:t>y</a:t>
            </a:r>
            <a:endParaRPr lang="cs-CZ" sz="4000" dirty="0">
              <a:solidFill>
                <a:srgbClr val="00B0F0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8009249" y="3169467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00B0F0"/>
                </a:solidFill>
              </a:rPr>
              <a:t>y</a:t>
            </a:r>
            <a:endParaRPr lang="cs-CZ" sz="4000" dirty="0">
              <a:solidFill>
                <a:srgbClr val="00B0F0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8009249" y="4994194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00B0F0"/>
                </a:solidFill>
              </a:rPr>
              <a:t>y</a:t>
            </a:r>
            <a:endParaRPr lang="cs-CZ" sz="4000" dirty="0">
              <a:solidFill>
                <a:srgbClr val="00B0F0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8016754" y="6164327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00B0F0"/>
                </a:solidFill>
              </a:rPr>
              <a:t>ý</a:t>
            </a:r>
          </a:p>
        </p:txBody>
      </p:sp>
      <p:sp>
        <p:nvSpPr>
          <p:cNvPr id="41" name="Obdélník 40"/>
          <p:cNvSpPr/>
          <p:nvPr/>
        </p:nvSpPr>
        <p:spPr>
          <a:xfrm>
            <a:off x="8009249" y="5591673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i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8016754" y="4379235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43" name="Obdélník 42"/>
          <p:cNvSpPr/>
          <p:nvPr/>
        </p:nvSpPr>
        <p:spPr>
          <a:xfrm>
            <a:off x="8009249" y="3772542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i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4" name="Obdélník 43"/>
          <p:cNvSpPr/>
          <p:nvPr/>
        </p:nvSpPr>
        <p:spPr>
          <a:xfrm>
            <a:off x="8009249" y="2566729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>
                <a:solidFill>
                  <a:srgbClr val="FF0000"/>
                </a:solidFill>
              </a:rPr>
              <a:t>í</a:t>
            </a:r>
          </a:p>
        </p:txBody>
      </p:sp>
      <p:sp>
        <p:nvSpPr>
          <p:cNvPr id="45" name="Obdélník 44"/>
          <p:cNvSpPr/>
          <p:nvPr/>
        </p:nvSpPr>
        <p:spPr>
          <a:xfrm>
            <a:off x="8009249" y="1927884"/>
            <a:ext cx="432048" cy="504056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rgbClr val="FF0000"/>
                </a:solidFill>
              </a:rPr>
              <a:t>i</a:t>
            </a:r>
            <a:endParaRPr lang="cs-CZ" sz="4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569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829" y="116632"/>
            <a:ext cx="9036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u="sng" dirty="0" smtClean="0"/>
              <a:t>Která slova jsou chybně napsaná?</a:t>
            </a:r>
            <a:endParaRPr lang="cs-CZ" sz="4000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7504" y="1196752"/>
            <a:ext cx="895482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Podzimní počasí je nevlídné. </a:t>
            </a:r>
            <a:r>
              <a:rPr lang="cs-CZ" sz="3200" dirty="0" err="1" smtClean="0"/>
              <a:t>Kamzýci</a:t>
            </a:r>
            <a:r>
              <a:rPr lang="cs-CZ" sz="3200" dirty="0" smtClean="0"/>
              <a:t> lezli po strmých kopcích. Risk je zisk. Popínavá rostlina se plazila po stěně. Už </a:t>
            </a:r>
            <a:r>
              <a:rPr lang="cs-CZ" sz="3200" dirty="0" err="1" smtClean="0"/>
              <a:t>brzyčko</a:t>
            </a:r>
            <a:r>
              <a:rPr lang="cs-CZ" sz="3200" dirty="0" smtClean="0"/>
              <a:t> budou letní prázdniny. Nic se odtud </a:t>
            </a:r>
            <a:r>
              <a:rPr lang="cs-CZ" sz="3200" dirty="0" err="1" smtClean="0"/>
              <a:t>neozívá</a:t>
            </a:r>
            <a:r>
              <a:rPr lang="cs-CZ" sz="3200" dirty="0" smtClean="0"/>
              <a:t>. Naložili jsme pokosenou trávu na vozík. Při vysokých teplotách mívám zimnici. Dědeček opravil rozbořenou zídku. Naše plavkyně získala stříbrnou medaili. Nezívej a jdi si raději lehnout. </a:t>
            </a:r>
            <a:r>
              <a:rPr lang="cs-CZ" sz="3200" dirty="0" err="1" smtClean="0"/>
              <a:t>Ruzině</a:t>
            </a:r>
            <a:r>
              <a:rPr lang="cs-CZ" sz="3200" dirty="0" smtClean="0"/>
              <a:t> byla kdysi samostatnou obcí. Babička mi koupila </a:t>
            </a:r>
            <a:r>
              <a:rPr lang="cs-CZ" sz="3200" dirty="0" err="1" smtClean="0"/>
              <a:t>cizojazičný</a:t>
            </a:r>
            <a:r>
              <a:rPr lang="cs-CZ" sz="3200" dirty="0" smtClean="0"/>
              <a:t> slovník.  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6516216" y="2311737"/>
            <a:ext cx="1800200" cy="3722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brzičko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" y="3236400"/>
            <a:ext cx="1979712" cy="37223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neozývá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102357" y="1264950"/>
            <a:ext cx="1800200" cy="43585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Kamzíci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0" y="5661248"/>
            <a:ext cx="1701347" cy="42564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cs-CZ" sz="3200" dirty="0" smtClean="0">
                <a:solidFill>
                  <a:srgbClr val="FF0000"/>
                </a:solidFill>
              </a:rPr>
              <a:t>Ruzyně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995936" y="6132126"/>
            <a:ext cx="2520280" cy="44424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cizojazyčný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1633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3068960"/>
            <a:ext cx="73448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Zdroje:</a:t>
            </a:r>
          </a:p>
          <a:p>
            <a:endParaRPr lang="cs-CZ" u="sng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r>
              <a:rPr lang="cs-CZ" dirty="0" smtClean="0">
                <a:solidFill>
                  <a:srgbClr val="00206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vlastní</a:t>
            </a:r>
            <a:endParaRPr lang="cs-CZ" dirty="0">
              <a:solidFill>
                <a:srgbClr val="00206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52533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205</Words>
  <Application>Microsoft Office PowerPoint</Application>
  <PresentationFormat>Předvádění na obrazovce (4:3)</PresentationFormat>
  <Paragraphs>65</Paragraphs>
  <Slides>7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Dum</cp:lastModifiedBy>
  <cp:revision>22</cp:revision>
  <dcterms:created xsi:type="dcterms:W3CDTF">2011-09-12T17:03:15Z</dcterms:created>
  <dcterms:modified xsi:type="dcterms:W3CDTF">2012-09-13T21:00:41Z</dcterms:modified>
</cp:coreProperties>
</file>