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62" r:id="rId4"/>
    <p:sldId id="257" r:id="rId5"/>
    <p:sldId id="259" r:id="rId6"/>
    <p:sldId id="260" r:id="rId7"/>
    <p:sldId id="261" r:id="rId8"/>
    <p:sldId id="263" r:id="rId9"/>
    <p:sldId id="265" r:id="rId10"/>
    <p:sldId id="264" r:id="rId11"/>
    <p:sldId id="266" r:id="rId12"/>
    <p:sldId id="267" r:id="rId13"/>
    <p:sldId id="269" r:id="rId14"/>
    <p:sldId id="258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67F14E8-4312-486F-A932-4E5499AFAAF0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0548AB4-7B69-4E41-B323-053669F07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an_Vil%C3%ADmek_-_Karel_Hynek_M%C3%A1cha.jpg" TargetMode="External"/><Relationship Id="rId2" Type="http://schemas.openxmlformats.org/officeDocument/2006/relationships/hyperlink" Target="http://upload.wikimedia.org/wikipedia/commons/6/6a/Jan_Vil%C3%ADmek_-_Karel_Jarom%C3%ADr_Erben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8855955"/>
              </p:ext>
            </p:extLst>
          </p:nvPr>
        </p:nvGraphicFramePr>
        <p:xfrm>
          <a:off x="827584" y="2492897"/>
          <a:ext cx="7632848" cy="2155698"/>
        </p:xfrm>
        <a:graphic>
          <a:graphicData uri="http://schemas.openxmlformats.org/drawingml/2006/table">
            <a:tbl>
              <a:tblPr firstRow="1" firstCol="1" bandRow="1"/>
              <a:tblGrid>
                <a:gridCol w="1382066"/>
                <a:gridCol w="6250782"/>
              </a:tblGrid>
              <a:tr h="2320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Mgr. Martina </a:t>
                      </a:r>
                      <a:r>
                        <a:rPr lang="cs-CZ" sz="1400" dirty="0" err="1">
                          <a:effectLst/>
                          <a:latin typeface="Calibri"/>
                          <a:ea typeface="Calibri"/>
                          <a:cs typeface="Calibri"/>
                        </a:rPr>
                        <a:t>Žondrová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Datum: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Leden 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r>
                        <a:rPr lang="cs-CZ" sz="140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Vzdělávací obor: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Calibri"/>
                        </a:rPr>
                        <a:t>Český jazyk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81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Prezentace je určena k výkladu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 učiva o Karlu Jaromíru Erbenovi a Karlu Hynku Máchovi. Žáci získají informace a o životě a tvorbě těchto dvou významných českých spisovatelů. Důraz je kladen na díla Kytice a Máj.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</a:t>
            </a:r>
            <a:r>
              <a:rPr lang="cs-CZ" dirty="0"/>
              <a:t>J</a:t>
            </a:r>
            <a:r>
              <a:rPr lang="cs-CZ" dirty="0" smtClean="0"/>
              <a:t>aromír Erben, Karel Hynek Mácha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941168"/>
            <a:ext cx="5969000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790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259632" y="980728"/>
            <a:ext cx="6777318" cy="1731982"/>
          </a:xfrm>
        </p:spPr>
        <p:txBody>
          <a:bodyPr/>
          <a:lstStyle/>
          <a:p>
            <a:r>
              <a:rPr lang="cs-CZ" b="1" dirty="0" smtClean="0"/>
              <a:t>Karel Jaromír Erben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31640" y="2132856"/>
            <a:ext cx="6400800" cy="4608512"/>
          </a:xfrm>
        </p:spPr>
        <p:txBody>
          <a:bodyPr>
            <a:normAutofit/>
          </a:bodyPr>
          <a:lstStyle/>
          <a:p>
            <a:r>
              <a:rPr lang="cs-CZ" sz="5200" b="1" dirty="0">
                <a:latin typeface="+mj-lt"/>
              </a:rPr>
              <a:t>Karel Hynek </a:t>
            </a:r>
            <a:r>
              <a:rPr lang="cs-CZ" sz="5200" b="1" dirty="0" smtClean="0">
                <a:latin typeface="+mj-lt"/>
              </a:rPr>
              <a:t>Mácha</a:t>
            </a:r>
          </a:p>
          <a:p>
            <a:endParaRPr lang="cs-CZ" sz="5200" b="1" dirty="0" smtClean="0"/>
          </a:p>
          <a:p>
            <a:r>
              <a:rPr lang="cs-CZ" sz="5200" b="1" i="1" dirty="0" smtClean="0"/>
              <a:t>život a dílo</a:t>
            </a:r>
            <a:endParaRPr lang="cs-CZ" sz="5200" b="1" i="1" dirty="0"/>
          </a:p>
        </p:txBody>
      </p:sp>
    </p:spTree>
    <p:extLst>
      <p:ext uri="{BB962C8B-B14F-4D97-AF65-F5344CB8AC3E}">
        <p14:creationId xmlns:p14="http://schemas.microsoft.com/office/powerpoint/2010/main" val="396370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85725"/>
            <a:ext cx="4838700" cy="668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4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800" dirty="0" smtClean="0"/>
              <a:t>1811 – 1870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Navázal na Čelakovského – ve sběratelství, psaní balad.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Spolupracoval s Palackým.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Vědec, právník, archivář, novinář, básník.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Karel Jaromír Erben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433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Sbírka </a:t>
            </a:r>
            <a:r>
              <a:rPr lang="cs-CZ" sz="2800" u="sng" dirty="0" smtClean="0">
                <a:solidFill>
                  <a:srgbClr val="FFC000"/>
                </a:solidFill>
              </a:rPr>
              <a:t>Prostonárodní písně a říkadla</a:t>
            </a:r>
          </a:p>
          <a:p>
            <a:pPr>
              <a:lnSpc>
                <a:spcPct val="150000"/>
              </a:lnSpc>
            </a:pPr>
            <a:r>
              <a:rPr lang="cs-CZ" sz="2800" u="sng" dirty="0" smtClean="0">
                <a:solidFill>
                  <a:srgbClr val="FFC000"/>
                </a:solidFill>
              </a:rPr>
              <a:t>Sto prostonárodních pohádek a pověstí slovanských v nářečích původních </a:t>
            </a:r>
            <a:r>
              <a:rPr lang="cs-CZ" sz="2800" dirty="0" smtClean="0"/>
              <a:t>– Zlatovláska, Dlouhý, Široký a Bystrozraký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Karel Jaromír Erben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678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srgbClr val="FFC000"/>
                </a:solidFill>
              </a:rPr>
              <a:t>Kytice z pověstí národních </a:t>
            </a:r>
            <a:r>
              <a:rPr lang="cs-CZ" sz="2800" dirty="0"/>
              <a:t>– sbírka </a:t>
            </a:r>
            <a:r>
              <a:rPr lang="cs-CZ" sz="2800" b="1" dirty="0"/>
              <a:t>13 </a:t>
            </a:r>
            <a:r>
              <a:rPr lang="cs-CZ" sz="2800" dirty="0" smtClean="0"/>
              <a:t>básní.</a:t>
            </a: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Obsahuje básně: </a:t>
            </a:r>
            <a:r>
              <a:rPr lang="cs-CZ" sz="2800" b="1" dirty="0" smtClean="0">
                <a:solidFill>
                  <a:srgbClr val="FFC000"/>
                </a:solidFill>
              </a:rPr>
              <a:t>Kytice, Poklad, Svatební košile,</a:t>
            </a:r>
            <a:r>
              <a:rPr lang="cs-CZ" sz="2800" b="1" dirty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Polednice, Zlatý kolovrat, Štědrý den, Holoubek, Záhořovo lože, Vodník, Vrba, Lilie, Dceřina kletba, Věštkyně</a:t>
            </a:r>
            <a:r>
              <a:rPr lang="cs-CZ" sz="2800" b="1" dirty="0" smtClean="0"/>
              <a:t>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Karel Jaromír </a:t>
            </a:r>
            <a:r>
              <a:rPr lang="cs-CZ" sz="4400" b="1" dirty="0" smtClean="0"/>
              <a:t>Erben – Kytice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00973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sz="2800" dirty="0"/>
              <a:t>B</a:t>
            </a:r>
            <a:r>
              <a:rPr lang="cs-CZ" sz="2800" dirty="0" smtClean="0"/>
              <a:t>ásně vycházely nejprve časopisecky.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Vycházel z českých bájí.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Motivy: </a:t>
            </a:r>
            <a:r>
              <a:rPr lang="cs-CZ" sz="2800" dirty="0" smtClean="0">
                <a:solidFill>
                  <a:srgbClr val="FFC000"/>
                </a:solidFill>
              </a:rPr>
              <a:t>vina  a trest, porušení lidských vztahů</a:t>
            </a:r>
            <a:r>
              <a:rPr lang="cs-CZ" sz="2800" dirty="0" smtClean="0"/>
              <a:t>, </a:t>
            </a:r>
            <a:r>
              <a:rPr lang="cs-CZ" sz="2800" dirty="0" smtClean="0">
                <a:solidFill>
                  <a:srgbClr val="FFC000"/>
                </a:solidFill>
              </a:rPr>
              <a:t>opakování přírodních jevů, osud, rodinný život…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V hojné míře užívá </a:t>
            </a:r>
            <a:r>
              <a:rPr lang="cs-CZ" sz="2800" dirty="0" smtClean="0">
                <a:solidFill>
                  <a:srgbClr val="FFC000"/>
                </a:solidFill>
              </a:rPr>
              <a:t>symboly</a:t>
            </a:r>
            <a:r>
              <a:rPr lang="cs-CZ" sz="2800" dirty="0" smtClean="0"/>
              <a:t>.</a:t>
            </a:r>
          </a:p>
          <a:p>
            <a:pPr>
              <a:lnSpc>
                <a:spcPct val="150000"/>
              </a:lnSpc>
            </a:pPr>
            <a:endParaRPr lang="cs-CZ" sz="28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Karel Jaromír </a:t>
            </a:r>
            <a:r>
              <a:rPr lang="cs-CZ" sz="4400" b="1" dirty="0" smtClean="0"/>
              <a:t>Erben – Kytice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26867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Hynek Mácha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84784"/>
            <a:ext cx="39624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9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1810 – 1836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Rád cestoval, oblíbil si krajinu kolem </a:t>
            </a:r>
            <a:r>
              <a:rPr lang="cs-CZ" dirty="0"/>
              <a:t>B</a:t>
            </a:r>
            <a:r>
              <a:rPr lang="cs-CZ" dirty="0" smtClean="0"/>
              <a:t>ezdězu.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Hojně užívá symboly, postavy poutníků a poustevníků, kteří žijí stranou od lidí.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Další symboly: </a:t>
            </a:r>
            <a:r>
              <a:rPr lang="cs-CZ" dirty="0" smtClean="0">
                <a:solidFill>
                  <a:srgbClr val="FFC000"/>
                </a:solidFill>
              </a:rPr>
              <a:t>země, loupežník – symbolizuje revoltu vůči společnosti.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Častý protiklad </a:t>
            </a:r>
            <a:r>
              <a:rPr lang="cs-CZ" dirty="0" smtClean="0">
                <a:solidFill>
                  <a:srgbClr val="FFC000"/>
                </a:solidFill>
              </a:rPr>
              <a:t>snu a skutečnosti.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Hynek Mácha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539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u="sng" dirty="0" smtClean="0">
                <a:solidFill>
                  <a:srgbClr val="FFC000"/>
                </a:solidFill>
              </a:rPr>
              <a:t>Obrazy ze života mého</a:t>
            </a:r>
          </a:p>
          <a:p>
            <a:pPr>
              <a:lnSpc>
                <a:spcPct val="150000"/>
              </a:lnSpc>
            </a:pPr>
            <a:r>
              <a:rPr lang="cs-CZ" sz="2800" u="sng" dirty="0" smtClean="0">
                <a:solidFill>
                  <a:srgbClr val="FFC000"/>
                </a:solidFill>
              </a:rPr>
              <a:t>Cikáni</a:t>
            </a:r>
            <a:r>
              <a:rPr lang="cs-CZ" sz="2800" dirty="0" smtClean="0"/>
              <a:t> – román o vyděděncích společnosti</a:t>
            </a:r>
          </a:p>
          <a:p>
            <a:pPr>
              <a:lnSpc>
                <a:spcPct val="150000"/>
              </a:lnSpc>
            </a:pPr>
            <a:r>
              <a:rPr lang="cs-CZ" sz="2800" u="sng" dirty="0" smtClean="0">
                <a:solidFill>
                  <a:srgbClr val="FFC000"/>
                </a:solidFill>
              </a:rPr>
              <a:t>Pouť krkonošská</a:t>
            </a:r>
          </a:p>
          <a:p>
            <a:pPr>
              <a:lnSpc>
                <a:spcPct val="150000"/>
              </a:lnSpc>
            </a:pPr>
            <a:r>
              <a:rPr lang="cs-CZ" sz="2800" u="sng" dirty="0" err="1" smtClean="0">
                <a:solidFill>
                  <a:srgbClr val="FFC000"/>
                </a:solidFill>
              </a:rPr>
              <a:t>Křivoklad</a:t>
            </a:r>
            <a:r>
              <a:rPr lang="cs-CZ" sz="2800" dirty="0" smtClean="0"/>
              <a:t> – román – první díl zamýšleného čtyřdílného cyklu Kat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Hynek Mácha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434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Lyrickoepická báseň.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Vyšla roku 1836.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Obsahuje </a:t>
            </a:r>
            <a:r>
              <a:rPr lang="cs-CZ" sz="2800" dirty="0" smtClean="0">
                <a:solidFill>
                  <a:srgbClr val="FFC000"/>
                </a:solidFill>
              </a:rPr>
              <a:t>4 zpěvy a 2 intermezza </a:t>
            </a:r>
            <a:r>
              <a:rPr lang="cs-CZ" sz="2800" dirty="0" smtClean="0"/>
              <a:t>= mezihry.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Dějiště: </a:t>
            </a:r>
            <a:r>
              <a:rPr lang="cs-CZ" sz="2800" dirty="0" smtClean="0">
                <a:solidFill>
                  <a:srgbClr val="FFC000"/>
                </a:solidFill>
              </a:rPr>
              <a:t>okolí Doks </a:t>
            </a:r>
            <a:r>
              <a:rPr lang="cs-CZ" sz="2800" dirty="0" smtClean="0"/>
              <a:t>– hrad Bezděz, rybníky, výhled na hory.</a:t>
            </a:r>
          </a:p>
          <a:p>
            <a:pPr>
              <a:lnSpc>
                <a:spcPct val="150000"/>
              </a:lnSpc>
            </a:pP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/>
              <a:t>Karel Hynek Mácha - Máj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4961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Postavy: </a:t>
            </a:r>
            <a:r>
              <a:rPr lang="cs-CZ" sz="2800" dirty="0" smtClean="0">
                <a:solidFill>
                  <a:srgbClr val="FFC000"/>
                </a:solidFill>
              </a:rPr>
              <a:t>milenci Jarmila a Vilém, Vilémův otec, loupežníci.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Vilém a Jarmila jsou milenci, Jarmilu svede Vilémův otec, Vilém zavraždí svůdce své milé, netuší, že je to jeho otec. 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Jarmila </a:t>
            </a:r>
            <a:r>
              <a:rPr lang="cs-CZ" sz="2800" dirty="0"/>
              <a:t>spáchá </a:t>
            </a:r>
            <a:r>
              <a:rPr lang="cs-CZ" sz="2800" dirty="0" smtClean="0"/>
              <a:t>sebevraždu, Vilém je popraven.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/>
              <a:t>Karel Hynek Mácha - Máj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25215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rgbClr val="FFC000"/>
                </a:solidFill>
              </a:rPr>
              <a:t>Drama 3 lidí, ale i celé společnosti.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Vilém </a:t>
            </a:r>
            <a:r>
              <a:rPr lang="cs-CZ" sz="2800" b="1" dirty="0" smtClean="0"/>
              <a:t>žaluje celou společnost </a:t>
            </a:r>
            <a:r>
              <a:rPr lang="cs-CZ" sz="2800" dirty="0" smtClean="0"/>
              <a:t>– ta nežije v souladu s přírodou.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Mácha se ztotožňuje se svými hrdiny: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cs-CZ" sz="3600" b="1" i="1" dirty="0" smtClean="0">
                <a:solidFill>
                  <a:srgbClr val="FFC000"/>
                </a:solidFill>
              </a:rPr>
              <a:t>„Hynku, Viléme, Jarmilo!“</a:t>
            </a:r>
            <a:endParaRPr lang="cs-CZ" sz="3600" b="1" i="1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/>
              <a:t>Karel Hynek Mácha - Máj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4992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K. J. </a:t>
            </a:r>
            <a:r>
              <a:rPr lang="cs-CZ" dirty="0"/>
              <a:t>Erben – podobizna: </a:t>
            </a:r>
            <a:r>
              <a:rPr lang="cs-CZ" dirty="0">
                <a:hlinkClick r:id="rId2"/>
              </a:rPr>
              <a:t>http://upload.wikimedia.org/wikipedia/commons/6/6a/Jan_Vil%C3%ADmek_-_</a:t>
            </a:r>
            <a:r>
              <a:rPr lang="cs-CZ" dirty="0" smtClean="0">
                <a:hlinkClick r:id="rId2"/>
              </a:rPr>
              <a:t>Karel_Jarom%C3%ADr_Erben.jpg</a:t>
            </a:r>
            <a:endParaRPr lang="cs-CZ" dirty="0" smtClean="0"/>
          </a:p>
          <a:p>
            <a:r>
              <a:rPr lang="cs-CZ" dirty="0" smtClean="0"/>
              <a:t>K. H. </a:t>
            </a:r>
            <a:r>
              <a:rPr lang="cs-CZ" dirty="0"/>
              <a:t>Mácha – podobizna: </a:t>
            </a:r>
            <a:r>
              <a:rPr lang="cs-CZ" dirty="0">
                <a:hlinkClick r:id="rId3"/>
              </a:rPr>
              <a:t>http://cs.wikipedia.org/wiki/Soubor:Jan_Vil%C3%ADmek_-_</a:t>
            </a:r>
            <a:r>
              <a:rPr lang="cs-CZ" dirty="0" smtClean="0">
                <a:hlinkClick r:id="rId3"/>
              </a:rPr>
              <a:t>Karel_Hynek_M%C3%A1cha.jpg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885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BALAJKA, B. </a:t>
            </a:r>
            <a:r>
              <a:rPr lang="cs-CZ" i="1" dirty="0">
                <a:solidFill>
                  <a:schemeClr val="bg2">
                    <a:lumMod val="50000"/>
                  </a:schemeClr>
                </a:solidFill>
              </a:rPr>
              <a:t>Přehledné dějiny literatury.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5. vyd. Praha: Fortuna, 2000. 242 s. ISBN 80-7168-717-0.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SOCHROVÁ, M. </a:t>
            </a:r>
            <a:r>
              <a:rPr lang="cs-CZ" i="1" dirty="0">
                <a:solidFill>
                  <a:schemeClr val="bg2">
                    <a:lumMod val="50000"/>
                  </a:schemeClr>
                </a:solidFill>
              </a:rPr>
              <a:t>Literatura v kostce.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2. vyd. Praha: Fragment, 2007. 176 s. ISBN 978-80-253-0652-9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180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74</TotalTime>
  <Words>497</Words>
  <Application>Microsoft Office PowerPoint</Application>
  <PresentationFormat>Předvádění na obrazovce (4:3)</PresentationFormat>
  <Paragraphs>64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Tvrdý obal</vt:lpstr>
      <vt:lpstr>Karel Jaromír Erben, Karel Hynek Mácha</vt:lpstr>
      <vt:lpstr>Karel Jaromír Erben </vt:lpstr>
      <vt:lpstr>Prezentace aplikace PowerPoint</vt:lpstr>
      <vt:lpstr>Karel Jaromír Erben</vt:lpstr>
      <vt:lpstr>Karel Jaromír Erben</vt:lpstr>
      <vt:lpstr>Karel Jaromír Erben – Kytice</vt:lpstr>
      <vt:lpstr>Karel Jaromír Erben – Kytice</vt:lpstr>
      <vt:lpstr>Karel Hynek Mácha</vt:lpstr>
      <vt:lpstr>Karel Hynek Mácha</vt:lpstr>
      <vt:lpstr>Karel Hynek Mácha</vt:lpstr>
      <vt:lpstr>Karel Hynek Mácha - Máj</vt:lpstr>
      <vt:lpstr>Karel Hynek Mácha - Máj</vt:lpstr>
      <vt:lpstr>Karel Hynek Mácha - Máj</vt:lpstr>
      <vt:lpstr>Použité obrázky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Jaromír Erben</dc:title>
  <dc:creator>Martina Žondrová</dc:creator>
  <cp:lastModifiedBy>pc</cp:lastModifiedBy>
  <cp:revision>26</cp:revision>
  <dcterms:created xsi:type="dcterms:W3CDTF">2012-05-22T14:51:43Z</dcterms:created>
  <dcterms:modified xsi:type="dcterms:W3CDTF">2013-06-17T15:02:51Z</dcterms:modified>
</cp:coreProperties>
</file>