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57" r:id="rId3"/>
    <p:sldId id="260" r:id="rId4"/>
    <p:sldId id="261" r:id="rId5"/>
    <p:sldId id="264" r:id="rId6"/>
    <p:sldId id="268" r:id="rId7"/>
    <p:sldId id="262" r:id="rId8"/>
    <p:sldId id="263" r:id="rId9"/>
    <p:sldId id="266" r:id="rId10"/>
    <p:sldId id="269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50" autoAdjust="0"/>
    <p:restoredTop sz="94660"/>
  </p:normalViewPr>
  <p:slideViewPr>
    <p:cSldViewPr>
      <p:cViewPr varScale="1">
        <p:scale>
          <a:sx n="68" d="100"/>
          <a:sy n="68" d="100"/>
        </p:scale>
        <p:origin x="-151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     Nataša Dostálová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:      VY_32_INOVACE_1706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  <a:sym typeface="Wingdings" pitchFamily="2" charset="2"/>
                        </a:rPr>
                        <a:t>_podmět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      Podmět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vytvoření: 11.6.2012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13.6.2012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/>
          <a:lstStyle/>
          <a:p>
            <a:r>
              <a:rPr lang="cs-CZ" dirty="0" smtClean="0"/>
              <a:t>Tematický okruh: český jazyk – skladba – podmět</a:t>
            </a:r>
          </a:p>
          <a:p>
            <a:r>
              <a:rPr lang="cs-CZ" dirty="0" smtClean="0"/>
              <a:t>Ročník: 6. – 9.</a:t>
            </a:r>
          </a:p>
          <a:p>
            <a:r>
              <a:rPr lang="cs-CZ" dirty="0" smtClean="0"/>
              <a:t>Materiál je určen pro výklad a opakování učiva z předcházejících ročníků.</a:t>
            </a:r>
          </a:p>
          <a:p>
            <a:r>
              <a:rPr lang="cs-CZ" dirty="0" smtClean="0"/>
              <a:t>Je doplněn úkoly k procvičení daného tématu, při kterých lze doplňovat popisovačem přímo do prezentace.</a:t>
            </a:r>
          </a:p>
          <a:p>
            <a:r>
              <a:rPr lang="cs-CZ" dirty="0" smtClean="0"/>
              <a:t>Pro žáky je názorný, motivační a aktivizuje je.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Podmět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Základní větný člen</a:t>
            </a:r>
          </a:p>
          <a:p>
            <a:r>
              <a:rPr lang="cs-CZ" dirty="0" smtClean="0"/>
              <a:t>Tvoří základní skladební dvojici s přísudkem</a:t>
            </a:r>
          </a:p>
          <a:p>
            <a:r>
              <a:rPr lang="cs-CZ" dirty="0" smtClean="0"/>
              <a:t>Nezávisí na žádném jiném větném členu</a:t>
            </a:r>
          </a:p>
          <a:p>
            <a:r>
              <a:rPr lang="cs-CZ" dirty="0" smtClean="0"/>
              <a:t>Otázka KDO – CO? + přísudek</a:t>
            </a:r>
          </a:p>
          <a:p>
            <a:r>
              <a:rPr lang="cs-CZ" dirty="0" smtClean="0"/>
              <a:t>Druhy podmětu: vyjádřený</a:t>
            </a:r>
          </a:p>
          <a:p>
            <a:pPr>
              <a:buNone/>
            </a:pPr>
            <a:r>
              <a:rPr lang="cs-CZ" dirty="0" smtClean="0"/>
              <a:t>                                  nevyjádřený</a:t>
            </a:r>
          </a:p>
          <a:p>
            <a:pPr>
              <a:buNone/>
            </a:pPr>
            <a:r>
              <a:rPr lang="cs-CZ" dirty="0" smtClean="0"/>
              <a:t>                                  všeobecný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Podmět vyjádřený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Podstatným jménem (</a:t>
            </a:r>
            <a:r>
              <a:rPr lang="cs-CZ" u="sng" dirty="0" smtClean="0"/>
              <a:t>Kočka</a:t>
            </a:r>
            <a:r>
              <a:rPr lang="cs-CZ" dirty="0" smtClean="0"/>
              <a:t> klidně předla.)</a:t>
            </a:r>
          </a:p>
          <a:p>
            <a:r>
              <a:rPr lang="cs-CZ" dirty="0" smtClean="0"/>
              <a:t>Zájmenem (</a:t>
            </a:r>
            <a:r>
              <a:rPr lang="cs-CZ" u="sng" dirty="0" smtClean="0"/>
              <a:t>Někdo</a:t>
            </a:r>
            <a:r>
              <a:rPr lang="cs-CZ" dirty="0" smtClean="0"/>
              <a:t> buší na dveře.)</a:t>
            </a:r>
          </a:p>
          <a:p>
            <a:r>
              <a:rPr lang="cs-CZ" dirty="0" smtClean="0"/>
              <a:t>Přídavným jménem (</a:t>
            </a:r>
            <a:r>
              <a:rPr lang="cs-CZ" u="sng" dirty="0" smtClean="0"/>
              <a:t>Sytý</a:t>
            </a:r>
            <a:r>
              <a:rPr lang="cs-CZ" dirty="0" smtClean="0"/>
              <a:t> hladovému nevěří.)</a:t>
            </a:r>
          </a:p>
          <a:p>
            <a:r>
              <a:rPr lang="cs-CZ" dirty="0" smtClean="0"/>
              <a:t>Číslovkou (</a:t>
            </a:r>
            <a:r>
              <a:rPr lang="cs-CZ" u="sng" dirty="0" smtClean="0"/>
              <a:t>Dva</a:t>
            </a:r>
            <a:r>
              <a:rPr lang="cs-CZ" dirty="0" smtClean="0"/>
              <a:t> do cíle nedoběhli.)</a:t>
            </a:r>
          </a:p>
          <a:p>
            <a:r>
              <a:rPr lang="cs-CZ" dirty="0" smtClean="0"/>
              <a:t>Slovesem v infinitivu (Není dobré </a:t>
            </a:r>
            <a:r>
              <a:rPr lang="cs-CZ" u="sng" dirty="0" smtClean="0"/>
              <a:t>přejídat se</a:t>
            </a:r>
            <a:r>
              <a:rPr lang="cs-CZ" dirty="0" smtClean="0"/>
              <a:t>.)</a:t>
            </a:r>
          </a:p>
          <a:p>
            <a:r>
              <a:rPr lang="cs-CZ" dirty="0" smtClean="0"/>
              <a:t>Neohebným slovním druhem                        (Ozvalo se bolestné </a:t>
            </a:r>
            <a:r>
              <a:rPr lang="cs-CZ" u="sng" dirty="0" smtClean="0"/>
              <a:t>au</a:t>
            </a:r>
            <a:r>
              <a:rPr lang="cs-CZ" dirty="0" smtClean="0"/>
              <a:t>. Poplašné </a:t>
            </a:r>
            <a:r>
              <a:rPr lang="cs-CZ" u="sng" dirty="0" smtClean="0"/>
              <a:t>„hoří“ </a:t>
            </a:r>
            <a:r>
              <a:rPr lang="cs-CZ" dirty="0" smtClean="0"/>
              <a:t>vyburcovalo celou ves.)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b="1" dirty="0" smtClean="0"/>
              <a:t>Vypište podměty a určete, kterým slovním druhem jsou vyjádřené:</a:t>
            </a:r>
            <a:endParaRPr lang="cs-CZ" sz="32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39552" y="1412776"/>
          <a:ext cx="8229600" cy="51752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86568"/>
                <a:gridCol w="1543032"/>
              </a:tblGrid>
              <a:tr h="674677">
                <a:tc>
                  <a:txBody>
                    <a:bodyPr/>
                    <a:lstStyle/>
                    <a:p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Bylo</a:t>
                      </a:r>
                      <a:r>
                        <a:rPr lang="cs-CZ" sz="2800" b="0" dirty="0" smtClean="0"/>
                        <a:t> </a:t>
                      </a:r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by</a:t>
                      </a:r>
                      <a:r>
                        <a:rPr lang="cs-CZ" sz="2800" b="0" dirty="0" smtClean="0"/>
                        <a:t> </a:t>
                      </a:r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nádherné</a:t>
                      </a:r>
                      <a:r>
                        <a:rPr lang="cs-CZ" sz="2800" b="0" dirty="0" smtClean="0"/>
                        <a:t> </a:t>
                      </a:r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prožít</a:t>
                      </a:r>
                      <a:r>
                        <a:rPr lang="cs-CZ" sz="2800" b="0" dirty="0" smtClean="0"/>
                        <a:t> </a:t>
                      </a:r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několik</a:t>
                      </a:r>
                      <a:r>
                        <a:rPr lang="cs-CZ" sz="2800" b="0" dirty="0" smtClean="0"/>
                        <a:t> </a:t>
                      </a:r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dnů</a:t>
                      </a:r>
                      <a:r>
                        <a:rPr lang="cs-CZ" sz="2800" b="0" dirty="0" smtClean="0"/>
                        <a:t> </a:t>
                      </a: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u </a:t>
                      </a:r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moře</a:t>
                      </a:r>
                      <a:r>
                        <a:rPr lang="cs-CZ" sz="2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28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Naši se určitě budou hněvat.</a:t>
                      </a:r>
                      <a:endParaRPr lang="cs-CZ" sz="28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Tři</a:t>
                      </a:r>
                      <a:r>
                        <a:rPr lang="cs-CZ" sz="2800" baseline="0" dirty="0" smtClean="0"/>
                        <a:t> z nás musí zůstat na základně.</a:t>
                      </a:r>
                      <a:endParaRPr lang="cs-CZ" sz="28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Kdo přišel jako poslední?</a:t>
                      </a:r>
                      <a:endParaRPr lang="cs-CZ" sz="28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 řad</a:t>
                      </a:r>
                      <a:r>
                        <a:rPr lang="cs-CZ" sz="2800" baseline="0" dirty="0" smtClean="0"/>
                        <a:t> přihlížejících zaznělo fuj.</a:t>
                      </a:r>
                      <a:endParaRPr lang="cs-CZ" sz="28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 místnosti vkročil neznámý muž.</a:t>
                      </a:r>
                      <a:endParaRPr lang="cs-CZ" sz="28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To se v žádném případě nemělo</a:t>
                      </a:r>
                      <a:r>
                        <a:rPr lang="cs-CZ" sz="2800" baseline="0" dirty="0" smtClean="0"/>
                        <a:t> stát.</a:t>
                      </a:r>
                      <a:endParaRPr lang="cs-CZ" sz="28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Rozbouřené moře se zlověstně vzdouvalo.</a:t>
                      </a:r>
                      <a:endParaRPr lang="cs-CZ" sz="28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6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dirty="0" smtClean="0"/>
              <a:t>Řešení</a:t>
            </a:r>
            <a:endParaRPr lang="cs-CZ" sz="40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325563"/>
          <a:ext cx="8229600" cy="51752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15130"/>
                <a:gridCol w="1614470"/>
              </a:tblGrid>
              <a:tr h="674677">
                <a:tc>
                  <a:txBody>
                    <a:bodyPr/>
                    <a:lstStyle/>
                    <a:p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Bylo</a:t>
                      </a:r>
                      <a:r>
                        <a:rPr lang="cs-CZ" sz="2800" b="0" dirty="0" smtClean="0"/>
                        <a:t> </a:t>
                      </a:r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by</a:t>
                      </a:r>
                      <a:r>
                        <a:rPr lang="cs-CZ" sz="2800" b="0" dirty="0" smtClean="0"/>
                        <a:t> </a:t>
                      </a:r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nádherné</a:t>
                      </a:r>
                      <a:r>
                        <a:rPr lang="cs-CZ" sz="2800" b="0" dirty="0" smtClean="0"/>
                        <a:t> </a:t>
                      </a:r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prožít</a:t>
                      </a:r>
                      <a:r>
                        <a:rPr lang="cs-CZ" sz="2800" b="0" dirty="0" smtClean="0"/>
                        <a:t> </a:t>
                      </a:r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několik</a:t>
                      </a:r>
                      <a:r>
                        <a:rPr lang="cs-CZ" sz="2800" b="0" dirty="0" smtClean="0"/>
                        <a:t> </a:t>
                      </a:r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dnů</a:t>
                      </a:r>
                      <a:r>
                        <a:rPr lang="cs-CZ" sz="2800" b="0" dirty="0" smtClean="0"/>
                        <a:t> </a:t>
                      </a: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u </a:t>
                      </a:r>
                      <a:r>
                        <a:rPr lang="cs-CZ" sz="2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moře</a:t>
                      </a:r>
                      <a:r>
                        <a:rPr lang="cs-CZ" sz="2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28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prožít     5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Naši se určitě budou hněvat.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naši        3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Tři</a:t>
                      </a:r>
                      <a:r>
                        <a:rPr lang="cs-CZ" sz="2800" baseline="0" dirty="0" smtClean="0"/>
                        <a:t> z nás musí zůstat na základně.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tři           4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Kdo přišel jako poslední.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kdo        3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 řad</a:t>
                      </a:r>
                      <a:r>
                        <a:rPr lang="cs-CZ" sz="2800" baseline="0" dirty="0" smtClean="0"/>
                        <a:t> přihlížejících zaznělo fuj.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fuj        10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 místnosti vkročil neznámý muž.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muž       1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To se v </a:t>
                      </a:r>
                      <a:r>
                        <a:rPr lang="cs-CZ" sz="2800" smtClean="0"/>
                        <a:t>žádném případě nemělo</a:t>
                      </a:r>
                      <a:r>
                        <a:rPr lang="cs-CZ" sz="2800" baseline="0" smtClean="0"/>
                        <a:t> </a:t>
                      </a:r>
                      <a:r>
                        <a:rPr lang="cs-CZ" sz="2800" baseline="0" dirty="0" smtClean="0"/>
                        <a:t>stát.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To           3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Rozbouřené moře se zlověstně vzdouvalo.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moře     1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Podmět nevyjádřený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Známý ze situace nebo ze souvislosti</a:t>
            </a:r>
          </a:p>
          <a:p>
            <a:r>
              <a:rPr lang="cs-CZ" dirty="0" smtClean="0"/>
              <a:t>Zřejmý z tvaru určitého slovesa</a:t>
            </a:r>
          </a:p>
          <a:p>
            <a:endParaRPr lang="cs-CZ" dirty="0" smtClean="0"/>
          </a:p>
          <a:p>
            <a:r>
              <a:rPr lang="cs-CZ" dirty="0" smtClean="0"/>
              <a:t>Nemohu si na to zvyknout.    </a:t>
            </a:r>
            <a:r>
              <a:rPr lang="en-US" dirty="0" smtClean="0"/>
              <a:t>[</a:t>
            </a:r>
            <a:r>
              <a:rPr lang="cs-CZ" dirty="0" smtClean="0"/>
              <a:t>já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Napíšeme babičce, aby měla radost.    </a:t>
            </a:r>
            <a:r>
              <a:rPr lang="en-US" dirty="0" smtClean="0"/>
              <a:t>[</a:t>
            </a:r>
            <a:r>
              <a:rPr lang="cs-CZ" dirty="0" smtClean="0"/>
              <a:t>my</a:t>
            </a:r>
            <a:r>
              <a:rPr lang="en-US" dirty="0" smtClean="0"/>
              <a:t>]  [</a:t>
            </a:r>
            <a:r>
              <a:rPr lang="cs-CZ" dirty="0" smtClean="0"/>
              <a:t>babička</a:t>
            </a:r>
            <a:r>
              <a:rPr lang="en-US" dirty="0" smtClean="0"/>
              <a:t>]</a:t>
            </a:r>
          </a:p>
          <a:p>
            <a:r>
              <a:rPr lang="cs-CZ" dirty="0" smtClean="0"/>
              <a:t>Že se nestydíte!   </a:t>
            </a:r>
            <a:r>
              <a:rPr lang="en-US" dirty="0" smtClean="0"/>
              <a:t>[</a:t>
            </a:r>
            <a:r>
              <a:rPr lang="cs-CZ" dirty="0" smtClean="0"/>
              <a:t>vy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Podmět všeobecný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Označuje široký okruh lidí, které neumíme přesně pojmenovat, má všeobecnou platnost</a:t>
            </a:r>
          </a:p>
          <a:p>
            <a:r>
              <a:rPr lang="cs-CZ" dirty="0" smtClean="0"/>
              <a:t>Objevuje se často v příslovích a rčeních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Hlásili to v rozhlase.</a:t>
            </a:r>
          </a:p>
          <a:p>
            <a:r>
              <a:rPr lang="cs-CZ" dirty="0" smtClean="0"/>
              <a:t>V divadle hrají novou hru.</a:t>
            </a:r>
          </a:p>
          <a:p>
            <a:r>
              <a:rPr lang="cs-CZ" dirty="0" smtClean="0"/>
              <a:t>S poctivostí nejdál dojdeš.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Rozlište podměty nevyjádřené a všeobecné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Co dávají dnes v televizi?</a:t>
            </a:r>
          </a:p>
          <a:p>
            <a:r>
              <a:rPr lang="cs-CZ" dirty="0" smtClean="0"/>
              <a:t>Koupili jsme si novou televizi.</a:t>
            </a:r>
          </a:p>
          <a:p>
            <a:r>
              <a:rPr lang="cs-CZ" dirty="0" smtClean="0"/>
              <a:t>Hlavou zeď neprorazíš.</a:t>
            </a:r>
          </a:p>
          <a:p>
            <a:r>
              <a:rPr lang="cs-CZ" dirty="0" smtClean="0"/>
              <a:t>Určitě prorazím se svým nápadem.</a:t>
            </a:r>
          </a:p>
          <a:p>
            <a:r>
              <a:rPr lang="cs-CZ" dirty="0" smtClean="0"/>
              <a:t>Slyšela jsem, že dnes píšeme písemku.</a:t>
            </a:r>
          </a:p>
          <a:p>
            <a:r>
              <a:rPr lang="cs-CZ" dirty="0" smtClean="0"/>
              <a:t>Jména osob píšeme s velkým počátečním písmenem.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chemeClr val="accent6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  <a:solidFill>
            <a:schemeClr val="accent6"/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Co dávají dnes v televizi?                        </a:t>
            </a:r>
            <a:r>
              <a:rPr lang="cs-CZ" sz="2800" b="1" i="1" dirty="0" smtClean="0"/>
              <a:t>všeobecný</a:t>
            </a:r>
          </a:p>
          <a:p>
            <a:pPr>
              <a:buNone/>
            </a:pPr>
            <a:endParaRPr lang="cs-CZ" sz="2800" b="1" i="1" dirty="0" smtClean="0"/>
          </a:p>
          <a:p>
            <a:r>
              <a:rPr lang="cs-CZ" dirty="0" smtClean="0"/>
              <a:t>Koupili jsme si novou televizi.               </a:t>
            </a:r>
            <a:r>
              <a:rPr lang="cs-CZ" sz="2800" b="1" i="1" dirty="0" smtClean="0"/>
              <a:t>nevyjádřený</a:t>
            </a:r>
          </a:p>
          <a:p>
            <a:pPr>
              <a:buNone/>
            </a:pPr>
            <a:r>
              <a:rPr lang="cs-CZ" sz="2800" b="1" i="1" dirty="0" smtClean="0"/>
              <a:t> </a:t>
            </a:r>
            <a:r>
              <a:rPr lang="cs-CZ" dirty="0" smtClean="0"/>
              <a:t>   </a:t>
            </a:r>
          </a:p>
          <a:p>
            <a:r>
              <a:rPr lang="cs-CZ" dirty="0" smtClean="0"/>
              <a:t>Hlavou zeď neprorazíš.                            </a:t>
            </a:r>
            <a:r>
              <a:rPr lang="cs-CZ" sz="2800" b="1" i="1" dirty="0" smtClean="0"/>
              <a:t>všeobecný</a:t>
            </a:r>
          </a:p>
          <a:p>
            <a:pPr>
              <a:buNone/>
            </a:pPr>
            <a:endParaRPr lang="cs-CZ" sz="2800" b="1" i="1" dirty="0" smtClean="0"/>
          </a:p>
          <a:p>
            <a:r>
              <a:rPr lang="cs-CZ" dirty="0" smtClean="0"/>
              <a:t>Určitě prorazím se svým nápadem.       </a:t>
            </a:r>
            <a:r>
              <a:rPr lang="cs-CZ" sz="2800" b="1" i="1" dirty="0" smtClean="0"/>
              <a:t>nevyjádřený</a:t>
            </a:r>
          </a:p>
          <a:p>
            <a:pPr>
              <a:buNone/>
            </a:pPr>
            <a:r>
              <a:rPr lang="cs-CZ" sz="2800" b="1" i="1" dirty="0" smtClean="0"/>
              <a:t> </a:t>
            </a:r>
          </a:p>
          <a:p>
            <a:r>
              <a:rPr lang="cs-CZ" dirty="0" smtClean="0"/>
              <a:t>Slyšela jsem, že dnes píšeme písemku. </a:t>
            </a:r>
            <a:r>
              <a:rPr lang="cs-CZ" sz="2800" b="1" i="1" dirty="0" smtClean="0"/>
              <a:t>nevyjádřený</a:t>
            </a:r>
          </a:p>
          <a:p>
            <a:pPr>
              <a:buNone/>
            </a:pPr>
            <a:endParaRPr lang="cs-CZ" sz="2800" b="1" i="1" dirty="0" smtClean="0"/>
          </a:p>
          <a:p>
            <a:r>
              <a:rPr lang="cs-CZ" dirty="0" smtClean="0"/>
              <a:t>Jména osob píšeme s velkým počátečním písmenem.                                                  </a:t>
            </a:r>
            <a:r>
              <a:rPr lang="cs-CZ" sz="2800" b="1" i="1" dirty="0" smtClean="0"/>
              <a:t>všeobecný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STÝBLÍK, Vlastimil a kol. </a:t>
            </a:r>
            <a:r>
              <a:rPr lang="cs-CZ" sz="2000" i="1" dirty="0" smtClean="0"/>
              <a:t>Přehledná mluvnice češtiny pro základní školy</a:t>
            </a:r>
            <a:r>
              <a:rPr lang="cs-CZ" sz="2000" dirty="0" smtClean="0"/>
              <a:t>. Praha: Fortuna, 1992, </a:t>
            </a:r>
            <a:r>
              <a:rPr lang="cs-CZ" sz="2000" smtClean="0"/>
              <a:t>ISBN 80-85298-36-8.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TOPIL, Zdeněk; BIČÍKOVÁ, Vladimíra. </a:t>
            </a:r>
            <a:r>
              <a:rPr lang="cs-CZ" sz="2000" i="1" dirty="0" smtClean="0"/>
              <a:t>Český jazyk s Tobiášem</a:t>
            </a:r>
            <a:r>
              <a:rPr lang="cs-CZ" sz="2000" dirty="0" smtClean="0"/>
              <a:t>. Havlíčkův Brod: Tobiáš, 1996, ISBN 80-85808-39-0.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</TotalTime>
  <Words>526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Podmět</vt:lpstr>
      <vt:lpstr>Podmět vyjádřený</vt:lpstr>
      <vt:lpstr>Vypište podměty a určete, kterým slovním druhem jsou vyjádřené:</vt:lpstr>
      <vt:lpstr>Řešení</vt:lpstr>
      <vt:lpstr>Podmět nevyjádřený</vt:lpstr>
      <vt:lpstr>Podmět všeobecný</vt:lpstr>
      <vt:lpstr>Rozlište podměty nevyjádřené a všeobecné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45</cp:revision>
  <dcterms:created xsi:type="dcterms:W3CDTF">2012-02-12T20:04:21Z</dcterms:created>
  <dcterms:modified xsi:type="dcterms:W3CDTF">2012-07-18T06:38:29Z</dcterms:modified>
</cp:coreProperties>
</file>