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794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E6496D-239C-43FA-BD99-2769E2EF1891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86ABB-BA82-4A3C-9F4F-B5321F665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379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D50A169-07BC-4CAD-B5C0-E1BAB74761D9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1804BF8-4955-46C2-95DC-E7F4268FA62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4968552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Název školy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:</a:t>
            </a:r>
            <a:r>
              <a:rPr lang="cs-CZ" sz="3200" b="1" dirty="0" smtClean="0">
                <a:latin typeface="Century Gothic" pitchFamily="34" charset="0"/>
              </a:rPr>
              <a:t> Základní škola Chomutov, Písečná 5144</a:t>
            </a:r>
            <a:br>
              <a:rPr lang="cs-CZ" sz="3200" b="1" dirty="0" smtClean="0">
                <a:latin typeface="Century Gothic" pitchFamily="34" charset="0"/>
              </a:rPr>
            </a:b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Autor: </a:t>
            </a:r>
            <a:r>
              <a:rPr lang="cs-CZ" sz="3200" b="1" dirty="0" smtClean="0">
                <a:latin typeface="Century Gothic" pitchFamily="34" charset="0"/>
              </a:rPr>
              <a:t>Vendulka Kudlíková</a:t>
            </a:r>
            <a:br>
              <a:rPr lang="cs-CZ" sz="3200" b="1" dirty="0" smtClean="0">
                <a:latin typeface="Century Gothic" pitchFamily="34" charset="0"/>
              </a:rPr>
            </a:b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Název materiálu: </a:t>
            </a:r>
            <a:r>
              <a:rPr lang="cs-CZ" sz="3200" b="1" dirty="0" smtClean="0">
                <a:latin typeface="Century Gothic" pitchFamily="34" charset="0"/>
              </a:rPr>
              <a:t/>
            </a:r>
            <a:br>
              <a:rPr lang="cs-CZ" sz="3200" b="1" dirty="0" smtClean="0">
                <a:latin typeface="Century Gothic" pitchFamily="34" charset="0"/>
              </a:rPr>
            </a:br>
            <a:r>
              <a:rPr lang="cs-CZ" sz="3200" b="1" dirty="0" smtClean="0">
                <a:latin typeface="Century Gothic" pitchFamily="34" charset="0"/>
              </a:rPr>
              <a:t>VY_52_INOVACE_03_Dospívání_vk1</a:t>
            </a:r>
            <a:r>
              <a:rPr lang="cs-CZ" sz="3200" b="1" dirty="0" smtClean="0">
                <a:latin typeface="Century Gothic" pitchFamily="34" charset="0"/>
              </a:rPr>
              <a:t/>
            </a:r>
            <a:br>
              <a:rPr lang="cs-CZ" sz="3200" b="1" dirty="0" smtClean="0">
                <a:latin typeface="Century Gothic" pitchFamily="34" charset="0"/>
              </a:rPr>
            </a:b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Vzdělávací oblast/obor/okruh</a:t>
            </a:r>
            <a:r>
              <a:rPr lang="cs-CZ" sz="3200" b="1" dirty="0" smtClean="0">
                <a:latin typeface="Century Gothic" pitchFamily="34" charset="0"/>
              </a:rPr>
              <a:t>: Člověk a příroda/ Biologie</a:t>
            </a:r>
            <a:br>
              <a:rPr lang="cs-CZ" sz="3200" b="1" dirty="0" smtClean="0">
                <a:latin typeface="Century Gothic" pitchFamily="34" charset="0"/>
              </a:rPr>
            </a:b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Číslo projektu: </a:t>
            </a:r>
            <a:r>
              <a:rPr lang="cs-CZ" sz="3200" b="1" dirty="0" smtClean="0">
                <a:latin typeface="Century Gothic" pitchFamily="34" charset="0"/>
              </a:rPr>
              <a:t>CZ </a:t>
            </a:r>
            <a:r>
              <a:rPr lang="cs-CZ" sz="3200" b="1" dirty="0" smtClean="0">
                <a:latin typeface="Century Gothic" pitchFamily="34" charset="0"/>
              </a:rPr>
              <a:t>1.07/1.4.00/21.3355</a:t>
            </a:r>
            <a:br>
              <a:rPr lang="cs-CZ" sz="3200" b="1" dirty="0" smtClean="0">
                <a:latin typeface="Century Gothic" pitchFamily="34" charset="0"/>
              </a:rPr>
            </a:b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Klíčová slova: </a:t>
            </a:r>
            <a:r>
              <a:rPr lang="cs-CZ" sz="3200" b="1" dirty="0" smtClean="0">
                <a:latin typeface="Century Gothic" pitchFamily="34" charset="0"/>
              </a:rPr>
              <a:t>dospívání</a:t>
            </a:r>
            <a:r>
              <a:rPr lang="cs-CZ" sz="3200" dirty="0" smtClean="0">
                <a:latin typeface="Century Gothic" pitchFamily="34" charset="0"/>
              </a:rPr>
              <a:t/>
            </a:r>
            <a:br>
              <a:rPr lang="cs-CZ" sz="3200" dirty="0" smtClean="0">
                <a:latin typeface="Century Gothic" pitchFamily="34" charset="0"/>
              </a:rPr>
            </a:b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Anotace: </a:t>
            </a:r>
            <a:r>
              <a:rPr lang="cs-CZ" sz="3200" b="1" dirty="0" smtClean="0">
                <a:latin typeface="Century Gothic" pitchFamily="34" charset="0"/>
              </a:rPr>
              <a:t>Prezentace je určena pro žáky 8. – 9. ročníku, slouží k procvičování probrané látky</a:t>
            </a:r>
            <a:r>
              <a:rPr lang="cs-CZ" sz="3200" b="1" dirty="0" smtClean="0">
                <a:latin typeface="Century Gothic" pitchFamily="34" charset="0"/>
              </a:rPr>
              <a:t>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445224"/>
            <a:ext cx="7704856" cy="1224136"/>
          </a:xfrm>
        </p:spPr>
        <p:txBody>
          <a:bodyPr>
            <a:normAutofit/>
          </a:bodyPr>
          <a:lstStyle/>
          <a:p>
            <a:r>
              <a:rPr lang="cs-CZ" sz="1400" i="1" dirty="0"/>
              <a:t>Autorem materiálu a všech jeho částí,</a:t>
            </a:r>
            <a:r>
              <a:rPr lang="cs-CZ" sz="1400" dirty="0"/>
              <a:t> </a:t>
            </a:r>
            <a:r>
              <a:rPr lang="cs-CZ" sz="1400" i="1" dirty="0"/>
              <a:t>není-li uvedeno jinak, je Vendulka Kudlíková</a:t>
            </a:r>
            <a:endParaRPr lang="cs-CZ" sz="1400" dirty="0"/>
          </a:p>
          <a:p>
            <a:r>
              <a:rPr lang="cs-CZ" sz="1400" i="1" dirty="0"/>
              <a:t>Financováno z ESF a státního rozpočtu ČR. </a:t>
            </a:r>
            <a:endParaRPr lang="cs-CZ" sz="1400" i="1" dirty="0" smtClean="0"/>
          </a:p>
          <a:p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724" y="6049819"/>
            <a:ext cx="3916809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771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cs-CZ" b="1" dirty="0" smtClean="0"/>
              <a:t>  V </a:t>
            </a:r>
            <a:r>
              <a:rPr lang="cs-CZ" b="1" dirty="0"/>
              <a:t>období dospívání dochází: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dirty="0"/>
          </a:p>
          <a:p>
            <a:pPr algn="ctr">
              <a:lnSpc>
                <a:spcPct val="8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mezi  10 – 14 rokem ( puberta)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   </a:t>
            </a: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tělesné, duševní a citové změny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lnSpc>
                <a:spcPct val="8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začínají se objevovat i první sexuální pocity</a:t>
            </a:r>
            <a:br>
              <a:rPr lang="cs-CZ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(náklonnost k druhému pohlaví)</a:t>
            </a:r>
            <a:br>
              <a:rPr lang="cs-CZ" b="1" dirty="0">
                <a:solidFill>
                  <a:schemeClr val="accent5">
                    <a:lumMod val="50000"/>
                  </a:schemeClr>
                </a:solidFill>
              </a:rPr>
            </a:b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lnSpc>
                <a:spcPct val="8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náhlé změny v citech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251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lnSpc>
                <a:spcPct val="90000"/>
              </a:lnSpc>
              <a:buNone/>
              <a:defRPr/>
            </a:pPr>
            <a:r>
              <a:rPr lang="cs-CZ" dirty="0"/>
              <a:t> </a:t>
            </a:r>
            <a:r>
              <a:rPr lang="cs-CZ" sz="3400" b="1" dirty="0"/>
              <a:t>Změny u dívek: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b="1" dirty="0">
                <a:solidFill>
                  <a:schemeClr val="hlink"/>
                </a:solidFill>
              </a:rPr>
              <a:t>  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celkový růst  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zaoblení postavy – růst boků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růst prsou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v oblasti </a:t>
            </a: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genitálií a v podpaží se objevuje ochlupení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 potní </a:t>
            </a: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žlázy vylučují více potu, zvyšuje se i produkce mazu (problémy s pletí)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objevuje se poševní vaginální výtok, ten zajišťuje přirozenou vlhkost pochvy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dozrávání pohlavních orgánů 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ovulace – uvolnění vajíčka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pohlavní buňka – vajíčko 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(progesteron</a:t>
            </a: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, estrogen – hormony)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menstruace  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(2 </a:t>
            </a: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- 7 dní)</a:t>
            </a:r>
          </a:p>
          <a:p>
            <a:pPr>
              <a:lnSpc>
                <a:spcPct val="90000"/>
              </a:lnSpc>
              <a:defRPr/>
            </a:pP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menstruační cyklus 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(4 </a:t>
            </a: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fáze – 1.předovulační, 2.ovulační, 3. předmenstruační, 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4.menstruační)</a:t>
            </a:r>
            <a:endParaRPr lang="cs-CZ" sz="32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17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cs-CZ" b="1" dirty="0" smtClean="0"/>
              <a:t>    </a:t>
            </a:r>
            <a:r>
              <a:rPr lang="cs-CZ" sz="2800" b="1" dirty="0" smtClean="0"/>
              <a:t> Slovníček</a:t>
            </a:r>
            <a:r>
              <a:rPr lang="cs-CZ" sz="2800" dirty="0" smtClean="0"/>
              <a:t> </a:t>
            </a:r>
            <a:endParaRPr lang="cs-CZ" sz="2800" dirty="0"/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Hormony – 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látky produkované žlázami s vnitřní sekrecí, které řídí růst a činnost  některých  orgánů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Estrogen –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ženský hormon vytvářený ve  vaječnících, který způsobuje mnoho změn projevujících se v období puberty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Progesteron - 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ženský hormon vytvářený ve  vaječnících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Menstruace  -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 fáze menstruačního cyklu, při níž odchází z těla menstruační tekutina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Ovulace - 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uvolnění vajíčka z vaječníku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Ejakulace  - 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výron semene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Poluce – 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ejakulace, k níž dochází během spánku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Vaječník -  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párová žláza umístěná na obou stranách dělohy, obsahuje ženské pohlavní buňky(vajíčka) a produkuje pohlavní  hormony (estrogeny)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Testosteron – </a:t>
            </a: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mužský pohlavní  hormon, se tvoří ve varlatech a způsobuje mnoho změn probíhajících v chlapeckém těle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019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90000"/>
              </a:lnSpc>
              <a:buNone/>
            </a:pPr>
            <a:r>
              <a:rPr lang="cs-CZ" sz="2000" dirty="0"/>
              <a:t> </a:t>
            </a:r>
            <a:r>
              <a:rPr lang="cs-CZ" b="1" dirty="0"/>
              <a:t>Změny u chlapců:</a:t>
            </a:r>
          </a:p>
          <a:p>
            <a:pPr>
              <a:lnSpc>
                <a:spcPct val="90000"/>
              </a:lnSpc>
              <a:buNone/>
            </a:pPr>
            <a:endParaRPr lang="cs-CZ" sz="20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rychlý růst (vyvíjí se svaly, rozšiřuje  se hruď, přibývání na  hmotnosti)</a:t>
            </a: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mutace hlasu – prohlubuje se hlas </a:t>
            </a: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(v </a:t>
            </a: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důsledku rychlého růstu hrtanu, hlas často přeskakuje)</a:t>
            </a: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v oblasti penisu a v podpaží se objevuje ochlupení</a:t>
            </a: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začínají růst vousy</a:t>
            </a: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poluce  (mokré sny)</a:t>
            </a: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akné (problematická </a:t>
            </a: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pleť)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dozrávání pohlavních orgánů</a:t>
            </a: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dozrávání pohlavních buněk – spermie</a:t>
            </a:r>
          </a:p>
          <a:p>
            <a:pPr>
              <a:lnSpc>
                <a:spcPct val="90000"/>
              </a:lnSpc>
            </a:pPr>
            <a:r>
              <a:rPr lang="cs-CZ" sz="2000" b="1" dirty="0">
                <a:solidFill>
                  <a:schemeClr val="accent5">
                    <a:lumMod val="50000"/>
                  </a:schemeClr>
                </a:solidFill>
              </a:rPr>
              <a:t>dozrávání pohlavního hormonu - testosteron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8241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1.Vyjmenuj 3 změny u dívek a chlapců v dospívání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rgbClr val="000066"/>
                </a:solidFill>
              </a:rPr>
              <a:t>u chlapců:              u dívek :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celkový </a:t>
            </a:r>
            <a:r>
              <a:rPr lang="cs-CZ" sz="2000" dirty="0" smtClean="0">
                <a:solidFill>
                  <a:srgbClr val="FF0000"/>
                </a:solidFill>
              </a:rPr>
              <a:t>růst	     růst prsou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mutace                 </a:t>
            </a:r>
            <a:r>
              <a:rPr lang="cs-CZ" sz="2000" dirty="0">
                <a:solidFill>
                  <a:srgbClr val="FF0000"/>
                </a:solidFill>
              </a:rPr>
              <a:t>menstruace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ochlupení            </a:t>
            </a:r>
            <a:r>
              <a:rPr lang="cs-CZ" sz="2000" dirty="0" smtClean="0">
                <a:solidFill>
                  <a:srgbClr val="FF0000"/>
                </a:solidFill>
              </a:rPr>
              <a:t>  </a:t>
            </a:r>
            <a:r>
              <a:rPr lang="cs-CZ" sz="2000" dirty="0">
                <a:solidFill>
                  <a:srgbClr val="FF0000"/>
                </a:solidFill>
              </a:rPr>
              <a:t>růst boků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C:\Documents and Settings\v.kudlikova\Local Settings\Temporary Internet Files\Content.IE5\M4OHM1OY\MP90028494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80928"/>
            <a:ext cx="3657600" cy="2708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4187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600" dirty="0">
                <a:solidFill>
                  <a:srgbClr val="FF0000"/>
                </a:solidFill>
              </a:rPr>
              <a:t>1. Vysvětli pojem poluce :</a:t>
            </a:r>
          </a:p>
          <a:p>
            <a:r>
              <a:rPr lang="cs-CZ" sz="2600" dirty="0">
                <a:solidFill>
                  <a:schemeClr val="accent1"/>
                </a:solidFill>
              </a:rPr>
              <a:t>Poluce – samovolný výron semene (mokré sny)</a:t>
            </a:r>
          </a:p>
          <a:p>
            <a:endParaRPr lang="cs-CZ" sz="2600" dirty="0">
              <a:solidFill>
                <a:schemeClr val="accent2"/>
              </a:solidFill>
            </a:endParaRPr>
          </a:p>
          <a:p>
            <a:r>
              <a:rPr lang="cs-CZ" sz="2600" dirty="0">
                <a:solidFill>
                  <a:srgbClr val="FF0000"/>
                </a:solidFill>
              </a:rPr>
              <a:t>2. Vysvětli pojem ovulace :</a:t>
            </a:r>
          </a:p>
          <a:p>
            <a:r>
              <a:rPr lang="cs-CZ" sz="2600" dirty="0">
                <a:solidFill>
                  <a:schemeClr val="accent1"/>
                </a:solidFill>
              </a:rPr>
              <a:t>Ovulace – dozrávání a uvolnění vajíčka z vaječníku</a:t>
            </a:r>
          </a:p>
          <a:p>
            <a:endParaRPr lang="cs-CZ" sz="2600" dirty="0">
              <a:solidFill>
                <a:schemeClr val="accent2"/>
              </a:solidFill>
            </a:endParaRPr>
          </a:p>
          <a:p>
            <a:r>
              <a:rPr lang="cs-CZ" sz="2600" dirty="0">
                <a:solidFill>
                  <a:srgbClr val="FF0000"/>
                </a:solidFill>
              </a:rPr>
              <a:t>3. Pohlavní buňka ženy:</a:t>
            </a:r>
          </a:p>
          <a:p>
            <a:r>
              <a:rPr lang="cs-CZ" sz="2600" dirty="0">
                <a:solidFill>
                  <a:schemeClr val="accent1"/>
                </a:solidFill>
              </a:rPr>
              <a:t>Vajíčko</a:t>
            </a:r>
          </a:p>
          <a:p>
            <a:endParaRPr lang="cs-CZ" sz="2600" dirty="0">
              <a:solidFill>
                <a:schemeClr val="accent6"/>
              </a:solidFill>
            </a:endParaRPr>
          </a:p>
          <a:p>
            <a:r>
              <a:rPr lang="cs-CZ" sz="2600" dirty="0">
                <a:solidFill>
                  <a:srgbClr val="FF0000"/>
                </a:solidFill>
              </a:rPr>
              <a:t>4. Pohlavní buňka muže :</a:t>
            </a:r>
          </a:p>
          <a:p>
            <a:r>
              <a:rPr lang="cs-CZ" sz="2600" dirty="0">
                <a:solidFill>
                  <a:schemeClr val="accent1"/>
                </a:solidFill>
              </a:rPr>
              <a:t>Spermie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877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Vysvětli pojem testosteron:</a:t>
            </a:r>
          </a:p>
          <a:p>
            <a:r>
              <a:rPr lang="cs-CZ" sz="9600" dirty="0">
                <a:solidFill>
                  <a:srgbClr val="002060"/>
                </a:solidFill>
              </a:rPr>
              <a:t>mužský pohlavní hormon, se tvoří ve varlatech a způsobuje mnoho změn probíhajících v chlapeckém těle</a:t>
            </a:r>
          </a:p>
          <a:p>
            <a:r>
              <a:rPr lang="cs-CZ" sz="9600" dirty="0" smtClean="0">
                <a:solidFill>
                  <a:srgbClr val="FF0000"/>
                </a:solidFill>
              </a:rPr>
              <a:t>Vysvětli pojem menstruace:</a:t>
            </a:r>
          </a:p>
          <a:p>
            <a:r>
              <a:rPr lang="cs-CZ" sz="9600" dirty="0" smtClean="0">
                <a:solidFill>
                  <a:srgbClr val="002060"/>
                </a:solidFill>
              </a:rPr>
              <a:t> fáze menstruačního cyklu, při níž odchází z těla menstruační tekutina</a:t>
            </a:r>
          </a:p>
          <a:p>
            <a:r>
              <a:rPr lang="cs-CZ" sz="9600" dirty="0" smtClean="0">
                <a:solidFill>
                  <a:srgbClr val="FF0000"/>
                </a:solidFill>
              </a:rPr>
              <a:t>Vysvětli </a:t>
            </a:r>
            <a:r>
              <a:rPr lang="cs-CZ" sz="9600" dirty="0">
                <a:solidFill>
                  <a:srgbClr val="FF0000"/>
                </a:solidFill>
              </a:rPr>
              <a:t>pojem </a:t>
            </a:r>
            <a:r>
              <a:rPr lang="cs-CZ" sz="9600" dirty="0" smtClean="0">
                <a:solidFill>
                  <a:srgbClr val="FF0000"/>
                </a:solidFill>
              </a:rPr>
              <a:t>vaječník:</a:t>
            </a:r>
          </a:p>
          <a:p>
            <a:r>
              <a:rPr lang="cs-CZ" sz="9600" dirty="0" smtClean="0">
                <a:solidFill>
                  <a:srgbClr val="002060"/>
                </a:solidFill>
              </a:rPr>
              <a:t>párová žláza umístěná na obou stranách dělohy, obsahuje ženské pohlavní buňky(vajíčka) a produkuje pohlavní  hormony( estrogeny)</a:t>
            </a:r>
          </a:p>
          <a:p>
            <a:r>
              <a:rPr lang="cs-CZ" sz="9600" dirty="0" smtClean="0">
                <a:solidFill>
                  <a:srgbClr val="FF0000"/>
                </a:solidFill>
              </a:rPr>
              <a:t>Vysvětli </a:t>
            </a:r>
            <a:r>
              <a:rPr lang="cs-CZ" sz="9600">
                <a:solidFill>
                  <a:srgbClr val="FF0000"/>
                </a:solidFill>
              </a:rPr>
              <a:t>pojem </a:t>
            </a:r>
            <a:r>
              <a:rPr lang="cs-CZ" sz="9600" smtClean="0">
                <a:solidFill>
                  <a:srgbClr val="FF0000"/>
                </a:solidFill>
              </a:rPr>
              <a:t>mutace:</a:t>
            </a:r>
            <a:endParaRPr lang="cs-CZ" sz="9600" dirty="0">
              <a:solidFill>
                <a:srgbClr val="FF0000"/>
              </a:solidFill>
            </a:endParaRPr>
          </a:p>
          <a:p>
            <a:r>
              <a:rPr lang="cs-CZ" sz="9600" dirty="0">
                <a:solidFill>
                  <a:srgbClr val="002060"/>
                </a:solidFill>
              </a:rPr>
              <a:t>Prohlubuje se hlas ( v důsledku rychlého růstu hrtanu, hlas často přeskakuje)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160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Zdroj: </a:t>
            </a:r>
          </a:p>
          <a:p>
            <a:r>
              <a:rPr lang="cs-CZ" dirty="0"/>
              <a:t>Rodinná výchova – Zdravý životní styl 2, 1999, Fortuna, ISBN 80-7168-643-3,  </a:t>
            </a:r>
            <a:r>
              <a:rPr lang="cs-CZ" dirty="0" err="1"/>
              <a:t>PeadDr</a:t>
            </a:r>
            <a:r>
              <a:rPr lang="cs-CZ" dirty="0"/>
              <a:t>. Eva </a:t>
            </a:r>
            <a:r>
              <a:rPr lang="cs-CZ" dirty="0" err="1"/>
              <a:t>Marádová</a:t>
            </a:r>
            <a:r>
              <a:rPr lang="cs-CZ" dirty="0"/>
              <a:t>, CSc</a:t>
            </a:r>
            <a:r>
              <a:rPr lang="cs-CZ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1455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93</TotalTime>
  <Words>503</Words>
  <Application>Microsoft Office PowerPoint</Application>
  <PresentationFormat>Předvádění na obrazovce (4:3)</PresentationFormat>
  <Paragraphs>85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Název školy: Základní škola Chomutov, Písečná 5144 Autor: Vendulka Kudlíková Název materiálu:  VY_52_INOVACE_03_Dospívání_vk1 Vzdělávací oblast/obor/okruh: Člověk a příroda/ Biologie Číslo projektu: CZ 1.07/1.4.00/21.3355 Klíčová slova: dospívání Anotace: Prezentace je určena pro žáky 8. – 9. ročníku, slouží k procvičování probrané látky.</vt:lpstr>
      <vt:lpstr>Dospívání</vt:lpstr>
      <vt:lpstr>Dospívání</vt:lpstr>
      <vt:lpstr>Dospívání</vt:lpstr>
      <vt:lpstr>Dospívání</vt:lpstr>
      <vt:lpstr>Dospívání</vt:lpstr>
      <vt:lpstr>Dospívání</vt:lpstr>
      <vt:lpstr>Dospívání</vt:lpstr>
      <vt:lpstr>Dospívání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Autor: Vendulka Kudlíková Název materiálu:  VY_52_INOVACE _03_ Dospívání _vk1 Vzdělávací oblast/obor/okruh: Biologie Číslo projektu: CZ 1.07/1.4.00/21.3355 Anotace: Prezentace je určena pro žáky 8. – 9. ročníku, slouží k procvičování probrané látky.</dc:title>
  <dc:creator>učitel</dc:creator>
  <cp:lastModifiedBy>Mgr. Miroslav Žalud</cp:lastModifiedBy>
  <cp:revision>12</cp:revision>
  <dcterms:created xsi:type="dcterms:W3CDTF">2012-07-29T08:28:23Z</dcterms:created>
  <dcterms:modified xsi:type="dcterms:W3CDTF">2012-09-16T17:45:17Z</dcterms:modified>
</cp:coreProperties>
</file>