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6" r:id="rId2"/>
    <p:sldId id="256" r:id="rId3"/>
    <p:sldId id="269" r:id="rId4"/>
    <p:sldId id="270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dirty="0" err="1">
                <a:solidFill>
                  <a:srgbClr val="002060"/>
                </a:solidFill>
                <a:effectLst/>
              </a:rPr>
              <a:t>Symbolicko</a:t>
            </a:r>
            <a:r>
              <a:rPr lang="cs-CZ" sz="3600" dirty="0">
                <a:solidFill>
                  <a:srgbClr val="002060"/>
                </a:solidFill>
                <a:effectLst/>
              </a:rPr>
              <a:t> - komplexní metoda řešení obvodů střídavého proudu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Příklady řešení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paralelního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spojení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1560" y="548680"/>
            <a:ext cx="4176464" cy="5274912"/>
          </a:xfrm>
        </p:spPr>
        <p:txBody>
          <a:bodyPr>
            <a:normAutofit/>
          </a:bodyPr>
          <a:lstStyle/>
          <a:p>
            <a:r>
              <a:rPr lang="cs-CZ" sz="1400" b="1" dirty="0" smtClean="0">
                <a:solidFill>
                  <a:srgbClr val="002060"/>
                </a:solidFill>
                <a:latin typeface="+mj-lt"/>
                <a:cs typeface="Arial" pitchFamily="34" charset="0"/>
              </a:rPr>
              <a:t>Zadání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  <a:latin typeface="+mj-lt"/>
                <a:cs typeface="Arial" pitchFamily="34" charset="0"/>
              </a:rPr>
              <a:t>Vypočtěte velikost neznámé impedance Z</a:t>
            </a:r>
            <a:r>
              <a:rPr lang="cs-CZ" sz="1400" baseline="-25000" dirty="0" smtClean="0">
                <a:solidFill>
                  <a:srgbClr val="002060"/>
                </a:solidFill>
                <a:latin typeface="+mj-lt"/>
                <a:cs typeface="Arial" pitchFamily="34" charset="0"/>
              </a:rPr>
              <a:t>3</a:t>
            </a:r>
            <a:r>
              <a:rPr lang="cs-CZ" sz="1400" dirty="0" smtClean="0">
                <a:solidFill>
                  <a:srgbClr val="002060"/>
                </a:solidFill>
                <a:latin typeface="+mj-lt"/>
                <a:cs typeface="Arial" pitchFamily="34" charset="0"/>
              </a:rPr>
              <a:t>, jestliže obvod má následující parametry: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b="1" dirty="0" smtClean="0">
                <a:solidFill>
                  <a:srgbClr val="002060"/>
                </a:solidFill>
                <a:latin typeface="+mj-lt"/>
                <a:cs typeface="Arial" pitchFamily="34" charset="0"/>
              </a:rPr>
              <a:t>Z</a:t>
            </a:r>
            <a:r>
              <a:rPr lang="cs-CZ" sz="1400" b="1" baseline="-25000" dirty="0" smtClean="0">
                <a:solidFill>
                  <a:srgbClr val="002060"/>
                </a:solidFill>
                <a:latin typeface="+mj-lt"/>
                <a:cs typeface="Arial" pitchFamily="34" charset="0"/>
              </a:rPr>
              <a:t>1</a:t>
            </a:r>
            <a:r>
              <a:rPr lang="cs-CZ" sz="1400" dirty="0" smtClean="0">
                <a:solidFill>
                  <a:srgbClr val="002060"/>
                </a:solidFill>
                <a:latin typeface="+mj-lt"/>
                <a:cs typeface="Arial" pitchFamily="34" charset="0"/>
              </a:rPr>
              <a:t> = 5 +j2 </a:t>
            </a:r>
            <a:r>
              <a:rPr lang="cs-CZ" sz="1400" dirty="0" smtClean="0">
                <a:solidFill>
                  <a:srgbClr val="002060"/>
                </a:solidFill>
                <a:latin typeface="+mj-lt"/>
                <a:cs typeface="Arial" pitchFamily="34" charset="0"/>
                <a:sym typeface="Symbol"/>
              </a:rPr>
              <a:t>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b="1" dirty="0" smtClean="0">
                <a:solidFill>
                  <a:srgbClr val="002060"/>
                </a:solidFill>
                <a:cs typeface="Arial" pitchFamily="34" charset="0"/>
              </a:rPr>
              <a:t>Z</a:t>
            </a:r>
            <a:r>
              <a:rPr lang="cs-CZ" sz="1400" b="1" baseline="-25000" dirty="0" smtClean="0">
                <a:solidFill>
                  <a:srgbClr val="002060"/>
                </a:solidFill>
                <a:cs typeface="Arial" pitchFamily="34" charset="0"/>
              </a:rPr>
              <a:t>2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4 –j8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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b="1" dirty="0">
                <a:solidFill>
                  <a:srgbClr val="002060"/>
                </a:solidFill>
                <a:cs typeface="Arial" pitchFamily="34" charset="0"/>
              </a:rPr>
              <a:t>I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5 -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j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A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b="1" dirty="0" smtClean="0">
                <a:solidFill>
                  <a:srgbClr val="002060"/>
                </a:solidFill>
                <a:cs typeface="Arial" pitchFamily="34" charset="0"/>
              </a:rPr>
              <a:t>U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5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V</a:t>
            </a:r>
            <a:endParaRPr lang="cs-CZ" sz="1400" dirty="0" smtClean="0">
              <a:solidFill>
                <a:srgbClr val="002060"/>
              </a:solidFill>
              <a:cs typeface="Arial" pitchFamily="34" charset="0"/>
              <a:sym typeface="Symbol"/>
            </a:endParaRPr>
          </a:p>
          <a:p>
            <a:pPr marL="0" indent="0" algn="just">
              <a:lnSpc>
                <a:spcPct val="150000"/>
              </a:lnSpc>
              <a:buClr>
                <a:srgbClr val="002060"/>
              </a:buClr>
              <a:buNone/>
            </a:pPr>
            <a:r>
              <a:rPr lang="cs-CZ" sz="1400" dirty="0" smtClean="0">
                <a:solidFill>
                  <a:srgbClr val="002060"/>
                </a:solidFill>
                <a:latin typeface="+mj-lt"/>
                <a:cs typeface="Arial" pitchFamily="34" charset="0"/>
                <a:sym typeface="Symbol"/>
              </a:rPr>
              <a:t>1. Protože se jedná o paralelní obvod, budeme pracovat s veličinami admitance, které vypočteme z hodnot impedance.</a:t>
            </a:r>
          </a:p>
          <a:p>
            <a:pPr marL="0" indent="0" algn="just">
              <a:lnSpc>
                <a:spcPct val="150000"/>
              </a:lnSpc>
              <a:buClr>
                <a:srgbClr val="002060"/>
              </a:buClr>
              <a:buNone/>
            </a:pPr>
            <a:r>
              <a:rPr lang="cs-CZ" sz="1400" dirty="0" smtClean="0">
                <a:solidFill>
                  <a:srgbClr val="002060"/>
                </a:solidFill>
                <a:latin typeface="+mj-lt"/>
                <a:cs typeface="Arial" pitchFamily="34" charset="0"/>
                <a:sym typeface="Symbol"/>
              </a:rPr>
              <a:t>2. Z hodnot napětí a proudu vypočteme celkovou admitanci Y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.</a:t>
            </a:r>
            <a:endParaRPr lang="cs-CZ" sz="1400" dirty="0">
              <a:solidFill>
                <a:srgbClr val="002060"/>
              </a:solidFill>
              <a:cs typeface="Arial" pitchFamily="34" charset="0"/>
              <a:sym typeface="Symbol"/>
            </a:endParaRPr>
          </a:p>
          <a:p>
            <a:pPr marL="0" indent="0" algn="just">
              <a:lnSpc>
                <a:spcPct val="150000"/>
              </a:lnSpc>
              <a:buClr>
                <a:srgbClr val="002060"/>
              </a:buClr>
              <a:buNone/>
            </a:pPr>
            <a:r>
              <a:rPr lang="cs-CZ" sz="1400" dirty="0" smtClean="0">
                <a:solidFill>
                  <a:srgbClr val="002060"/>
                </a:solidFill>
                <a:latin typeface="+mj-lt"/>
                <a:cs typeface="Arial" pitchFamily="34" charset="0"/>
                <a:sym typeface="Symbol"/>
              </a:rPr>
              <a:t>3. Užitím I. </a:t>
            </a:r>
            <a:r>
              <a:rPr lang="cs-CZ" sz="1400" dirty="0" err="1" smtClean="0">
                <a:solidFill>
                  <a:srgbClr val="002060"/>
                </a:solidFill>
                <a:latin typeface="+mj-lt"/>
                <a:cs typeface="Arial" pitchFamily="34" charset="0"/>
                <a:sym typeface="Symbol"/>
              </a:rPr>
              <a:t>Kirchhoffova</a:t>
            </a:r>
            <a:r>
              <a:rPr lang="cs-CZ" sz="1400" dirty="0" smtClean="0">
                <a:solidFill>
                  <a:srgbClr val="002060"/>
                </a:solidFill>
                <a:latin typeface="+mj-lt"/>
                <a:cs typeface="Arial" pitchFamily="34" charset="0"/>
                <a:sym typeface="Symbol"/>
              </a:rPr>
              <a:t> zákona vyjádříme neznámou admitanci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Y</a:t>
            </a:r>
            <a:r>
              <a:rPr lang="cs-CZ" sz="1400" baseline="-250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3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a</a:t>
            </a:r>
            <a:r>
              <a:rPr lang="cs-CZ" sz="1400" baseline="-250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 </a:t>
            </a:r>
            <a:r>
              <a:rPr lang="cs-CZ" sz="1400" dirty="0" smtClean="0">
                <a:solidFill>
                  <a:srgbClr val="002060"/>
                </a:solidFill>
                <a:latin typeface="+mj-lt"/>
                <a:cs typeface="Arial" pitchFamily="34" charset="0"/>
                <a:sym typeface="Symbol"/>
              </a:rPr>
              <a:t>z její převrácené hodnotu impedance Z</a:t>
            </a:r>
            <a:r>
              <a:rPr lang="cs-CZ" sz="1400" baseline="-25000" dirty="0" smtClean="0">
                <a:solidFill>
                  <a:srgbClr val="002060"/>
                </a:solidFill>
                <a:latin typeface="+mj-lt"/>
                <a:cs typeface="Arial" pitchFamily="34" charset="0"/>
                <a:sym typeface="Symbol"/>
              </a:rPr>
              <a:t>3</a:t>
            </a:r>
            <a:r>
              <a:rPr lang="cs-CZ" sz="1400" dirty="0" smtClean="0">
                <a:solidFill>
                  <a:srgbClr val="002060"/>
                </a:solidFill>
                <a:latin typeface="+mj-lt"/>
                <a:cs typeface="Arial" pitchFamily="34" charset="0"/>
                <a:sym typeface="Symbol"/>
              </a:rPr>
              <a:t>.</a:t>
            </a:r>
            <a:endParaRPr lang="cs-CZ" sz="1400" dirty="0">
              <a:solidFill>
                <a:srgbClr val="002060"/>
              </a:solidFill>
              <a:latin typeface="+mj-lt"/>
              <a:cs typeface="Arial" pitchFamily="34" charset="0"/>
              <a:sym typeface="Symbol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400" dirty="0">
              <a:solidFill>
                <a:srgbClr val="002060"/>
              </a:solidFill>
              <a:cs typeface="Arial" pitchFamily="34" charset="0"/>
              <a:sym typeface="Symbol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400" dirty="0">
              <a:solidFill>
                <a:srgbClr val="002060"/>
              </a:solidFill>
              <a:cs typeface="Arial" pitchFamily="34" charset="0"/>
              <a:sym typeface="Symbol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400" dirty="0" smtClean="0">
              <a:solidFill>
                <a:srgbClr val="002060"/>
              </a:solidFill>
              <a:latin typeface="+mj-lt"/>
              <a:cs typeface="Arial" pitchFamily="34" charset="0"/>
              <a:sym typeface="Symbol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400" dirty="0">
              <a:solidFill>
                <a:srgbClr val="002060"/>
              </a:solidFill>
              <a:latin typeface="+mj-lt"/>
              <a:cs typeface="Arial" pitchFamily="34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620687"/>
            <a:ext cx="3960440" cy="5280587"/>
          </a:xfrm>
        </p:spPr>
      </p:pic>
    </p:spTree>
    <p:extLst>
      <p:ext uri="{BB962C8B-B14F-4D97-AF65-F5344CB8AC3E}">
        <p14:creationId xmlns:p14="http://schemas.microsoft.com/office/powerpoint/2010/main" val="36864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8018088" cy="261061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400" b="1" dirty="0" smtClean="0">
                <a:solidFill>
                  <a:srgbClr val="002060"/>
                </a:solidFill>
              </a:rPr>
              <a:t>Další příklady: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Vypočtěte </a:t>
            </a:r>
            <a:r>
              <a:rPr lang="cs-CZ" sz="1400" dirty="0" smtClean="0">
                <a:solidFill>
                  <a:srgbClr val="002060"/>
                </a:solidFill>
              </a:rPr>
              <a:t>proud, který protéká neznámou impedancí.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Určete </a:t>
            </a:r>
            <a:r>
              <a:rPr lang="cs-CZ" sz="1400" dirty="0" smtClean="0">
                <a:solidFill>
                  <a:srgbClr val="002060"/>
                </a:solidFill>
              </a:rPr>
              <a:t>velikost </a:t>
            </a:r>
            <a:r>
              <a:rPr lang="cs-CZ" sz="1400" dirty="0" smtClean="0">
                <a:solidFill>
                  <a:srgbClr val="002060"/>
                </a:solidFill>
              </a:rPr>
              <a:t>všech proudů v paralelním obvodu v komplexním tvaru i absolutní hodnotě a </a:t>
            </a:r>
            <a:r>
              <a:rPr lang="cs-CZ" sz="1400" dirty="0" smtClean="0">
                <a:solidFill>
                  <a:srgbClr val="002060"/>
                </a:solidFill>
              </a:rPr>
              <a:t>proveďte kontrolu správnosti výpočtu</a:t>
            </a:r>
            <a:r>
              <a:rPr lang="cs-CZ" sz="1400" dirty="0" smtClean="0">
                <a:solidFill>
                  <a:srgbClr val="002060"/>
                </a:solidFill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Vypočtěte poměry v obvodu, jestliže impedance Z</a:t>
            </a:r>
            <a:r>
              <a:rPr lang="cs-CZ" sz="1400" baseline="-25000" dirty="0" smtClean="0">
                <a:solidFill>
                  <a:srgbClr val="002060"/>
                </a:solidFill>
              </a:rPr>
              <a:t>3 </a:t>
            </a:r>
            <a:r>
              <a:rPr lang="cs-CZ" sz="1400" dirty="0" smtClean="0">
                <a:solidFill>
                  <a:srgbClr val="002060"/>
                </a:solidFill>
              </a:rPr>
              <a:t>= 5 </a:t>
            </a:r>
            <a:r>
              <a:rPr lang="cs-CZ" sz="1400" dirty="0" smtClean="0">
                <a:solidFill>
                  <a:srgbClr val="002060"/>
                </a:solidFill>
                <a:sym typeface="Symbol"/>
              </a:rPr>
              <a:t>, impedance Z</a:t>
            </a:r>
            <a:r>
              <a:rPr lang="cs-CZ" sz="1400" baseline="-25000" dirty="0" smtClean="0">
                <a:solidFill>
                  <a:srgbClr val="002060"/>
                </a:solidFill>
                <a:sym typeface="Symbol"/>
              </a:rPr>
              <a:t>2</a:t>
            </a:r>
            <a:r>
              <a:rPr lang="cs-CZ" sz="1400" dirty="0" smtClean="0">
                <a:solidFill>
                  <a:srgbClr val="002060"/>
                </a:solidFill>
                <a:sym typeface="Symbol"/>
              </a:rPr>
              <a:t> a Z</a:t>
            </a:r>
            <a:r>
              <a:rPr lang="cs-CZ" sz="1400" baseline="-25000" dirty="0" smtClean="0">
                <a:solidFill>
                  <a:srgbClr val="002060"/>
                </a:solidFill>
                <a:sym typeface="Symbol"/>
              </a:rPr>
              <a:t>3</a:t>
            </a:r>
            <a:r>
              <a:rPr lang="cs-CZ" sz="1400" dirty="0" smtClean="0">
                <a:solidFill>
                  <a:srgbClr val="002060"/>
                </a:solidFill>
                <a:sym typeface="Symbol"/>
              </a:rPr>
              <a:t>, napětí U mají stejnou hodnotu, celkový proud neznáme. </a:t>
            </a:r>
            <a:endParaRPr lang="cs-CZ" sz="1400" dirty="0" smtClean="0">
              <a:solidFill>
                <a:srgbClr val="002060"/>
              </a:solidFill>
            </a:endParaRP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endParaRPr lang="cs-CZ" sz="1400" dirty="0" smtClean="0">
              <a:solidFill>
                <a:srgbClr val="002060"/>
              </a:solidFill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400" dirty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358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0394" y="4029075"/>
            <a:ext cx="8183880" cy="162762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ANTONÍN BLAHOVEC. </a:t>
            </a:r>
            <a:r>
              <a:rPr lang="cs-CZ" sz="2400" i="1" dirty="0" smtClean="0"/>
              <a:t>Elektrotechnika 2</a:t>
            </a:r>
            <a:r>
              <a:rPr lang="cs-CZ" sz="2400" dirty="0" smtClean="0"/>
              <a:t>: </a:t>
            </a:r>
            <a:r>
              <a:rPr lang="cs-CZ" sz="2400" i="1" dirty="0" smtClean="0"/>
              <a:t>Pro SOŠ a SOU Podnázev</a:t>
            </a:r>
            <a:r>
              <a:rPr lang="cs-CZ" sz="2400" dirty="0" smtClean="0"/>
              <a:t>. Praha: Informatorium., 2010. ISBN 978-80-7333-043-9.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16835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2400" dirty="0" smtClean="0"/>
              <a:t>ANOTACE</a:t>
            </a:r>
          </a:p>
          <a:p>
            <a:pPr algn="just"/>
            <a:r>
              <a:rPr lang="cs-CZ" sz="2400" dirty="0" smtClean="0"/>
              <a:t>Materiál lze použít při výkladu učiva týkající se řešení obvodů střídavého proudu při použití interaktivní tabule, kde vždy jeden žák provádí výpočet u tabule a ostatní žáci počítají samostatně.</a:t>
            </a:r>
          </a:p>
          <a:p>
            <a:pPr algn="just"/>
            <a:r>
              <a:rPr lang="cs-CZ" sz="2400" dirty="0" smtClean="0"/>
              <a:t>Protože je jedná z matematického hlediska o poměrně komplikované výpočty, využíváme tabulkového procesoru Excel, kde lze využít funkcí, které umožňují provádět operace s komplexními čísly</a:t>
            </a:r>
          </a:p>
          <a:p>
            <a:pPr algn="just"/>
            <a:r>
              <a:rPr lang="cs-CZ" sz="2400" dirty="0" smtClean="0"/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1071</TotalTime>
  <Words>255</Words>
  <Application>Microsoft Office PowerPoint</Application>
  <PresentationFormat>Předvádění na obrazovce (4:3)</PresentationFormat>
  <Paragraphs>29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Aspekt</vt:lpstr>
      <vt:lpstr>Prezentace aplikace PowerPoint</vt:lpstr>
      <vt:lpstr>Symbolicko - komplexní metoda řešení obvodů střídavého proudu </vt:lpstr>
      <vt:lpstr>Prezentace aplikace PowerPoint</vt:lpstr>
      <vt:lpstr>Prezentace aplikace PowerPoint</vt:lpstr>
      <vt:lpstr>  CITACE ANTONÍN BLAHOVEC. Elektrotechnika 2: Pro SOŠ a SOU Podnázev. Praha: Informatorium., 2010. ISBN 978-80-7333-043-9.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92</cp:revision>
  <dcterms:created xsi:type="dcterms:W3CDTF">2012-04-15T15:58:10Z</dcterms:created>
  <dcterms:modified xsi:type="dcterms:W3CDTF">2012-09-11T19:17:54Z</dcterms:modified>
</cp:coreProperties>
</file>