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6" r:id="rId2"/>
    <p:sldId id="256" r:id="rId3"/>
    <p:sldId id="269" r:id="rId4"/>
    <p:sldId id="271" r:id="rId5"/>
    <p:sldId id="270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3600" dirty="0" err="1">
                <a:solidFill>
                  <a:srgbClr val="002060"/>
                </a:solidFill>
                <a:effectLst/>
              </a:rPr>
              <a:t>Symbolicko</a:t>
            </a:r>
            <a:r>
              <a:rPr lang="cs-CZ" sz="3600" dirty="0">
                <a:solidFill>
                  <a:srgbClr val="002060"/>
                </a:solidFill>
                <a:effectLst/>
              </a:rPr>
              <a:t> - komplexní metoda řešení obvodů střídavého proudu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Sérioparalelní spojení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611560" y="548680"/>
                <a:ext cx="7992888" cy="5274912"/>
              </a:xfrm>
            </p:spPr>
            <p:txBody>
              <a:bodyPr>
                <a:normAutofit fontScale="62500" lnSpcReduction="20000"/>
              </a:bodyPr>
              <a:lstStyle/>
              <a:p>
                <a:r>
                  <a:rPr lang="cs-CZ" sz="2500" b="1" dirty="0" smtClean="0">
                    <a:solidFill>
                      <a:srgbClr val="002060"/>
                    </a:solidFill>
                    <a:latin typeface="+mj-lt"/>
                    <a:cs typeface="Arial" pitchFamily="34" charset="0"/>
                  </a:rPr>
                  <a:t>Základní pojmy</a:t>
                </a:r>
              </a:p>
              <a:p>
                <a:pPr marL="0" indent="0" algn="just">
                  <a:lnSpc>
                    <a:spcPct val="170000"/>
                  </a:lnSpc>
                  <a:buNone/>
                </a:pPr>
                <a:r>
                  <a:rPr lang="cs-CZ" sz="2200" dirty="0" smtClean="0">
                    <a:solidFill>
                      <a:srgbClr val="002060"/>
                    </a:solidFill>
                    <a:latin typeface="+mj-lt"/>
                  </a:rPr>
                  <a:t>Pro řešení </a:t>
                </a:r>
                <a:r>
                  <a:rPr lang="cs-CZ" sz="2200" dirty="0" err="1" smtClean="0">
                    <a:solidFill>
                      <a:srgbClr val="002060"/>
                    </a:solidFill>
                    <a:latin typeface="+mj-lt"/>
                  </a:rPr>
                  <a:t>sérioparaleního</a:t>
                </a:r>
                <a:r>
                  <a:rPr lang="cs-CZ" sz="2200" dirty="0" smtClean="0">
                    <a:solidFill>
                      <a:srgbClr val="002060"/>
                    </a:solidFill>
                    <a:latin typeface="+mj-lt"/>
                  </a:rPr>
                  <a:t> impedancí vycházíme ze základních zákonů elektrotechniky -  </a:t>
                </a:r>
                <a:r>
                  <a:rPr lang="cs-CZ" sz="2200" b="1" dirty="0" smtClean="0">
                    <a:solidFill>
                      <a:srgbClr val="002060"/>
                    </a:solidFill>
                    <a:latin typeface="+mj-lt"/>
                  </a:rPr>
                  <a:t>Ohmův </a:t>
                </a:r>
                <a:r>
                  <a:rPr lang="cs-CZ" sz="2200" b="1" dirty="0">
                    <a:solidFill>
                      <a:srgbClr val="002060"/>
                    </a:solidFill>
                    <a:latin typeface="+mj-lt"/>
                  </a:rPr>
                  <a:t>zákon</a:t>
                </a:r>
                <a:r>
                  <a:rPr lang="cs-CZ" sz="2200" dirty="0">
                    <a:solidFill>
                      <a:srgbClr val="002060"/>
                    </a:solidFill>
                    <a:latin typeface="+mj-lt"/>
                  </a:rPr>
                  <a:t>, </a:t>
                </a:r>
                <a:r>
                  <a:rPr lang="cs-CZ" sz="2200" b="1" dirty="0">
                    <a:solidFill>
                      <a:srgbClr val="002060"/>
                    </a:solidFill>
                    <a:latin typeface="+mj-lt"/>
                  </a:rPr>
                  <a:t>I. a II </a:t>
                </a:r>
                <a:r>
                  <a:rPr lang="cs-CZ" sz="2200" b="1" dirty="0" err="1">
                    <a:solidFill>
                      <a:srgbClr val="002060"/>
                    </a:solidFill>
                    <a:latin typeface="+mj-lt"/>
                  </a:rPr>
                  <a:t>Kirchhoffův</a:t>
                </a:r>
                <a:r>
                  <a:rPr lang="cs-CZ" sz="2200" b="1" dirty="0">
                    <a:solidFill>
                      <a:srgbClr val="002060"/>
                    </a:solidFill>
                    <a:latin typeface="+mj-lt"/>
                  </a:rPr>
                  <a:t> zákon</a:t>
                </a:r>
                <a:r>
                  <a:rPr lang="cs-CZ" sz="2200" dirty="0">
                    <a:solidFill>
                      <a:srgbClr val="002060"/>
                    </a:solidFill>
                    <a:latin typeface="+mj-lt"/>
                  </a:rPr>
                  <a:t>, které je v </a:t>
                </a:r>
                <a:r>
                  <a:rPr lang="cs-CZ" sz="2200" dirty="0" err="1">
                    <a:solidFill>
                      <a:srgbClr val="002060"/>
                    </a:solidFill>
                    <a:latin typeface="+mj-lt"/>
                  </a:rPr>
                  <a:t>symbolicko</a:t>
                </a:r>
                <a:r>
                  <a:rPr lang="cs-CZ" sz="2200" dirty="0">
                    <a:solidFill>
                      <a:srgbClr val="002060"/>
                    </a:solidFill>
                    <a:latin typeface="+mj-lt"/>
                  </a:rPr>
                  <a:t> – komplexní formě:</a:t>
                </a:r>
              </a:p>
              <a:p>
                <a:pPr marL="0" indent="0" algn="ctr">
                  <a:lnSpc>
                    <a:spcPct val="17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accPr>
                      <m:e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𝑍</m:t>
                        </m:r>
                      </m:e>
                    </m:acc>
                    <m:r>
                      <a:rPr lang="cs-CZ" b="1" i="1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= </m:t>
                    </m:r>
                    <m:f>
                      <m:fPr>
                        <m:ctrlP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fPr>
                      <m:num>
                        <m:acc>
                          <m:accPr>
                            <m:chr m:val="̅"/>
                            <m:ctrlPr>
                              <a:rPr lang="cs-CZ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</m:ctrlPr>
                          </m:accPr>
                          <m:e>
                            <m:r>
                              <a:rPr lang="cs-CZ" b="1" i="1">
                                <a:solidFill>
                                  <a:srgbClr val="002060"/>
                                </a:solidFill>
                                <a:latin typeface="Cambria Math" pitchFamily="18" charset="0"/>
                                <a:ea typeface="Cambria Math" pitchFamily="18" charset="0"/>
                                <a:cs typeface="Arial" pitchFamily="34" charset="0"/>
                              </a:rPr>
                              <m:t>𝑼</m:t>
                            </m:r>
                          </m:e>
                        </m:acc>
                      </m:num>
                      <m:den>
                        <m:acc>
                          <m:accPr>
                            <m:chr m:val="̅"/>
                            <m:ctrlPr>
                              <a:rPr lang="cs-CZ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</m:ctrlPr>
                          </m:accPr>
                          <m:e>
                            <m:r>
                              <a:rPr lang="cs-CZ" b="1" i="1">
                                <a:solidFill>
                                  <a:srgbClr val="002060"/>
                                </a:solidFill>
                                <a:latin typeface="Cambria Math" pitchFamily="18" charset="0"/>
                                <a:ea typeface="Cambria Math" pitchFamily="18" charset="0"/>
                                <a:cs typeface="Arial" pitchFamily="34" charset="0"/>
                              </a:rPr>
                              <m:t>𝑰</m:t>
                            </m:r>
                          </m:e>
                        </m:acc>
                      </m:den>
                    </m:f>
                  </m:oMath>
                </a14:m>
                <a:r>
                  <a:rPr lang="cs-CZ" b="1" i="1" dirty="0">
                    <a:solidFill>
                      <a:srgbClr val="002060"/>
                    </a:solidFill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 </a:t>
                </a:r>
                <a:r>
                  <a:rPr lang="cs-CZ" b="1" dirty="0">
                    <a:solidFill>
                      <a:srgbClr val="002060"/>
                    </a:solidFill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nebo</a:t>
                </a:r>
                <a:r>
                  <a:rPr lang="cs-CZ" b="1" i="1" dirty="0">
                    <a:solidFill>
                      <a:srgbClr val="002060"/>
                    </a:solidFill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𝒁</m:t>
                    </m:r>
                    <m:r>
                      <a:rPr lang="cs-CZ" b="1" i="1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= </m:t>
                    </m:r>
                    <m:f>
                      <m:fPr>
                        <m:ctrlP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𝑼</m:t>
                        </m:r>
                      </m:num>
                      <m:den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𝑰</m:t>
                        </m:r>
                      </m:den>
                    </m:f>
                  </m:oMath>
                </a14:m>
                <a:endParaRPr lang="cs-CZ" b="1" i="1" dirty="0">
                  <a:solidFill>
                    <a:srgbClr val="002060"/>
                  </a:solidFill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 algn="ctr">
                  <a:lnSpc>
                    <a:spcPct val="17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accPr>
                      <m:e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𝑰</m:t>
                        </m:r>
                      </m:e>
                    </m:acc>
                    <m:r>
                      <a:rPr lang="cs-CZ" b="1" i="1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= </m:t>
                    </m:r>
                    <m:sSub>
                      <m:sSubPr>
                        <m:ctrlP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cs-CZ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</m:ctrlPr>
                          </m:accPr>
                          <m:e>
                            <m:r>
                              <a:rPr lang="cs-CZ" b="1" i="1">
                                <a:solidFill>
                                  <a:srgbClr val="002060"/>
                                </a:solidFill>
                                <a:latin typeface="Cambria Math" pitchFamily="18" charset="0"/>
                                <a:ea typeface="Cambria Math" pitchFamily="18" charset="0"/>
                                <a:cs typeface="Arial" pitchFamily="34" charset="0"/>
                              </a:rPr>
                              <m:t>𝑰</m:t>
                            </m:r>
                          </m:e>
                        </m:acc>
                      </m:e>
                      <m:sub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+</m:t>
                    </m:r>
                    <m:sSub>
                      <m:sSubPr>
                        <m:ctrlP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cs-CZ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</m:ctrlPr>
                          </m:accPr>
                          <m:e>
                            <m:r>
                              <a:rPr lang="cs-CZ" b="1" i="1">
                                <a:solidFill>
                                  <a:srgbClr val="002060"/>
                                </a:solidFill>
                                <a:latin typeface="Cambria Math" pitchFamily="18" charset="0"/>
                                <a:ea typeface="Cambria Math" pitchFamily="18" charset="0"/>
                                <a:cs typeface="Arial" pitchFamily="34" charset="0"/>
                              </a:rPr>
                              <m:t>𝑰</m:t>
                            </m:r>
                          </m:e>
                        </m:acc>
                      </m:e>
                      <m:sub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𝟐</m:t>
                        </m:r>
                      </m:sub>
                    </m:sSub>
                    <m:r>
                      <a:rPr lang="cs-CZ" b="1" i="1" smtClean="0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+</m:t>
                    </m:r>
                    <m:sSub>
                      <m:sSubPr>
                        <m:ctrlPr>
                          <a:rPr lang="cs-CZ" b="1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cs-CZ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</m:ctrlPr>
                          </m:accPr>
                          <m:e>
                            <m:r>
                              <a:rPr lang="cs-CZ" b="1" i="1">
                                <a:solidFill>
                                  <a:srgbClr val="002060"/>
                                </a:solidFill>
                                <a:latin typeface="Cambria Math" pitchFamily="18" charset="0"/>
                                <a:ea typeface="Cambria Math" pitchFamily="18" charset="0"/>
                                <a:cs typeface="Arial" pitchFamily="34" charset="0"/>
                              </a:rPr>
                              <m:t>𝑰</m:t>
                            </m:r>
                          </m:e>
                        </m:acc>
                      </m:e>
                      <m:sub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𝟑</m:t>
                        </m:r>
                      </m:sub>
                    </m:sSub>
                    <m:r>
                      <a:rPr lang="cs-CZ" b="1" i="1" smtClean="0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…</m:t>
                    </m:r>
                  </m:oMath>
                </a14:m>
                <a:r>
                  <a:rPr lang="cs-CZ" b="1" dirty="0">
                    <a:solidFill>
                      <a:srgbClr val="002060"/>
                    </a:solidFill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nebo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 </m:t>
                    </m:r>
                    <m:r>
                      <a:rPr lang="cs-CZ" b="1" i="1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𝑰</m:t>
                    </m:r>
                    <m:r>
                      <a:rPr lang="cs-CZ" b="1" i="1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= </m:t>
                    </m:r>
                    <m:sSub>
                      <m:sSubPr>
                        <m:ctrlP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𝑰</m:t>
                        </m:r>
                      </m:e>
                      <m:sub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+ </m:t>
                    </m:r>
                    <m:sSub>
                      <m:sSubPr>
                        <m:ctrlP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𝑰</m:t>
                        </m:r>
                      </m:e>
                      <m:sub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+</m:t>
                    </m:r>
                    <m:sSub>
                      <m:sSubPr>
                        <m:ctrlP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𝑰</m:t>
                        </m:r>
                      </m:e>
                      <m:sub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𝟑</m:t>
                        </m:r>
                      </m:sub>
                    </m:sSub>
                  </m:oMath>
                </a14:m>
                <a:r>
                  <a:rPr lang="cs-CZ" b="1" i="1" dirty="0">
                    <a:solidFill>
                      <a:srgbClr val="002060"/>
                    </a:solidFill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…</a:t>
                </a:r>
              </a:p>
              <a:p>
                <a:pPr marL="0" indent="0" algn="ctr">
                  <a:lnSpc>
                    <a:spcPct val="17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accPr>
                      <m:e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𝑼</m:t>
                        </m:r>
                      </m:e>
                    </m:acc>
                    <m:r>
                      <a:rPr lang="cs-CZ" b="1" i="1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= </m:t>
                    </m:r>
                    <m:sSub>
                      <m:sSubPr>
                        <m:ctrlP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cs-CZ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</m:ctrlPr>
                          </m:accPr>
                          <m:e>
                            <m:r>
                              <a:rPr lang="cs-CZ" b="1" i="1">
                                <a:solidFill>
                                  <a:srgbClr val="002060"/>
                                </a:solidFill>
                                <a:latin typeface="Cambria Math" pitchFamily="18" charset="0"/>
                                <a:ea typeface="Cambria Math" pitchFamily="18" charset="0"/>
                                <a:cs typeface="Arial" pitchFamily="34" charset="0"/>
                              </a:rPr>
                              <m:t>𝑼</m:t>
                            </m:r>
                          </m:e>
                        </m:acc>
                      </m:e>
                      <m:sub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+</m:t>
                    </m:r>
                    <m:sSub>
                      <m:sSubPr>
                        <m:ctrlP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cs-CZ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</m:ctrlPr>
                          </m:accPr>
                          <m:e>
                            <m:r>
                              <a:rPr lang="cs-CZ" b="1" i="1">
                                <a:solidFill>
                                  <a:srgbClr val="002060"/>
                                </a:solidFill>
                                <a:latin typeface="Cambria Math" pitchFamily="18" charset="0"/>
                                <a:ea typeface="Cambria Math" pitchFamily="18" charset="0"/>
                                <a:cs typeface="Arial" pitchFamily="34" charset="0"/>
                              </a:rPr>
                              <m:t>𝑼</m:t>
                            </m:r>
                          </m:e>
                        </m:acc>
                      </m:e>
                      <m:sub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+</m:t>
                    </m:r>
                    <m:sSub>
                      <m:sSubPr>
                        <m:ctrlP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cs-CZ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</m:ctrlPr>
                          </m:accPr>
                          <m:e>
                            <m:r>
                              <a:rPr lang="cs-CZ" b="1" i="1">
                                <a:solidFill>
                                  <a:srgbClr val="002060"/>
                                </a:solidFill>
                                <a:latin typeface="Cambria Math" pitchFamily="18" charset="0"/>
                                <a:ea typeface="Cambria Math" pitchFamily="18" charset="0"/>
                                <a:cs typeface="Arial" pitchFamily="34" charset="0"/>
                              </a:rPr>
                              <m:t>𝑼</m:t>
                            </m:r>
                          </m:e>
                        </m:acc>
                      </m:e>
                      <m:sub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𝟑</m:t>
                        </m:r>
                      </m:sub>
                    </m:sSub>
                    <m:r>
                      <a:rPr lang="cs-CZ" b="1" i="1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…</m:t>
                    </m:r>
                  </m:oMath>
                </a14:m>
                <a:r>
                  <a:rPr lang="cs-CZ" b="1" dirty="0">
                    <a:solidFill>
                      <a:srgbClr val="002060"/>
                    </a:solidFill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nebo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 </m:t>
                    </m:r>
                    <m:r>
                      <a:rPr lang="cs-CZ" b="1" i="1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𝑼</m:t>
                    </m:r>
                    <m:r>
                      <a:rPr lang="cs-CZ" b="1" i="1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= </m:t>
                    </m:r>
                    <m:sSub>
                      <m:sSubPr>
                        <m:ctrlP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𝑼</m:t>
                        </m:r>
                      </m:e>
                      <m:sub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+ </m:t>
                    </m:r>
                    <m:sSub>
                      <m:sSubPr>
                        <m:ctrlP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𝑼</m:t>
                        </m:r>
                      </m:e>
                      <m:sub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002060"/>
                        </a:solidFill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+</m:t>
                    </m:r>
                    <m:sSub>
                      <m:sSubPr>
                        <m:ctrlPr>
                          <a:rPr lang="cs-CZ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𝑼</m:t>
                        </m:r>
                      </m:e>
                      <m:sub>
                        <m:r>
                          <a:rPr lang="cs-CZ" b="1" i="1">
                            <a:solidFill>
                              <a:srgbClr val="002060"/>
                            </a:solidFill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𝟑</m:t>
                        </m:r>
                      </m:sub>
                    </m:sSub>
                  </m:oMath>
                </a14:m>
                <a:r>
                  <a:rPr lang="cs-CZ" b="1" i="1" dirty="0">
                    <a:solidFill>
                      <a:srgbClr val="002060"/>
                    </a:solidFill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…</a:t>
                </a:r>
              </a:p>
              <a:p>
                <a:pPr marL="0" indent="0" algn="just">
                  <a:lnSpc>
                    <a:spcPct val="170000"/>
                  </a:lnSpc>
                  <a:buNone/>
                </a:pPr>
                <a:r>
                  <a:rPr lang="cs-CZ" sz="2200" dirty="0" smtClean="0">
                    <a:solidFill>
                      <a:srgbClr val="002060"/>
                    </a:solidFill>
                    <a:latin typeface="+mj-lt"/>
                  </a:rPr>
                  <a:t>Dále použijeme vztahy pro sériové spojení impedancí, kde výsledná impedance je dána součtem jednotlivých dílčích impedancí:</a:t>
                </a:r>
              </a:p>
              <a:p>
                <a:pPr marL="0" indent="0" algn="just">
                  <a:lnSpc>
                    <a:spcPct val="17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cs-CZ" sz="2900" b="1" i="1">
                              <a:solidFill>
                                <a:srgbClr val="002060"/>
                              </a:solidFill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accPr>
                        <m:e>
                          <m:r>
                            <a:rPr lang="cs-CZ" sz="2900" b="1" i="1" smtClean="0">
                              <a:solidFill>
                                <a:srgbClr val="002060"/>
                              </a:solidFill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  <m:t>𝒁</m:t>
                          </m:r>
                        </m:e>
                      </m:acc>
                      <m:r>
                        <a:rPr lang="cs-CZ" sz="2900" b="1" i="1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= </m:t>
                      </m:r>
                      <m:sSub>
                        <m:sSubPr>
                          <m:ctrlPr>
                            <a:rPr lang="cs-CZ" sz="2900" b="1" i="1">
                              <a:solidFill>
                                <a:srgbClr val="002060"/>
                              </a:solidFill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cs-CZ" sz="2900" b="1" i="1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</m:ctrlPr>
                            </m:accPr>
                            <m:e>
                              <m:r>
                                <a:rPr lang="cs-CZ" sz="29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  <m:t>𝒁</m:t>
                              </m:r>
                            </m:e>
                          </m:acc>
                        </m:e>
                        <m:sub>
                          <m:r>
                            <a:rPr lang="cs-CZ" sz="2900" b="1" i="1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  <a:cs typeface="Arial" pitchFamily="34" charset="0"/>
                            </a:rPr>
                            <m:t>𝟏</m:t>
                          </m:r>
                        </m:sub>
                      </m:sSub>
                      <m:r>
                        <a:rPr lang="cs-CZ" sz="2900" b="1" i="1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+</m:t>
                      </m:r>
                      <m:sSub>
                        <m:sSubPr>
                          <m:ctrlPr>
                            <a:rPr lang="cs-CZ" sz="2900" b="1" i="1">
                              <a:solidFill>
                                <a:srgbClr val="002060"/>
                              </a:solidFill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cs-CZ" sz="2900" b="1" i="1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</m:ctrlPr>
                            </m:accPr>
                            <m:e>
                              <m:r>
                                <a:rPr lang="cs-CZ" sz="29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  <m:t>𝒁</m:t>
                              </m:r>
                            </m:e>
                          </m:acc>
                        </m:e>
                        <m:sub>
                          <m:r>
                            <a:rPr lang="cs-CZ" sz="2900" b="1" i="1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  <a:cs typeface="Arial" pitchFamily="34" charset="0"/>
                            </a:rPr>
                            <m:t>𝟐</m:t>
                          </m:r>
                        </m:sub>
                      </m:sSub>
                      <m:r>
                        <a:rPr lang="cs-CZ" sz="2900" b="1" i="1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+</m:t>
                      </m:r>
                      <m:sSub>
                        <m:sSubPr>
                          <m:ctrlPr>
                            <a:rPr lang="cs-CZ" sz="2900" b="1" i="1">
                              <a:solidFill>
                                <a:srgbClr val="002060"/>
                              </a:solidFill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cs-CZ" sz="2900" b="1" i="1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</m:ctrlPr>
                            </m:accPr>
                            <m:e>
                              <m:r>
                                <a:rPr lang="cs-CZ" sz="29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  <m:t>𝒁</m:t>
                              </m:r>
                            </m:e>
                          </m:acc>
                        </m:e>
                        <m:sub>
                          <m:r>
                            <a:rPr lang="cs-CZ" sz="2900" b="1" i="1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  <a:cs typeface="Arial" pitchFamily="34" charset="0"/>
                            </a:rPr>
                            <m:t>𝟑</m:t>
                          </m:r>
                        </m:sub>
                      </m:sSub>
                      <m:r>
                        <a:rPr lang="cs-CZ" sz="2900" b="1" i="1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…</m:t>
                      </m:r>
                    </m:oMath>
                  </m:oMathPara>
                </a14:m>
                <a:endParaRPr lang="cs-CZ" sz="2900" dirty="0" smtClean="0">
                  <a:solidFill>
                    <a:srgbClr val="002060"/>
                  </a:solidFill>
                  <a:latin typeface="Cambria Math" pitchFamily="18" charset="0"/>
                  <a:ea typeface="Cambria Math" pitchFamily="18" charset="0"/>
                  <a:cs typeface="Arial" pitchFamily="34" charset="0"/>
                  <a:sym typeface="Symbol"/>
                </a:endParaRPr>
              </a:p>
              <a:p>
                <a:pPr marL="0" indent="0">
                  <a:lnSpc>
                    <a:spcPct val="170000"/>
                  </a:lnSpc>
                  <a:buNone/>
                </a:pPr>
                <a:r>
                  <a:rPr lang="cs-CZ" sz="2200" dirty="0">
                    <a:solidFill>
                      <a:srgbClr val="002060"/>
                    </a:solidFill>
                    <a:latin typeface="+mj-lt"/>
                    <a:sym typeface="Symbol"/>
                  </a:rPr>
                  <a:t>Paralelní </a:t>
                </a:r>
                <a:r>
                  <a:rPr lang="cs-CZ" sz="2200" dirty="0" smtClean="0">
                    <a:solidFill>
                      <a:srgbClr val="002060"/>
                    </a:solidFill>
                    <a:latin typeface="+mj-lt"/>
                    <a:sym typeface="Symbol"/>
                  </a:rPr>
                  <a:t>spojení impedancí řešíme ze vztahu pro výslednou admitanci, kde výsledná admitance je dána součtem dílčích admitancí: </a:t>
                </a:r>
              </a:p>
              <a:p>
                <a:pPr marL="0" indent="0">
                  <a:lnSpc>
                    <a:spcPct val="17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cs-CZ" sz="2400" b="1" i="1">
                              <a:solidFill>
                                <a:srgbClr val="002060"/>
                              </a:solidFill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accPr>
                        <m:e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  <m:t>𝒀</m:t>
                          </m:r>
                        </m:e>
                      </m:acc>
                      <m:r>
                        <a:rPr lang="cs-CZ" sz="2400" b="1" i="1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= </m:t>
                      </m:r>
                      <m:sSub>
                        <m:sSubPr>
                          <m:ctrlPr>
                            <a:rPr lang="cs-CZ" sz="2400" b="1" i="1">
                              <a:solidFill>
                                <a:srgbClr val="002060"/>
                              </a:solidFill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cs-CZ" sz="2400" b="1" i="1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</m:ctrlPr>
                            </m:accPr>
                            <m:e>
                              <m:r>
                                <a:rPr lang="cs-CZ" sz="24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  <m:t>𝒀</m:t>
                              </m:r>
                            </m:e>
                          </m:acc>
                        </m:e>
                        <m:sub>
                          <m:r>
                            <a:rPr lang="cs-CZ" sz="2400" b="1" i="1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  <a:cs typeface="Arial" pitchFamily="34" charset="0"/>
                            </a:rPr>
                            <m:t>𝟏</m:t>
                          </m:r>
                        </m:sub>
                      </m:sSub>
                      <m:r>
                        <a:rPr lang="cs-CZ" sz="2400" b="1" i="1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+</m:t>
                      </m:r>
                      <m:sSub>
                        <m:sSubPr>
                          <m:ctrlPr>
                            <a:rPr lang="cs-CZ" sz="2400" b="1" i="1">
                              <a:solidFill>
                                <a:srgbClr val="002060"/>
                              </a:solidFill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cs-CZ" sz="2400" b="1" i="1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</m:ctrlPr>
                            </m:accPr>
                            <m:e>
                              <m:r>
                                <a:rPr lang="cs-CZ" sz="2400" b="1" i="1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  <m:t>𝒀</m:t>
                              </m:r>
                            </m:e>
                          </m:acc>
                        </m:e>
                        <m:sub>
                          <m:r>
                            <a:rPr lang="cs-CZ" sz="2400" b="1" i="1" smtClean="0">
                              <a:solidFill>
                                <a:srgbClr val="002060"/>
                              </a:solidFill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  <m:t>𝟐</m:t>
                          </m:r>
                        </m:sub>
                      </m:sSub>
                      <m:r>
                        <a:rPr lang="cs-CZ" sz="2400" b="1" i="1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+</m:t>
                      </m:r>
                      <m:sSub>
                        <m:sSubPr>
                          <m:ctrlPr>
                            <a:rPr lang="cs-CZ" sz="2400" b="1" i="1">
                              <a:solidFill>
                                <a:srgbClr val="002060"/>
                              </a:solidFill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cs-CZ" sz="2400" b="1" i="1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</m:ctrlPr>
                            </m:accPr>
                            <m:e>
                              <m:r>
                                <a:rPr lang="cs-CZ" sz="2400" b="1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  <m:t>𝒀</m:t>
                              </m:r>
                            </m:e>
                          </m:acc>
                        </m:e>
                        <m:sub>
                          <m:r>
                            <a:rPr lang="cs-CZ" sz="2400" b="1" i="1">
                              <a:solidFill>
                                <a:srgbClr val="002060"/>
                              </a:solidFill>
                              <a:latin typeface="Cambria Math" pitchFamily="18" charset="0"/>
                              <a:ea typeface="Cambria Math" pitchFamily="18" charset="0"/>
                              <a:cs typeface="Arial" pitchFamily="34" charset="0"/>
                            </a:rPr>
                            <m:t>𝟑</m:t>
                          </m:r>
                        </m:sub>
                      </m:sSub>
                      <m:r>
                        <a:rPr lang="cs-CZ" sz="2400" b="1" i="1">
                          <a:solidFill>
                            <a:srgbClr val="002060"/>
                          </a:solidFill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…</m:t>
                      </m:r>
                    </m:oMath>
                  </m:oMathPara>
                </a14:m>
                <a:endParaRPr lang="cs-CZ" sz="2100" dirty="0">
                  <a:solidFill>
                    <a:srgbClr val="002060"/>
                  </a:solidFill>
                  <a:latin typeface="+mj-lt"/>
                  <a:sym typeface="Symbol"/>
                </a:endParaRPr>
              </a:p>
              <a:p>
                <a:pPr marL="0" indent="0" algn="just">
                  <a:lnSpc>
                    <a:spcPct val="170000"/>
                  </a:lnSpc>
                  <a:buNone/>
                </a:pPr>
                <a:endParaRPr lang="cs-CZ" sz="2900" dirty="0">
                  <a:solidFill>
                    <a:srgbClr val="002060"/>
                  </a:solidFill>
                  <a:latin typeface="Cambria Math" pitchFamily="18" charset="0"/>
                  <a:ea typeface="Cambria Math" pitchFamily="18" charset="0"/>
                  <a:cs typeface="Arial" pitchFamily="34" charset="0"/>
                  <a:sym typeface="Symbol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endParaRPr lang="cs-CZ" sz="1400" dirty="0" smtClean="0">
                  <a:solidFill>
                    <a:srgbClr val="002060"/>
                  </a:solidFill>
                  <a:latin typeface="+mj-lt"/>
                  <a:cs typeface="Arial" pitchFamily="34" charset="0"/>
                  <a:sym typeface="Symbol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endParaRPr lang="cs-CZ" sz="1400" dirty="0">
                  <a:solidFill>
                    <a:srgbClr val="002060"/>
                  </a:solidFill>
                  <a:latin typeface="+mj-lt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611560" y="548680"/>
                <a:ext cx="7992888" cy="5274912"/>
              </a:xfrm>
              <a:blipFill rotWithShape="1">
                <a:blip r:embed="rId2"/>
                <a:stretch>
                  <a:fillRect t="-347" r="-3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86405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23877" y="548681"/>
            <a:ext cx="3931920" cy="5228042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1600" b="1" dirty="0" smtClean="0">
                <a:solidFill>
                  <a:srgbClr val="002060"/>
                </a:solidFill>
                <a:latin typeface="+mj-lt"/>
                <a:cs typeface="Arial" pitchFamily="34" charset="0"/>
              </a:rPr>
              <a:t>Příklad sérioparalelní spojení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400" dirty="0" smtClean="0">
                <a:solidFill>
                  <a:srgbClr val="002060"/>
                </a:solidFill>
              </a:rPr>
              <a:t>Zjistěte </a:t>
            </a:r>
            <a:r>
              <a:rPr lang="cs-CZ" sz="1400" dirty="0">
                <a:solidFill>
                  <a:srgbClr val="002060"/>
                </a:solidFill>
              </a:rPr>
              <a:t>v daném obvodu </a:t>
            </a:r>
            <a:r>
              <a:rPr lang="cs-CZ" sz="1400" dirty="0" smtClean="0">
                <a:solidFill>
                  <a:srgbClr val="002060"/>
                </a:solidFill>
              </a:rPr>
              <a:t>celkovou impedanci a celkový </a:t>
            </a:r>
            <a:r>
              <a:rPr lang="cs-CZ" sz="1400" dirty="0" smtClean="0">
                <a:solidFill>
                  <a:srgbClr val="002060"/>
                </a:solidFill>
              </a:rPr>
              <a:t>proud </a:t>
            </a:r>
            <a:r>
              <a:rPr lang="cs-CZ" sz="1400" b="1" dirty="0" smtClean="0">
                <a:solidFill>
                  <a:srgbClr val="002060"/>
                </a:solidFill>
              </a:rPr>
              <a:t>I </a:t>
            </a:r>
            <a:r>
              <a:rPr lang="cs-CZ" sz="1400" dirty="0" smtClean="0">
                <a:solidFill>
                  <a:srgbClr val="002060"/>
                </a:solidFill>
              </a:rPr>
              <a:t>jestliže je dáno:</a:t>
            </a:r>
            <a:endParaRPr lang="cs-CZ" sz="1400" dirty="0" smtClean="0">
              <a:solidFill>
                <a:srgbClr val="002060"/>
              </a:solidFill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400" b="1" dirty="0">
                <a:solidFill>
                  <a:srgbClr val="002060"/>
                </a:solidFill>
                <a:cs typeface="Arial" pitchFamily="34" charset="0"/>
              </a:rPr>
              <a:t>Z</a:t>
            </a:r>
            <a:r>
              <a:rPr lang="cs-CZ" sz="1400" b="1" baseline="-25000" dirty="0">
                <a:solidFill>
                  <a:srgbClr val="002060"/>
                </a:solidFill>
                <a:cs typeface="Arial" pitchFamily="34" charset="0"/>
              </a:rPr>
              <a:t>1</a:t>
            </a:r>
            <a:r>
              <a:rPr lang="cs-CZ" sz="1400" dirty="0">
                <a:solidFill>
                  <a:srgbClr val="002060"/>
                </a:solidFill>
                <a:cs typeface="Arial" pitchFamily="34" charset="0"/>
              </a:rPr>
              <a:t> =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6 </a:t>
            </a:r>
            <a:r>
              <a:rPr lang="cs-CZ" sz="1400" dirty="0">
                <a:solidFill>
                  <a:srgbClr val="002060"/>
                </a:solidFill>
                <a:cs typeface="Arial" pitchFamily="34" charset="0"/>
              </a:rPr>
              <a:t>+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j3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  <a:sym typeface="Symbol"/>
              </a:rPr>
              <a:t> 	</a:t>
            </a:r>
            <a:r>
              <a:rPr lang="cs-CZ" sz="1400" b="1" dirty="0" smtClean="0">
                <a:solidFill>
                  <a:srgbClr val="002060"/>
                </a:solidFill>
                <a:cs typeface="Arial" pitchFamily="34" charset="0"/>
              </a:rPr>
              <a:t>Z</a:t>
            </a:r>
            <a:r>
              <a:rPr lang="cs-CZ" sz="1400" b="1" baseline="-25000" dirty="0" smtClean="0">
                <a:solidFill>
                  <a:srgbClr val="002060"/>
                </a:solidFill>
                <a:cs typeface="Arial" pitchFamily="34" charset="0"/>
              </a:rPr>
              <a:t>2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 </a:t>
            </a:r>
            <a:r>
              <a:rPr lang="cs-CZ" sz="1400" dirty="0">
                <a:solidFill>
                  <a:srgbClr val="002060"/>
                </a:solidFill>
                <a:cs typeface="Arial" pitchFamily="34" charset="0"/>
              </a:rPr>
              <a:t>=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3 </a:t>
            </a:r>
            <a:r>
              <a:rPr lang="cs-CZ" sz="1400" dirty="0">
                <a:solidFill>
                  <a:srgbClr val="002060"/>
                </a:solidFill>
                <a:cs typeface="Arial" pitchFamily="34" charset="0"/>
              </a:rPr>
              <a:t>–j8 </a:t>
            </a:r>
            <a:r>
              <a:rPr lang="cs-CZ" sz="1400" dirty="0">
                <a:solidFill>
                  <a:srgbClr val="002060"/>
                </a:solidFill>
                <a:cs typeface="Arial" pitchFamily="34" charset="0"/>
                <a:sym typeface="Symbol"/>
              </a:rPr>
              <a:t>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400" b="1" dirty="0" smtClean="0">
                <a:solidFill>
                  <a:srgbClr val="002060"/>
                </a:solidFill>
                <a:cs typeface="Arial" pitchFamily="34" charset="0"/>
              </a:rPr>
              <a:t>Z</a:t>
            </a:r>
            <a:r>
              <a:rPr lang="cs-CZ" sz="1400" b="1" baseline="-25000" dirty="0" smtClean="0">
                <a:solidFill>
                  <a:srgbClr val="002060"/>
                </a:solidFill>
                <a:cs typeface="Arial" pitchFamily="34" charset="0"/>
              </a:rPr>
              <a:t>3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 </a:t>
            </a:r>
            <a:r>
              <a:rPr lang="cs-CZ" sz="1400" dirty="0">
                <a:solidFill>
                  <a:srgbClr val="002060"/>
                </a:solidFill>
                <a:cs typeface="Arial" pitchFamily="34" charset="0"/>
              </a:rPr>
              <a:t>= 5 - j </a:t>
            </a:r>
            <a:r>
              <a:rPr lang="cs-CZ" sz="1400" dirty="0">
                <a:solidFill>
                  <a:srgbClr val="002060"/>
                </a:solidFill>
                <a:cs typeface="Arial" pitchFamily="34" charset="0"/>
                <a:sym typeface="Symbol"/>
              </a:rPr>
              <a:t>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  <a:sym typeface="Symbol"/>
              </a:rPr>
              <a:t>	</a:t>
            </a:r>
            <a:r>
              <a:rPr lang="cs-CZ" sz="1400" b="1" dirty="0" smtClean="0">
                <a:solidFill>
                  <a:srgbClr val="002060"/>
                </a:solidFill>
                <a:cs typeface="Arial" pitchFamily="34" charset="0"/>
              </a:rPr>
              <a:t>Z</a:t>
            </a:r>
            <a:r>
              <a:rPr lang="cs-CZ" sz="1400" b="1" baseline="-25000" dirty="0" smtClean="0">
                <a:solidFill>
                  <a:srgbClr val="002060"/>
                </a:solidFill>
                <a:cs typeface="Arial" pitchFamily="34" charset="0"/>
              </a:rPr>
              <a:t>4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 </a:t>
            </a:r>
            <a:r>
              <a:rPr lang="cs-CZ" sz="1400" dirty="0">
                <a:solidFill>
                  <a:srgbClr val="002060"/>
                </a:solidFill>
                <a:cs typeface="Arial" pitchFamily="34" charset="0"/>
              </a:rPr>
              <a:t>=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7 + 5j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  <a:sym typeface="Symbol"/>
              </a:rPr>
              <a:t>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400" b="1" dirty="0" smtClean="0">
                <a:solidFill>
                  <a:srgbClr val="002060"/>
                </a:solidFill>
                <a:cs typeface="Arial" pitchFamily="34" charset="0"/>
              </a:rPr>
              <a:t>U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 </a:t>
            </a:r>
            <a:r>
              <a:rPr lang="cs-CZ" sz="1400" dirty="0">
                <a:solidFill>
                  <a:srgbClr val="002060"/>
                </a:solidFill>
                <a:cs typeface="Arial" pitchFamily="34" charset="0"/>
              </a:rPr>
              <a:t>=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</a:rPr>
              <a:t>12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  <a:sym typeface="Symbol"/>
              </a:rPr>
              <a:t>V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400" dirty="0" smtClean="0">
                <a:solidFill>
                  <a:srgbClr val="002060"/>
                </a:solidFill>
                <a:cs typeface="Arial" pitchFamily="34" charset="0"/>
                <a:sym typeface="Symbol"/>
              </a:rPr>
              <a:t>Nejprve vyjádříme celkovou admitanci v paralelních </a:t>
            </a:r>
            <a:r>
              <a:rPr lang="cs-CZ" sz="1400" dirty="0" smtClean="0">
                <a:solidFill>
                  <a:srgbClr val="002060"/>
                </a:solidFill>
                <a:cs typeface="Arial" pitchFamily="34" charset="0"/>
                <a:sym typeface="Symbol"/>
              </a:rPr>
              <a:t>větvích a z této hodnoty vypočteme impedanci paralelní větve.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400" dirty="0" smtClean="0">
                <a:solidFill>
                  <a:srgbClr val="002060"/>
                </a:solidFill>
                <a:cs typeface="Arial" pitchFamily="34" charset="0"/>
                <a:sym typeface="Symbol"/>
              </a:rPr>
              <a:t>Z upraveného schéma vidíme, že máme spojeny dvě dílčí impedance do série.  Vypočteme výslednou impedanci a z Ohmova zákona celkový proud v obvodu.</a:t>
            </a:r>
            <a:endParaRPr lang="cs-CZ" sz="1400" dirty="0">
              <a:solidFill>
                <a:srgbClr val="002060"/>
              </a:solidFill>
              <a:cs typeface="Arial" pitchFamily="34" charset="0"/>
              <a:sym typeface="Symbol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cs-CZ" sz="1400" dirty="0" smtClean="0">
              <a:solidFill>
                <a:srgbClr val="002060"/>
              </a:solidFill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cs-CZ" sz="1400" dirty="0">
              <a:solidFill>
                <a:srgbClr val="002060"/>
              </a:solidFill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cs-CZ" sz="1400" dirty="0">
              <a:solidFill>
                <a:srgbClr val="002060"/>
              </a:solidFill>
              <a:latin typeface="+mj-lt"/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530224"/>
            <a:ext cx="4176464" cy="5382184"/>
          </a:xfrm>
        </p:spPr>
      </p:pic>
    </p:spTree>
    <p:extLst>
      <p:ext uri="{BB962C8B-B14F-4D97-AF65-F5344CB8AC3E}">
        <p14:creationId xmlns:p14="http://schemas.microsoft.com/office/powerpoint/2010/main" val="359488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8018088" cy="2610616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400" b="1" dirty="0" smtClean="0">
                <a:solidFill>
                  <a:srgbClr val="002060"/>
                </a:solidFill>
              </a:rPr>
              <a:t>Další příklady: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cs-CZ" sz="1400" dirty="0" smtClean="0">
                <a:solidFill>
                  <a:srgbClr val="002060"/>
                </a:solidFill>
              </a:rPr>
              <a:t>Vypočtěte proudy ve všech větvích a proveďte zkoušku správnosti výpočtu.</a:t>
            </a:r>
            <a:endParaRPr lang="cs-CZ" sz="1400" dirty="0" smtClean="0">
              <a:solidFill>
                <a:srgbClr val="002060"/>
              </a:solidFill>
            </a:endParaRP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cs-CZ" sz="1400" dirty="0" smtClean="0">
                <a:solidFill>
                  <a:srgbClr val="002060"/>
                </a:solidFill>
              </a:rPr>
              <a:t>Určete velikost </a:t>
            </a:r>
            <a:r>
              <a:rPr lang="cs-CZ" sz="1400" dirty="0" smtClean="0">
                <a:solidFill>
                  <a:srgbClr val="002060"/>
                </a:solidFill>
              </a:rPr>
              <a:t>napětí na všech impedancích a proveďte zkoušku správnosti výpočtu.</a:t>
            </a:r>
            <a:endParaRPr lang="cs-CZ" sz="1400" dirty="0" smtClean="0">
              <a:solidFill>
                <a:srgbClr val="002060"/>
              </a:solidFill>
            </a:endParaRP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cs-CZ" sz="1400" dirty="0" smtClean="0">
                <a:solidFill>
                  <a:srgbClr val="002060"/>
                </a:solidFill>
              </a:rPr>
              <a:t>Určete veškeré hodnoty napětí, proudů a impedancí v absolutní hodnotě</a:t>
            </a:r>
            <a:r>
              <a:rPr lang="cs-CZ" sz="1400" dirty="0" smtClean="0">
                <a:solidFill>
                  <a:srgbClr val="002060"/>
                </a:solidFill>
                <a:sym typeface="Symbol"/>
              </a:rPr>
              <a:t>. </a:t>
            </a:r>
            <a:endParaRPr lang="cs-CZ" sz="1400" dirty="0" smtClean="0">
              <a:solidFill>
                <a:srgbClr val="002060"/>
              </a:solidFill>
            </a:endParaRP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endParaRPr lang="cs-CZ" sz="1400" dirty="0" smtClean="0">
              <a:solidFill>
                <a:srgbClr val="002060"/>
              </a:solidFill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cs-CZ" sz="1400" dirty="0">
              <a:solidFill>
                <a:srgbClr val="002060"/>
              </a:solidFill>
            </a:endParaRPr>
          </a:p>
          <a:p>
            <a:pPr marL="0" indent="0" algn="just">
              <a:buNone/>
            </a:pPr>
            <a:endParaRPr lang="cs-CZ" sz="1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9358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0394" y="4029075"/>
            <a:ext cx="8183880" cy="1627624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ANTONÍN BLAHOVEC. </a:t>
            </a:r>
            <a:r>
              <a:rPr lang="cs-CZ" sz="2400" i="1" dirty="0" smtClean="0"/>
              <a:t>Elektrotechnika 2</a:t>
            </a:r>
            <a:r>
              <a:rPr lang="cs-CZ" sz="2400" dirty="0" smtClean="0"/>
              <a:t>: </a:t>
            </a:r>
            <a:r>
              <a:rPr lang="cs-CZ" sz="2400" i="1" dirty="0" smtClean="0"/>
              <a:t>Pro SOŠ a SOU Podnázev</a:t>
            </a:r>
            <a:r>
              <a:rPr lang="cs-CZ" sz="2400" dirty="0" smtClean="0"/>
              <a:t>. Praha: Informatorium., 2010. ISBN 978-80-7333-043-9.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168352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2400" dirty="0" smtClean="0"/>
              <a:t>ANOTACE</a:t>
            </a:r>
          </a:p>
          <a:p>
            <a:pPr algn="just"/>
            <a:r>
              <a:rPr lang="cs-CZ" sz="2400" dirty="0" smtClean="0"/>
              <a:t>Materiál lze použít při výkladu učiva týkající se řešení obvodů střídavého proudu při použití interaktivní tabule, kde vždy jeden žák provádí výpočet u tabule a ostatní žáci počítají samostatně.</a:t>
            </a:r>
          </a:p>
          <a:p>
            <a:pPr algn="just"/>
            <a:r>
              <a:rPr lang="cs-CZ" sz="2400" dirty="0" smtClean="0"/>
              <a:t>Protože je jedná z matematického hlediska o poměrně komplikované výpočty, využíváme tabulkového procesoru Excel, kde lze využít funkcí, které umožňují provádět operace s komplexními čísly</a:t>
            </a:r>
          </a:p>
          <a:p>
            <a:pPr algn="just"/>
            <a:r>
              <a:rPr lang="cs-CZ" sz="2400" dirty="0" smtClean="0"/>
              <a:t>Předpokládaný čas 45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1320</TotalTime>
  <Words>351</Words>
  <Application>Microsoft Office PowerPoint</Application>
  <PresentationFormat>Předvádění na obrazovce (4:3)</PresentationFormat>
  <Paragraphs>36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Aspekt</vt:lpstr>
      <vt:lpstr>Prezentace aplikace PowerPoint</vt:lpstr>
      <vt:lpstr>Symbolicko - komplexní metoda řešení obvodů střídavého proudu 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106</cp:revision>
  <dcterms:created xsi:type="dcterms:W3CDTF">2012-04-15T15:58:10Z</dcterms:created>
  <dcterms:modified xsi:type="dcterms:W3CDTF">2012-09-16T17:02:28Z</dcterms:modified>
</cp:coreProperties>
</file>