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56" r:id="rId2"/>
  </p:sldMasterIdLst>
  <p:notesMasterIdLst>
    <p:notesMasterId r:id="rId11"/>
  </p:notesMasterIdLst>
  <p:sldIdLst>
    <p:sldId id="256" r:id="rId3"/>
    <p:sldId id="265" r:id="rId4"/>
    <p:sldId id="263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2895" autoAdjust="0"/>
  </p:normalViewPr>
  <p:slideViewPr>
    <p:cSldViewPr>
      <p:cViewPr>
        <p:scale>
          <a:sx n="70" d="100"/>
          <a:sy n="70" d="100"/>
        </p:scale>
        <p:origin x="-1386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VY_32_INOVACE_4C41M2_Slovní úlohy do 10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Slovní úlohy do 10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VY_32_INOVACE_4C41M2_Slovní úlohy do 10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Slovní úlohy do 10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67183-1F0F-4B9A-9412-0DDED7E8274B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80826-8FD6-495B-8069-B2B138A6292D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11101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67183-1F0F-4B9A-9412-0DDED7E8274B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80826-8FD6-495B-8069-B2B138A6292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12746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67183-1F0F-4B9A-9412-0DDED7E8274B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80826-8FD6-495B-8069-B2B138A6292D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87459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67183-1F0F-4B9A-9412-0DDED7E8274B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80826-8FD6-495B-8069-B2B138A6292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58814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67183-1F0F-4B9A-9412-0DDED7E8274B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80826-8FD6-495B-8069-B2B138A6292D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03305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67183-1F0F-4B9A-9412-0DDED7E8274B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80826-8FD6-495B-8069-B2B138A6292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282558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67183-1F0F-4B9A-9412-0DDED7E8274B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80826-8FD6-495B-8069-B2B138A6292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184369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67183-1F0F-4B9A-9412-0DDED7E8274B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80826-8FD6-495B-8069-B2B138A6292D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72942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67183-1F0F-4B9A-9412-0DDED7E8274B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80826-8FD6-495B-8069-B2B138A6292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40815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67183-1F0F-4B9A-9412-0DDED7E8274B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80826-8FD6-495B-8069-B2B138A6292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64130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67183-1F0F-4B9A-9412-0DDED7E8274B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80826-8FD6-495B-8069-B2B138A6292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64301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C667183-1F0F-4B9A-9412-0DDED7E8274B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AD180826-8FD6-495B-8069-B2B138A6292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81506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5117176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Určeno pro žáky 2.ročníku ZŠ</a:t>
            </a:r>
          </a:p>
          <a:p>
            <a:r>
              <a:rPr lang="cs-CZ" dirty="0" smtClean="0"/>
              <a:t>Materiál určený pro využití na interaktivní tabuli </a:t>
            </a:r>
          </a:p>
          <a:p>
            <a:r>
              <a:rPr lang="cs-CZ" dirty="0" smtClean="0"/>
              <a:t>Opakování učiva 1.ročníku – řešení slovních úloh na sčítání a odčítání v oboru do 10</a:t>
            </a:r>
          </a:p>
          <a:p>
            <a:r>
              <a:rPr lang="cs-CZ" dirty="0" smtClean="0"/>
              <a:t>Pomůcky – fixa na tabuli, žáci mohou pracovat zároveň na tabulky nebo do sešitů</a:t>
            </a:r>
          </a:p>
          <a:p>
            <a:r>
              <a:rPr lang="cs-CZ" dirty="0" smtClean="0"/>
              <a:t>Práci kontrolují žáci po zobrazení správného řešení samostatně</a:t>
            </a:r>
          </a:p>
          <a:p>
            <a:r>
              <a:rPr lang="cs-CZ" dirty="0" smtClean="0"/>
              <a:t>Metodické poznámky – na každém snímku se nejprve zobrazí zadání, žáci řeší samostatně nebo přímo na tabuli, po práci zobrazíme žákům správné 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358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Slovní úlohy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Počítání do </a:t>
            </a:r>
            <a:r>
              <a:rPr lang="cs-CZ" dirty="0"/>
              <a:t>1</a:t>
            </a:r>
            <a:r>
              <a:rPr lang="cs-CZ" dirty="0" smtClean="0"/>
              <a:t>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540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548680"/>
            <a:ext cx="8496944" cy="266429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cs-CZ" sz="3200" dirty="0" smtClean="0">
                <a:solidFill>
                  <a:srgbClr val="292934"/>
                </a:solidFill>
              </a:rPr>
              <a:t>Maminka koupila 4 rohlíky a 6 housek. Kolik kusů pečiva koupila?</a:t>
            </a:r>
            <a:endParaRPr lang="cs-CZ" sz="3200" dirty="0">
              <a:solidFill>
                <a:srgbClr val="292934"/>
              </a:solidFill>
            </a:endParaRPr>
          </a:p>
          <a:p>
            <a:r>
              <a:rPr lang="cs-CZ" sz="3200" dirty="0" smtClean="0">
                <a:solidFill>
                  <a:srgbClr val="292934"/>
                </a:solidFill>
              </a:rPr>
              <a:t>Z: ________________   V: ______________</a:t>
            </a:r>
          </a:p>
          <a:p>
            <a:endParaRPr lang="cs-CZ" sz="3200" dirty="0">
              <a:solidFill>
                <a:srgbClr val="292934"/>
              </a:solidFill>
            </a:endParaRPr>
          </a:p>
          <a:p>
            <a:r>
              <a:rPr lang="cs-CZ" sz="3200" dirty="0" smtClean="0">
                <a:solidFill>
                  <a:srgbClr val="292934"/>
                </a:solidFill>
              </a:rPr>
              <a:t>O: _________________________________</a:t>
            </a:r>
            <a:endParaRPr lang="cs-CZ" sz="3200" dirty="0">
              <a:solidFill>
                <a:srgbClr val="292934"/>
              </a:solidFill>
            </a:endParaRPr>
          </a:p>
        </p:txBody>
      </p:sp>
      <p:pic>
        <p:nvPicPr>
          <p:cNvPr id="2050" name="Picture 2" descr="C:\Users\Jana\AppData\Local\Microsoft\Windows\Temporary Internet Files\Content.IE5\ZCRH1448\MC9002902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869281"/>
            <a:ext cx="1259356" cy="1144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93160" y="3501008"/>
            <a:ext cx="8496944" cy="324036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cs-CZ" sz="3200" dirty="0" smtClean="0">
                <a:solidFill>
                  <a:srgbClr val="292934"/>
                </a:solidFill>
              </a:rPr>
              <a:t>Maminka koupila 4 rohlíky a 6 housek. Kolik kusů pečiva koupila?</a:t>
            </a:r>
          </a:p>
          <a:p>
            <a:endParaRPr lang="cs-CZ" sz="3200" dirty="0">
              <a:solidFill>
                <a:srgbClr val="292934"/>
              </a:solidFill>
            </a:endParaRPr>
          </a:p>
          <a:p>
            <a:r>
              <a:rPr lang="cs-CZ" sz="3200" dirty="0" smtClean="0">
                <a:solidFill>
                  <a:srgbClr val="292934"/>
                </a:solidFill>
              </a:rPr>
              <a:t>Z:  </a:t>
            </a:r>
            <a:r>
              <a:rPr lang="cs-CZ" sz="3200" dirty="0" smtClean="0">
                <a:solidFill>
                  <a:srgbClr val="FF0000"/>
                </a:solidFill>
              </a:rPr>
              <a:t>OOOO</a:t>
            </a:r>
            <a:r>
              <a:rPr lang="cs-CZ" sz="3200" dirty="0" smtClean="0">
                <a:solidFill>
                  <a:srgbClr val="292934"/>
                </a:solidFill>
              </a:rPr>
              <a:t> </a:t>
            </a:r>
            <a:r>
              <a:rPr lang="cs-CZ" sz="3200" dirty="0" smtClean="0">
                <a:solidFill>
                  <a:srgbClr val="0070C0"/>
                </a:solidFill>
              </a:rPr>
              <a:t>OOOOOO</a:t>
            </a:r>
            <a:r>
              <a:rPr lang="cs-CZ" sz="3200" dirty="0" smtClean="0">
                <a:solidFill>
                  <a:srgbClr val="292934"/>
                </a:solidFill>
              </a:rPr>
              <a:t>     V:  4 + 6 = 10</a:t>
            </a:r>
          </a:p>
          <a:p>
            <a:endParaRPr lang="cs-CZ" sz="3200" dirty="0" smtClean="0">
              <a:solidFill>
                <a:srgbClr val="292934"/>
              </a:solidFill>
            </a:endParaRPr>
          </a:p>
          <a:p>
            <a:r>
              <a:rPr lang="cs-CZ" sz="3200" dirty="0" smtClean="0">
                <a:solidFill>
                  <a:srgbClr val="292934"/>
                </a:solidFill>
              </a:rPr>
              <a:t>O: Koupila 10 kusů pečiva.</a:t>
            </a:r>
            <a:endParaRPr lang="cs-CZ" sz="3200" dirty="0">
              <a:solidFill>
                <a:srgbClr val="29293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3099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548680"/>
            <a:ext cx="8496944" cy="273630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cs-CZ" sz="3200" dirty="0" smtClean="0">
                <a:solidFill>
                  <a:srgbClr val="292934"/>
                </a:solidFill>
              </a:rPr>
              <a:t>Na misce byla 2 jablka, 3 banány a 1 kiwi.</a:t>
            </a:r>
          </a:p>
          <a:p>
            <a:r>
              <a:rPr lang="cs-CZ" sz="3200" dirty="0" smtClean="0">
                <a:solidFill>
                  <a:srgbClr val="292934"/>
                </a:solidFill>
              </a:rPr>
              <a:t>Kolik kusů ovoce tam bylo?</a:t>
            </a:r>
          </a:p>
          <a:p>
            <a:r>
              <a:rPr lang="cs-CZ" sz="3200" dirty="0" smtClean="0">
                <a:solidFill>
                  <a:srgbClr val="292934"/>
                </a:solidFill>
              </a:rPr>
              <a:t>Z: ________________  V:______________</a:t>
            </a:r>
          </a:p>
          <a:p>
            <a:endParaRPr lang="cs-CZ" sz="3200" dirty="0">
              <a:solidFill>
                <a:srgbClr val="292934"/>
              </a:solidFill>
            </a:endParaRPr>
          </a:p>
          <a:p>
            <a:r>
              <a:rPr lang="cs-CZ" sz="3200" dirty="0" smtClean="0">
                <a:solidFill>
                  <a:srgbClr val="292934"/>
                </a:solidFill>
              </a:rPr>
              <a:t>O:_________________________________</a:t>
            </a:r>
            <a:endParaRPr lang="cs-CZ" sz="3200" dirty="0">
              <a:solidFill>
                <a:srgbClr val="292934"/>
              </a:solidFill>
            </a:endParaRPr>
          </a:p>
        </p:txBody>
      </p:sp>
      <p:pic>
        <p:nvPicPr>
          <p:cNvPr id="3" name="Picture 3" descr="C:\Users\Jana\AppData\Local\Microsoft\Windows\Temporary Internet Files\Content.IE5\3ZNLZ5F9\MC9004119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8177" y="2204864"/>
            <a:ext cx="1330287" cy="1287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19275" y="3717032"/>
            <a:ext cx="8496944" cy="302433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cs-CZ" sz="3200" dirty="0" smtClean="0">
                <a:solidFill>
                  <a:srgbClr val="292934"/>
                </a:solidFill>
              </a:rPr>
              <a:t>Na </a:t>
            </a:r>
            <a:r>
              <a:rPr lang="cs-CZ" sz="3200" smtClean="0">
                <a:solidFill>
                  <a:srgbClr val="292934"/>
                </a:solidFill>
              </a:rPr>
              <a:t>misce byla </a:t>
            </a:r>
            <a:r>
              <a:rPr lang="cs-CZ" sz="3200" dirty="0" smtClean="0">
                <a:solidFill>
                  <a:srgbClr val="292934"/>
                </a:solidFill>
              </a:rPr>
              <a:t>2 jablka, 3 banány a 1 kiwi.</a:t>
            </a:r>
          </a:p>
          <a:p>
            <a:r>
              <a:rPr lang="cs-CZ" sz="3200" dirty="0" smtClean="0">
                <a:solidFill>
                  <a:srgbClr val="292934"/>
                </a:solidFill>
              </a:rPr>
              <a:t>Kolik kusů ovoce tam bylo?</a:t>
            </a:r>
          </a:p>
          <a:p>
            <a:endParaRPr lang="cs-CZ" sz="3200" dirty="0" smtClean="0">
              <a:solidFill>
                <a:srgbClr val="292934"/>
              </a:solidFill>
            </a:endParaRPr>
          </a:p>
          <a:p>
            <a:r>
              <a:rPr lang="cs-CZ" sz="3200" dirty="0" smtClean="0">
                <a:solidFill>
                  <a:srgbClr val="292934"/>
                </a:solidFill>
              </a:rPr>
              <a:t>Z:  </a:t>
            </a:r>
            <a:r>
              <a:rPr lang="cs-CZ" sz="3200" dirty="0" smtClean="0">
                <a:solidFill>
                  <a:srgbClr val="FF0000"/>
                </a:solidFill>
              </a:rPr>
              <a:t>OO</a:t>
            </a:r>
            <a:r>
              <a:rPr lang="cs-CZ" sz="3200" dirty="0" smtClean="0">
                <a:solidFill>
                  <a:srgbClr val="292934"/>
                </a:solidFill>
              </a:rPr>
              <a:t>  </a:t>
            </a:r>
            <a:r>
              <a:rPr lang="cs-CZ" sz="3200" dirty="0" smtClean="0">
                <a:solidFill>
                  <a:srgbClr val="0070C0"/>
                </a:solidFill>
              </a:rPr>
              <a:t>OOO</a:t>
            </a:r>
            <a:r>
              <a:rPr lang="cs-CZ" sz="3200" dirty="0" smtClean="0">
                <a:solidFill>
                  <a:srgbClr val="292934"/>
                </a:solidFill>
              </a:rPr>
              <a:t>   </a:t>
            </a:r>
            <a:r>
              <a:rPr lang="cs-CZ" sz="3200" dirty="0" smtClean="0">
                <a:solidFill>
                  <a:srgbClr val="00B050"/>
                </a:solidFill>
              </a:rPr>
              <a:t>O </a:t>
            </a:r>
            <a:r>
              <a:rPr lang="cs-CZ" sz="3200" dirty="0" smtClean="0">
                <a:solidFill>
                  <a:srgbClr val="292934"/>
                </a:solidFill>
              </a:rPr>
              <a:t>          V: 2 + 3 + 1 = 6</a:t>
            </a:r>
          </a:p>
          <a:p>
            <a:endParaRPr lang="cs-CZ" sz="3200" dirty="0">
              <a:solidFill>
                <a:srgbClr val="292934"/>
              </a:solidFill>
            </a:endParaRPr>
          </a:p>
          <a:p>
            <a:r>
              <a:rPr lang="cs-CZ" sz="3200" dirty="0" smtClean="0">
                <a:solidFill>
                  <a:srgbClr val="292934"/>
                </a:solidFill>
              </a:rPr>
              <a:t>O: Bylo tam 6 kusů ovoce.</a:t>
            </a:r>
            <a:endParaRPr lang="cs-CZ" sz="3200" dirty="0">
              <a:solidFill>
                <a:srgbClr val="29293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5274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5662" y="3501008"/>
            <a:ext cx="8496944" cy="316835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cs-CZ" sz="3200" dirty="0" smtClean="0">
                <a:solidFill>
                  <a:srgbClr val="292934"/>
                </a:solidFill>
              </a:rPr>
              <a:t>Petr měl 9 bonbónů. Lukášovi dal 3 a Evě také. Kolik mu zbylo bonbónů?</a:t>
            </a:r>
          </a:p>
          <a:p>
            <a:endParaRPr lang="cs-CZ" sz="3200" dirty="0" smtClean="0">
              <a:solidFill>
                <a:srgbClr val="292934"/>
              </a:solidFill>
            </a:endParaRPr>
          </a:p>
          <a:p>
            <a:r>
              <a:rPr lang="cs-CZ" sz="3200" dirty="0" smtClean="0">
                <a:solidFill>
                  <a:srgbClr val="292934"/>
                </a:solidFill>
              </a:rPr>
              <a:t>Z: </a:t>
            </a:r>
            <a:r>
              <a:rPr lang="cs-CZ" sz="3200" dirty="0" smtClean="0">
                <a:solidFill>
                  <a:srgbClr val="FF0000"/>
                </a:solidFill>
              </a:rPr>
              <a:t>OOO</a:t>
            </a:r>
            <a:r>
              <a:rPr lang="cs-CZ" sz="3200" dirty="0" smtClean="0">
                <a:solidFill>
                  <a:srgbClr val="292934"/>
                </a:solidFill>
              </a:rPr>
              <a:t>                              V: 9 – 3 – 3 = 3</a:t>
            </a:r>
          </a:p>
          <a:p>
            <a:endParaRPr lang="cs-CZ" sz="3200" dirty="0">
              <a:solidFill>
                <a:srgbClr val="292934"/>
              </a:solidFill>
            </a:endParaRPr>
          </a:p>
          <a:p>
            <a:r>
              <a:rPr lang="cs-CZ" sz="3200" dirty="0" smtClean="0">
                <a:solidFill>
                  <a:srgbClr val="292934"/>
                </a:solidFill>
              </a:rPr>
              <a:t>O: Zbyly mu 3 bonbóny. </a:t>
            </a:r>
            <a:endParaRPr lang="cs-CZ" sz="3200" dirty="0">
              <a:solidFill>
                <a:srgbClr val="292934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9284" y="484540"/>
            <a:ext cx="8496944" cy="273630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cs-CZ" sz="3200" dirty="0" smtClean="0">
                <a:solidFill>
                  <a:srgbClr val="292934"/>
                </a:solidFill>
              </a:rPr>
              <a:t>Petr měl 9 bonbónů. Lukášovi dal 3 a Evě také. Kolik mu zbylo bonbónů?</a:t>
            </a:r>
          </a:p>
          <a:p>
            <a:r>
              <a:rPr lang="cs-CZ" sz="3200" dirty="0" smtClean="0">
                <a:solidFill>
                  <a:srgbClr val="292934"/>
                </a:solidFill>
              </a:rPr>
              <a:t>Z: ________________  V:______________</a:t>
            </a:r>
          </a:p>
          <a:p>
            <a:endParaRPr lang="cs-CZ" sz="3200" dirty="0">
              <a:solidFill>
                <a:srgbClr val="292934"/>
              </a:solidFill>
            </a:endParaRPr>
          </a:p>
          <a:p>
            <a:r>
              <a:rPr lang="cs-CZ" sz="3200" dirty="0" smtClean="0">
                <a:solidFill>
                  <a:srgbClr val="292934"/>
                </a:solidFill>
              </a:rPr>
              <a:t>O:_________________________________</a:t>
            </a:r>
            <a:endParaRPr lang="cs-CZ" sz="3200" dirty="0">
              <a:solidFill>
                <a:srgbClr val="292934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825276" y="4950526"/>
            <a:ext cx="209865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OOOOOO</a:t>
            </a:r>
            <a:endParaRPr lang="cs-CZ" dirty="0"/>
          </a:p>
        </p:txBody>
      </p:sp>
      <p:cxnSp>
        <p:nvCxnSpPr>
          <p:cNvPr id="13" name="Přímá spojnice 12"/>
          <p:cNvCxnSpPr/>
          <p:nvPr/>
        </p:nvCxnSpPr>
        <p:spPr>
          <a:xfrm flipH="1">
            <a:off x="1938498" y="4994295"/>
            <a:ext cx="288032" cy="51712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2236671" y="4997842"/>
            <a:ext cx="288032" cy="51712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2550635" y="4984353"/>
            <a:ext cx="288032" cy="51712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2886952" y="5007845"/>
            <a:ext cx="288032" cy="51712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3234642" y="5007845"/>
            <a:ext cx="288032" cy="51712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3522674" y="5013176"/>
            <a:ext cx="288032" cy="51712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9" name="Picture 2" descr="C:\Users\Jana\AppData\Local\Microsoft\Windows\Temporary Internet Files\Content.IE5\ZCRH1448\MC9002159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204864"/>
            <a:ext cx="1800200" cy="104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4065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5816" y="534368"/>
            <a:ext cx="8496944" cy="266429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cs-CZ" sz="3200" dirty="0" smtClean="0">
                <a:solidFill>
                  <a:srgbClr val="292934"/>
                </a:solidFill>
              </a:rPr>
              <a:t>Jana měla 8 balónků. 4 praskly. Kolik balónků Janě zbylo?</a:t>
            </a:r>
          </a:p>
          <a:p>
            <a:r>
              <a:rPr lang="cs-CZ" sz="3200" dirty="0" smtClean="0">
                <a:solidFill>
                  <a:srgbClr val="292934"/>
                </a:solidFill>
              </a:rPr>
              <a:t>Z: ________________   V: ______________</a:t>
            </a:r>
          </a:p>
          <a:p>
            <a:endParaRPr lang="cs-CZ" sz="3200" dirty="0">
              <a:solidFill>
                <a:srgbClr val="292934"/>
              </a:solidFill>
            </a:endParaRPr>
          </a:p>
          <a:p>
            <a:r>
              <a:rPr lang="cs-CZ" sz="3200" dirty="0" smtClean="0">
                <a:solidFill>
                  <a:srgbClr val="292934"/>
                </a:solidFill>
              </a:rPr>
              <a:t>O: _________________________________</a:t>
            </a:r>
            <a:endParaRPr lang="cs-CZ" sz="3200" dirty="0">
              <a:solidFill>
                <a:srgbClr val="292934"/>
              </a:solidFill>
            </a:endParaRPr>
          </a:p>
        </p:txBody>
      </p:sp>
      <p:pic>
        <p:nvPicPr>
          <p:cNvPr id="1027" name="Picture 3" descr="C:\Users\Jana\AppData\Local\Microsoft\Windows\Temporary Internet Files\Content.IE5\3ZNLZ5F9\MP9004277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1082" y="2024844"/>
            <a:ext cx="743356" cy="1116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75816" y="3369092"/>
            <a:ext cx="8496944" cy="322826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cs-CZ" sz="3200" dirty="0" smtClean="0">
                <a:solidFill>
                  <a:srgbClr val="292934"/>
                </a:solidFill>
              </a:rPr>
              <a:t>Jana měla 8 balónků. 4 praskly. Kolik balónků Janě zbylo?</a:t>
            </a:r>
          </a:p>
          <a:p>
            <a:endParaRPr lang="cs-CZ" sz="3200" dirty="0" smtClean="0">
              <a:solidFill>
                <a:srgbClr val="292934"/>
              </a:solidFill>
            </a:endParaRPr>
          </a:p>
          <a:p>
            <a:r>
              <a:rPr lang="cs-CZ" sz="3200" dirty="0" smtClean="0">
                <a:solidFill>
                  <a:srgbClr val="292934"/>
                </a:solidFill>
              </a:rPr>
              <a:t>Z:  </a:t>
            </a:r>
            <a:r>
              <a:rPr lang="cs-CZ" sz="3200" dirty="0" smtClean="0">
                <a:solidFill>
                  <a:srgbClr val="FF0000"/>
                </a:solidFill>
              </a:rPr>
              <a:t>OOOO</a:t>
            </a:r>
            <a:r>
              <a:rPr lang="cs-CZ" sz="3200" dirty="0" smtClean="0">
                <a:solidFill>
                  <a:srgbClr val="292934"/>
                </a:solidFill>
              </a:rPr>
              <a:t>                        V: 8 – 4 = 4</a:t>
            </a:r>
          </a:p>
          <a:p>
            <a:endParaRPr lang="cs-CZ" sz="3200" dirty="0">
              <a:solidFill>
                <a:srgbClr val="292934"/>
              </a:solidFill>
            </a:endParaRPr>
          </a:p>
          <a:p>
            <a:r>
              <a:rPr lang="cs-CZ" sz="3200" dirty="0" smtClean="0">
                <a:solidFill>
                  <a:srgbClr val="292934"/>
                </a:solidFill>
              </a:rPr>
              <a:t>O: Janě zbyly 4 balónky.</a:t>
            </a:r>
            <a:endParaRPr lang="cs-CZ" sz="3200" dirty="0">
              <a:solidFill>
                <a:srgbClr val="292934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062018" y="4797152"/>
            <a:ext cx="14606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OOOO</a:t>
            </a:r>
            <a:endParaRPr lang="cs-CZ" dirty="0"/>
          </a:p>
        </p:txBody>
      </p:sp>
      <p:cxnSp>
        <p:nvCxnSpPr>
          <p:cNvPr id="14" name="Přímá spojnice 13"/>
          <p:cNvCxnSpPr/>
          <p:nvPr/>
        </p:nvCxnSpPr>
        <p:spPr>
          <a:xfrm flipH="1">
            <a:off x="2175240" y="4797152"/>
            <a:ext cx="288032" cy="51712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2473413" y="4800699"/>
            <a:ext cx="288032" cy="51712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2787377" y="4787210"/>
            <a:ext cx="288032" cy="51712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3123694" y="4810702"/>
            <a:ext cx="288032" cy="51712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8122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</a:t>
            </a:r>
            <a:r>
              <a:rPr lang="cs-CZ" smtClean="0"/>
              <a:t>galerie </a:t>
            </a:r>
            <a:r>
              <a:rPr lang="cs-CZ" smtClean="0">
                <a:hlinkClick r:id="rId2"/>
              </a:rPr>
              <a:t>www.office.microsoft.com</a:t>
            </a:r>
            <a:r>
              <a:rPr lang="cs-CZ" smtClean="0"/>
              <a:t> 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1678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258</TotalTime>
  <Words>355</Words>
  <Application>Microsoft Office PowerPoint</Application>
  <PresentationFormat>Předvádění na obrazovce (4:3)</PresentationFormat>
  <Paragraphs>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Přehlednost</vt:lpstr>
      <vt:lpstr>Prezentace aplikace PowerPoint</vt:lpstr>
      <vt:lpstr>Anotace</vt:lpstr>
      <vt:lpstr>Slovní úlohy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Čechová Jana</cp:lastModifiedBy>
  <cp:revision>33</cp:revision>
  <dcterms:created xsi:type="dcterms:W3CDTF">2011-08-21T15:31:45Z</dcterms:created>
  <dcterms:modified xsi:type="dcterms:W3CDTF">2012-08-26T09:02:07Z</dcterms:modified>
</cp:coreProperties>
</file>