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1"/>
  </p:notesMasterIdLst>
  <p:sldIdLst>
    <p:sldId id="264" r:id="rId3"/>
    <p:sldId id="265" r:id="rId4"/>
    <p:sldId id="258" r:id="rId5"/>
    <p:sldId id="260" r:id="rId6"/>
    <p:sldId id="257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VY_32_INOVACE_4C42M2_Slovní úlohy do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do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16271E9-C74E-45EC-A552-37DD2A84A538}" type="presOf" srcId="{019433A1-1324-4DE1-9E6F-32B851095F74}" destId="{E7297F21-D4FD-4A41-AE58-814D01A6B5E7}" srcOrd="1" destOrd="0" presId="urn:microsoft.com/office/officeart/2005/8/layout/target3"/>
    <dgm:cxn modelId="{0115E2DC-CC6A-4A78-B5F9-ADE89EFD659C}" type="presOf" srcId="{445C7998-7549-48B0-BD68-D4F0167F02E5}" destId="{4D19AB04-24FA-40C2-B203-52AE3D15E171}" srcOrd="1" destOrd="0" presId="urn:microsoft.com/office/officeart/2005/8/layout/target3"/>
    <dgm:cxn modelId="{1E1E2FA2-4082-4055-8329-E231A233349E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E38D79D-20C1-4A52-95BC-2B8F219E70A6}" type="presOf" srcId="{C73C7642-F245-4585-8F88-243F9FAEF6CA}" destId="{59F530CB-4999-43B3-A00D-6AB53886BD77}" srcOrd="1" destOrd="0" presId="urn:microsoft.com/office/officeart/2005/8/layout/target3"/>
    <dgm:cxn modelId="{4AF41A62-B81E-4FB2-AA4C-5083F65AD5AC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F008E33-7A4F-4C14-9E21-330D9ADA83B6}" type="presOf" srcId="{EBC41103-E2E5-4D48-9B4B-425520D3D098}" destId="{3BA01B75-849B-4716-8BCD-084A86FF328F}" srcOrd="0" destOrd="0" presId="urn:microsoft.com/office/officeart/2005/8/layout/target3"/>
    <dgm:cxn modelId="{D08FE006-F68E-425E-9920-206D9FCEDB58}" type="presOf" srcId="{445C7998-7549-48B0-BD68-D4F0167F02E5}" destId="{BC35EE03-4121-4EF9-923D-7CB6D30D358D}" srcOrd="0" destOrd="0" presId="urn:microsoft.com/office/officeart/2005/8/layout/target3"/>
    <dgm:cxn modelId="{4A58A075-703C-4D33-9AFD-AD5DB277E7AC}" type="presOf" srcId="{C73C7642-F245-4585-8F88-243F9FAEF6CA}" destId="{9A9B6F4F-B6FF-4F2D-B640-A8473E589523}" srcOrd="0" destOrd="0" presId="urn:microsoft.com/office/officeart/2005/8/layout/target3"/>
    <dgm:cxn modelId="{8CBB0055-B374-467E-9C46-40222A0E5EB6}" type="presOf" srcId="{FBBFC3EA-9D9D-4F3A-BEA6-9C2C0E46BF20}" destId="{832BF48F-0145-4429-9E02-8FCA946CCE9E}" srcOrd="1" destOrd="0" presId="urn:microsoft.com/office/officeart/2005/8/layout/target3"/>
    <dgm:cxn modelId="{B549C617-95BB-4AE0-97E8-788B46D22B83}" type="presOf" srcId="{FBBFC3EA-9D9D-4F3A-BEA6-9C2C0E46BF20}" destId="{643EA938-EDE0-4533-ACCC-D2BD6F3A527C}" srcOrd="0" destOrd="0" presId="urn:microsoft.com/office/officeart/2005/8/layout/target3"/>
    <dgm:cxn modelId="{EC053052-2DC4-43F4-8E8B-D7438DC063A2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1C0B715-EAC1-4D7A-9B05-4B54E438FAA2}" type="presParOf" srcId="{71045F8C-00FA-488E-A7BD-E2E6753D979D}" destId="{3577EC6B-C980-4F34-8C69-4365E7B8FC8C}" srcOrd="0" destOrd="0" presId="urn:microsoft.com/office/officeart/2005/8/layout/target3"/>
    <dgm:cxn modelId="{A833891D-74AB-42BF-B734-0900308C29D2}" type="presParOf" srcId="{71045F8C-00FA-488E-A7BD-E2E6753D979D}" destId="{6940EB87-DC1D-4BC3-9408-9AC2E1FFC039}" srcOrd="1" destOrd="0" presId="urn:microsoft.com/office/officeart/2005/8/layout/target3"/>
    <dgm:cxn modelId="{EFE75962-B1CD-4D29-8E61-2826767F78E9}" type="presParOf" srcId="{71045F8C-00FA-488E-A7BD-E2E6753D979D}" destId="{BC35EE03-4121-4EF9-923D-7CB6D30D358D}" srcOrd="2" destOrd="0" presId="urn:microsoft.com/office/officeart/2005/8/layout/target3"/>
    <dgm:cxn modelId="{E53DB3E5-CE4D-4F6D-AB77-9BBE8F64817A}" type="presParOf" srcId="{71045F8C-00FA-488E-A7BD-E2E6753D979D}" destId="{C95EEA27-3CBF-4645-A92D-9D8AF5C1CBFC}" srcOrd="3" destOrd="0" presId="urn:microsoft.com/office/officeart/2005/8/layout/target3"/>
    <dgm:cxn modelId="{F9EE7D18-268E-4F18-BB9B-7F73E2E74B84}" type="presParOf" srcId="{71045F8C-00FA-488E-A7BD-E2E6753D979D}" destId="{851BB866-B6AE-4566-893F-4C635BA974FC}" srcOrd="4" destOrd="0" presId="urn:microsoft.com/office/officeart/2005/8/layout/target3"/>
    <dgm:cxn modelId="{F161556E-523A-4F09-919D-A096E78BEFD0}" type="presParOf" srcId="{71045F8C-00FA-488E-A7BD-E2E6753D979D}" destId="{643EA938-EDE0-4533-ACCC-D2BD6F3A527C}" srcOrd="5" destOrd="0" presId="urn:microsoft.com/office/officeart/2005/8/layout/target3"/>
    <dgm:cxn modelId="{96F6BFD2-D113-474B-85B2-9FFA45A55D77}" type="presParOf" srcId="{71045F8C-00FA-488E-A7BD-E2E6753D979D}" destId="{92F31B18-D66D-4CC7-89B9-378928DE877D}" srcOrd="6" destOrd="0" presId="urn:microsoft.com/office/officeart/2005/8/layout/target3"/>
    <dgm:cxn modelId="{45CF06B5-0A6F-4C00-98A4-E4FBFFCB8696}" type="presParOf" srcId="{71045F8C-00FA-488E-A7BD-E2E6753D979D}" destId="{902074E1-B931-4618-97F1-FADBE82E9C3C}" srcOrd="7" destOrd="0" presId="urn:microsoft.com/office/officeart/2005/8/layout/target3"/>
    <dgm:cxn modelId="{F27EB47B-5C30-40AE-AAFD-8070CB762480}" type="presParOf" srcId="{71045F8C-00FA-488E-A7BD-E2E6753D979D}" destId="{A3817367-F2BC-482F-8832-FA00B51DCCF3}" srcOrd="8" destOrd="0" presId="urn:microsoft.com/office/officeart/2005/8/layout/target3"/>
    <dgm:cxn modelId="{CFE97A48-9770-4501-98FA-A601F81FFDBA}" type="presParOf" srcId="{71045F8C-00FA-488E-A7BD-E2E6753D979D}" destId="{2DD79E57-A63E-47D4-A1AB-6DF333476AD4}" srcOrd="9" destOrd="0" presId="urn:microsoft.com/office/officeart/2005/8/layout/target3"/>
    <dgm:cxn modelId="{19208329-6726-43A5-89DC-9F47A8A80AEF}" type="presParOf" srcId="{71045F8C-00FA-488E-A7BD-E2E6753D979D}" destId="{648967D3-ED80-4214-8D87-4E7012561E4A}" srcOrd="10" destOrd="0" presId="urn:microsoft.com/office/officeart/2005/8/layout/target3"/>
    <dgm:cxn modelId="{CAD66B1B-D2B3-4C5B-93EA-2B79938A72D5}" type="presParOf" srcId="{71045F8C-00FA-488E-A7BD-E2E6753D979D}" destId="{9A9B6F4F-B6FF-4F2D-B640-A8473E589523}" srcOrd="11" destOrd="0" presId="urn:microsoft.com/office/officeart/2005/8/layout/target3"/>
    <dgm:cxn modelId="{B4E25E59-A302-41A8-9F6A-8E19FD2A3545}" type="presParOf" srcId="{71045F8C-00FA-488E-A7BD-E2E6753D979D}" destId="{13BD0FAF-9F2C-4708-9E63-A8E8E5252943}" srcOrd="12" destOrd="0" presId="urn:microsoft.com/office/officeart/2005/8/layout/target3"/>
    <dgm:cxn modelId="{38461317-28DD-47F5-A075-3FC86F696BA8}" type="presParOf" srcId="{71045F8C-00FA-488E-A7BD-E2E6753D979D}" destId="{6821E7C9-5E4B-45FA-8F82-01E6F26FAA25}" srcOrd="13" destOrd="0" presId="urn:microsoft.com/office/officeart/2005/8/layout/target3"/>
    <dgm:cxn modelId="{D2A08AF1-F45D-4AB7-B34F-A489830DF931}" type="presParOf" srcId="{71045F8C-00FA-488E-A7BD-E2E6753D979D}" destId="{3BA01B75-849B-4716-8BCD-084A86FF328F}" srcOrd="14" destOrd="0" presId="urn:microsoft.com/office/officeart/2005/8/layout/target3"/>
    <dgm:cxn modelId="{2D60AC26-0A92-4845-A4D3-642CC611ABC0}" type="presParOf" srcId="{71045F8C-00FA-488E-A7BD-E2E6753D979D}" destId="{4D19AB04-24FA-40C2-B203-52AE3D15E171}" srcOrd="15" destOrd="0" presId="urn:microsoft.com/office/officeart/2005/8/layout/target3"/>
    <dgm:cxn modelId="{D5C6AB24-8DDB-4E29-B239-1DC0D36D9F91}" type="presParOf" srcId="{71045F8C-00FA-488E-A7BD-E2E6753D979D}" destId="{832BF48F-0145-4429-9E02-8FCA946CCE9E}" srcOrd="16" destOrd="0" presId="urn:microsoft.com/office/officeart/2005/8/layout/target3"/>
    <dgm:cxn modelId="{27E4AAE8-A253-4C46-9A05-316EA431BAF9}" type="presParOf" srcId="{71045F8C-00FA-488E-A7BD-E2E6753D979D}" destId="{E7297F21-D4FD-4A41-AE58-814D01A6B5E7}" srcOrd="17" destOrd="0" presId="urn:microsoft.com/office/officeart/2005/8/layout/target3"/>
    <dgm:cxn modelId="{2AB474E2-5C99-4E77-84A1-F2840FC7E091}" type="presParOf" srcId="{71045F8C-00FA-488E-A7BD-E2E6753D979D}" destId="{59F530CB-4999-43B3-A00D-6AB53886BD77}" srcOrd="18" destOrd="0" presId="urn:microsoft.com/office/officeart/2005/8/layout/target3"/>
    <dgm:cxn modelId="{EC0A34DD-34A9-4FE9-8D1E-760591B7108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VY_32_INOVACE_4C42M2_Slovní úlohy do 20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úlohy do 20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57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3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60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641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48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38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84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87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259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41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45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667183-1F0F-4B9A-9412-0DDED7E8274B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D180826-8FD6-495B-8069-B2B138A6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104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0418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69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určený pro využití na interaktivní tabuli </a:t>
            </a:r>
          </a:p>
          <a:p>
            <a:r>
              <a:rPr lang="cs-CZ" dirty="0" smtClean="0"/>
              <a:t>Opakování učiva 1.ročníku – řešení slovních úloh na sčítání a odčítání v oboru do 20 bez přechodu přes desítku</a:t>
            </a:r>
          </a:p>
          <a:p>
            <a:r>
              <a:rPr lang="cs-CZ" dirty="0" smtClean="0"/>
              <a:t>Pomůcky – fixa na tabuli, žáci mohou pracovat zároveň na tabulky nebo do sešitů</a:t>
            </a:r>
          </a:p>
          <a:p>
            <a:r>
              <a:rPr lang="cs-CZ" dirty="0" smtClean="0"/>
              <a:t>Práci kontrolují žáci po zobrazení správného řešení samostatně</a:t>
            </a:r>
          </a:p>
          <a:p>
            <a:r>
              <a:rPr lang="cs-CZ" dirty="0" smtClean="0"/>
              <a:t>Metodické poznámky – na každém snímku se nejprve zobrazí zadání, žáci řeší samostatně nebo přímo na tabuli, po práci zobrazíme žákům 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7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Počítání do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59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496944" cy="26642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Maminka koupila 10 koláčů a 3 koblihy. Kolik kusů pečiva koupila?</a:t>
            </a:r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 V: 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6414" y="3365376"/>
            <a:ext cx="8496944" cy="32319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Maminka koupila 10 koláčů a 3 koblihy. Kolik kusů pečiva koupila?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           </a:t>
            </a:r>
            <a:r>
              <a:rPr lang="cs-CZ" sz="3200" dirty="0" smtClean="0">
                <a:solidFill>
                  <a:srgbClr val="FF0000"/>
                </a:solidFill>
              </a:rPr>
              <a:t>OOO</a:t>
            </a:r>
            <a:r>
              <a:rPr lang="cs-CZ" sz="3200" dirty="0" smtClean="0">
                <a:solidFill>
                  <a:srgbClr val="292934"/>
                </a:solidFill>
              </a:rPr>
              <a:t>               V: 10 + 3 = 13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Koupila 13 kusů pečiva.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014240" y="4797152"/>
            <a:ext cx="749447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10</a:t>
            </a:r>
            <a:endParaRPr lang="cs-CZ" sz="20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K0O7W0UI\MP90042235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166"/>
          <a:stretch/>
        </p:blipFill>
        <p:spPr bwMode="auto">
          <a:xfrm>
            <a:off x="7211728" y="1764425"/>
            <a:ext cx="1491630" cy="144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24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577" y="3429000"/>
            <a:ext cx="8496944" cy="3312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Na misce byly 3 pomeranče, 7 mandarinek a 4 hrušky. Kolik kusů ovoce tam bylo?</a:t>
            </a:r>
          </a:p>
          <a:p>
            <a:endParaRPr lang="cs-CZ" sz="3200" dirty="0" smtClean="0">
              <a:solidFill>
                <a:srgbClr val="292934"/>
              </a:solidFill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Z: </a:t>
            </a:r>
            <a:r>
              <a:rPr lang="cs-CZ" sz="3200" dirty="0" smtClean="0">
                <a:solidFill>
                  <a:srgbClr val="FF0000"/>
                </a:solidFill>
                <a:cs typeface="Arial" pitchFamily="34" charset="0"/>
              </a:rPr>
              <a:t>OOO</a:t>
            </a:r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cs typeface="Arial" pitchFamily="34" charset="0"/>
              </a:rPr>
              <a:t>OOOOOOO</a:t>
            </a:r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cs typeface="Arial" pitchFamily="34" charset="0"/>
              </a:rPr>
              <a:t>OOOO</a:t>
            </a:r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 V: 3 + 7 + 4 = 14</a:t>
            </a:r>
          </a:p>
          <a:p>
            <a:endParaRPr lang="cs-CZ" sz="3200" dirty="0">
              <a:solidFill>
                <a:srgbClr val="292934"/>
              </a:solidFill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O: Bylo tam 14 kusů ovoce.</a:t>
            </a:r>
            <a:endParaRPr lang="cs-CZ" sz="3200" dirty="0">
              <a:solidFill>
                <a:srgbClr val="292934"/>
              </a:solidFill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3577" y="548680"/>
            <a:ext cx="8496944" cy="27363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Na misce byly 3 pomeranče, 7 mandarinek a 4 hrušky. Kolik kusů ovoce tam bylo?</a:t>
            </a:r>
          </a:p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Z: ________________  V:______________</a:t>
            </a:r>
          </a:p>
          <a:p>
            <a:endParaRPr lang="cs-CZ" sz="3200" dirty="0">
              <a:solidFill>
                <a:srgbClr val="292934"/>
              </a:solidFill>
              <a:cs typeface="Arial" pitchFamily="34" charset="0"/>
            </a:endParaRPr>
          </a:p>
          <a:p>
            <a:r>
              <a:rPr lang="cs-CZ" sz="3200" dirty="0" smtClean="0">
                <a:solidFill>
                  <a:srgbClr val="292934"/>
                </a:solidFill>
                <a:cs typeface="Arial" pitchFamily="34" charset="0"/>
              </a:rPr>
              <a:t>O:_________________________________</a:t>
            </a:r>
            <a:endParaRPr lang="cs-CZ" sz="3200" dirty="0">
              <a:solidFill>
                <a:srgbClr val="292934"/>
              </a:solidFill>
              <a:cs typeface="Arial" pitchFamily="34" charset="0"/>
            </a:endParaRPr>
          </a:p>
        </p:txBody>
      </p:sp>
      <p:pic>
        <p:nvPicPr>
          <p:cNvPr id="2051" name="Picture 3" descr="C:\Users\janacechova\AppData\Local\Microsoft\Windows\Temporary Internet Files\Content.IE5\VNVWNQTE\MP9004005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349" y="1683716"/>
            <a:ext cx="1392172" cy="174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22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496944" cy="26642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Na silnici stálo 12 aut. Za chvíli přijelo 5 aut. Kolik aut je na silnici?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 V: 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365376"/>
            <a:ext cx="8496944" cy="33039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Na silnici stálo 12 aut. Za chvíli přijelo 5 aut. Kolik aut je na silnici?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        </a:t>
            </a:r>
            <a:r>
              <a:rPr lang="cs-CZ" sz="3200" dirty="0" smtClean="0">
                <a:solidFill>
                  <a:srgbClr val="00B0F0"/>
                </a:solidFill>
              </a:rPr>
              <a:t>OO</a:t>
            </a:r>
            <a:r>
              <a:rPr lang="cs-CZ" sz="3200" dirty="0" smtClean="0">
                <a:solidFill>
                  <a:srgbClr val="292934"/>
                </a:solidFill>
              </a:rPr>
              <a:t>   </a:t>
            </a:r>
            <a:r>
              <a:rPr lang="cs-CZ" sz="3200" dirty="0" smtClean="0">
                <a:solidFill>
                  <a:srgbClr val="FF0000"/>
                </a:solidFill>
              </a:rPr>
              <a:t>OOOOO   </a:t>
            </a:r>
            <a:r>
              <a:rPr lang="cs-CZ" sz="3200" dirty="0" smtClean="0">
                <a:solidFill>
                  <a:srgbClr val="292934"/>
                </a:solidFill>
              </a:rPr>
              <a:t> V: 12 + 5 = 17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Na silnici je 17 aut.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62418" y="4869160"/>
            <a:ext cx="749447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10</a:t>
            </a:r>
            <a:endParaRPr lang="cs-CZ" sz="20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07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033582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38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845" y="3356992"/>
            <a:ext cx="8496944" cy="3312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V obchodě bylo 18 lidí. Odešlo 6 lidí. Kolik lidí zůstalo v obchodě?</a:t>
            </a:r>
          </a:p>
          <a:p>
            <a:endParaRPr lang="cs-CZ" sz="3200" dirty="0" smtClean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Z:        </a:t>
            </a:r>
            <a:r>
              <a:rPr lang="cs-CZ" sz="3200" dirty="0" smtClean="0">
                <a:solidFill>
                  <a:srgbClr val="00B0F0"/>
                </a:solidFill>
              </a:rPr>
              <a:t>OOOOOOOO</a:t>
            </a:r>
            <a:r>
              <a:rPr lang="cs-CZ" sz="3200" dirty="0" smtClean="0">
                <a:solidFill>
                  <a:srgbClr val="292934"/>
                </a:solidFill>
              </a:rPr>
              <a:t>       V:  18 – 6 = 12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 V obchodě zůstalo 12 lidí.</a:t>
            </a:r>
            <a:endParaRPr lang="cs-CZ" sz="3200" dirty="0">
              <a:solidFill>
                <a:srgbClr val="292934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1845" y="476672"/>
            <a:ext cx="8496944" cy="27363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3200" dirty="0" smtClean="0">
                <a:solidFill>
                  <a:srgbClr val="292934"/>
                </a:solidFill>
              </a:rPr>
              <a:t>V obchodě bylo 18 lidí. Odešlo 6 lidí. Kolik lidí zůstalo </a:t>
            </a:r>
            <a:r>
              <a:rPr lang="cs-CZ" sz="3200" smtClean="0">
                <a:solidFill>
                  <a:srgbClr val="292934"/>
                </a:solidFill>
              </a:rPr>
              <a:t>v obchodě?</a:t>
            </a:r>
          </a:p>
          <a:p>
            <a:r>
              <a:rPr lang="cs-CZ" sz="3200" dirty="0" smtClean="0">
                <a:solidFill>
                  <a:srgbClr val="292934"/>
                </a:solidFill>
              </a:rPr>
              <a:t>Z: ________________  V:______________</a:t>
            </a:r>
          </a:p>
          <a:p>
            <a:endParaRPr lang="cs-CZ" sz="3200" dirty="0">
              <a:solidFill>
                <a:srgbClr val="292934"/>
              </a:solidFill>
            </a:endParaRPr>
          </a:p>
          <a:p>
            <a:r>
              <a:rPr lang="cs-CZ" sz="3200" dirty="0" smtClean="0">
                <a:solidFill>
                  <a:srgbClr val="292934"/>
                </a:solidFill>
              </a:rPr>
              <a:t>O:_________________________________</a:t>
            </a:r>
            <a:endParaRPr lang="cs-CZ" sz="3200" dirty="0">
              <a:solidFill>
                <a:srgbClr val="292934"/>
              </a:solidFill>
            </a:endParaRPr>
          </a:p>
        </p:txBody>
      </p:sp>
      <p:pic>
        <p:nvPicPr>
          <p:cNvPr id="4098" name="Picture 2" descr="C:\Users\janacechova\AppData\Local\Microsoft\Windows\Temporary Internet Files\Content.IE5\9IHWF9PC\MC900089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65177"/>
            <a:ext cx="1835201" cy="129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83568" y="4869160"/>
            <a:ext cx="749447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10</a:t>
            </a:r>
            <a:endParaRPr lang="cs-CZ" sz="20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707904" y="4869160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19872" y="4890923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31840" y="4894079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1800" y="4894312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83768" y="4894312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23728" y="4894312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86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 :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52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259</TotalTime>
  <Words>369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Přehlednost</vt:lpstr>
      <vt:lpstr>Motiv systému Office</vt:lpstr>
      <vt:lpstr>Prezentace aplikace PowerPoint</vt:lpstr>
      <vt:lpstr>Anotace</vt:lpstr>
      <vt:lpstr>Slovní úlohy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2012-08-26T09:04:50Z</dcterms:modified>
</cp:coreProperties>
</file>