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74" r:id="rId2"/>
    <p:sldId id="256" r:id="rId3"/>
    <p:sldId id="257" r:id="rId4"/>
    <p:sldId id="258" r:id="rId5"/>
    <p:sldId id="259" r:id="rId6"/>
    <p:sldId id="264" r:id="rId7"/>
    <p:sldId id="260" r:id="rId8"/>
    <p:sldId id="262" r:id="rId9"/>
    <p:sldId id="263" r:id="rId10"/>
    <p:sldId id="265" r:id="rId11"/>
    <p:sldId id="266" r:id="rId12"/>
    <p:sldId id="267" r:id="rId13"/>
    <p:sldId id="268" r:id="rId14"/>
    <p:sldId id="269" r:id="rId15"/>
    <p:sldId id="270" r:id="rId16"/>
    <p:sldId id="272" r:id="rId17"/>
    <p:sldId id="273" r:id="rId18"/>
    <p:sldId id="261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0/01/VW_Wolfsburg.JPG/800px-VW_Wolfsburg.JPG" TargetMode="External"/><Relationship Id="rId13" Type="http://schemas.openxmlformats.org/officeDocument/2006/relationships/hyperlink" Target="http://upload.wikimedia.org/wikipedia/commons/thumb/3/39/T-mobil_center_wien.jpg/800px-T-mobil_center_wien.jpg" TargetMode="External"/><Relationship Id="rId3" Type="http://schemas.openxmlformats.org/officeDocument/2006/relationships/hyperlink" Target="http://upload.wikimedia.org/wikipedia/commons/thumb/8/80/Coat_of_Arms_of_Germany.svg/90px-Coat_of_Arms_of_Germany.svg.png" TargetMode="External"/><Relationship Id="rId7" Type="http://schemas.openxmlformats.org/officeDocument/2006/relationships/hyperlink" Target="http://upload.wikimedia.org/wikipedia/commons/thumb/0/0e/Allianz_Arena_Pahu.jpg/800px-Allianz_Arena_Pahu.jpg" TargetMode="External"/><Relationship Id="rId12" Type="http://schemas.openxmlformats.org/officeDocument/2006/relationships/hyperlink" Target="http://upload.wikimedia.org/wikipedia/commons/thumb/9/93/Rathaus_Vienna_June_2006_165.jpg/746px-Rathaus_Vienna_June_2006_165.jpg" TargetMode="External"/><Relationship Id="rId2" Type="http://schemas.openxmlformats.org/officeDocument/2006/relationships/hyperlink" Target="http://upload.wikimedia.org/wikipedia/commons/thumb/b/ba/Flag_of_Germany.svg/800px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ostermeier-realestate.de/assets/images/autogen/a_Berlin_Fernsehturm.jpg" TargetMode="External"/><Relationship Id="rId11" Type="http://schemas.openxmlformats.org/officeDocument/2006/relationships/hyperlink" Target="http://upload.wikimedia.org/wikipedia/commons/thumb/1/1f/Wien_Schoenbrunn_Rueckseite.jpg/800px-Wien_Schoenbrunn_Rueckseite.jpg" TargetMode="External"/><Relationship Id="rId5" Type="http://schemas.openxmlformats.org/officeDocument/2006/relationships/hyperlink" Target="http://upload.wikimedia.org/wikipedia/commons/thumb/3/37/BrandenburgGate_FrontatNight_June_2004.jpg/800px-BrandenburgGate_FrontatNight_June_2004.jpg" TargetMode="External"/><Relationship Id="rId15" Type="http://schemas.openxmlformats.org/officeDocument/2006/relationships/hyperlink" Target="http://upload.wikimedia.org/wikipedia/commons/f/fb/Schesaplana2.JPG" TargetMode="External"/><Relationship Id="rId10" Type="http://schemas.openxmlformats.org/officeDocument/2006/relationships/hyperlink" Target="http://www.rakouskoweb.cz/wp-content/gallery/rakousko/thumbs/thumbs_rakousko-1.jpg" TargetMode="External"/><Relationship Id="rId4" Type="http://schemas.openxmlformats.org/officeDocument/2006/relationships/hyperlink" Target="http://www.zemepis.net/img/mapy/gm-map.gif" TargetMode="External"/><Relationship Id="rId9" Type="http://schemas.openxmlformats.org/officeDocument/2006/relationships/hyperlink" Target="http://upload.wikimedia.org/wikipedia/commons/thumb/4/41/Flag_of_Austria.svg/110px-Flag_of_Austria.svg.png" TargetMode="External"/><Relationship Id="rId14" Type="http://schemas.openxmlformats.org/officeDocument/2006/relationships/hyperlink" Target="http://upload.wikimedia.org/wikipedia/commons/0/0b/Hochstuhl,_mountain,_austria,_summertim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4279289"/>
              </p:ext>
            </p:extLst>
          </p:nvPr>
        </p:nvGraphicFramePr>
        <p:xfrm>
          <a:off x="1115616" y="2550166"/>
          <a:ext cx="6529402" cy="2844989"/>
        </p:xfrm>
        <a:graphic>
          <a:graphicData uri="http://schemas.openxmlformats.org/drawingml/2006/table">
            <a:tbl>
              <a:tblPr firstRow="1" firstCol="1" bandRow="1"/>
              <a:tblGrid>
                <a:gridCol w="1182267"/>
                <a:gridCol w="5347135"/>
              </a:tblGrid>
              <a:tr h="3757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2400"/>
                        </a:spcBef>
                        <a:spcAft>
                          <a:spcPts val="0"/>
                        </a:spcAft>
                      </a:pPr>
                      <a:r>
                        <a:rPr lang="cs-CZ" sz="1100" b="1" kern="0" dirty="0">
                          <a:solidFill>
                            <a:srgbClr val="365F9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Calibri"/>
                        </a:rPr>
                        <a:t>Mgr. Lenka Dostálová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57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2400"/>
                        </a:spcBef>
                        <a:spcAft>
                          <a:spcPts val="0"/>
                        </a:spcAft>
                      </a:pPr>
                      <a:r>
                        <a:rPr lang="cs-CZ" sz="1100" b="1" kern="0">
                          <a:solidFill>
                            <a:srgbClr val="365F9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Datum: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LEDEN 2012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57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2400"/>
                        </a:spcBef>
                        <a:spcAft>
                          <a:spcPts val="0"/>
                        </a:spcAft>
                      </a:pPr>
                      <a:r>
                        <a:rPr lang="cs-CZ" sz="1100" b="1" kern="0">
                          <a:solidFill>
                            <a:srgbClr val="365F9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Calibri"/>
                        </a:rPr>
                        <a:t>5.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0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2400"/>
                        </a:spcBef>
                        <a:spcAft>
                          <a:spcPts val="0"/>
                        </a:spcAft>
                      </a:pPr>
                      <a:r>
                        <a:rPr lang="cs-CZ" sz="1100" b="1" kern="0">
                          <a:solidFill>
                            <a:srgbClr val="365F9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Vzdělávací obor: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Calibri"/>
                        </a:rPr>
                        <a:t>VLASTIVĚDA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272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2400"/>
                        </a:spcBef>
                        <a:spcAft>
                          <a:spcPts val="0"/>
                        </a:spcAft>
                      </a:pPr>
                      <a:r>
                        <a:rPr lang="cs-CZ" sz="1100" b="1" kern="0">
                          <a:solidFill>
                            <a:srgbClr val="365F9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Calibri"/>
                        </a:rPr>
                        <a:t>Základní informace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ea typeface="Calibri"/>
                          <a:cs typeface="Calibri"/>
                        </a:rPr>
                        <a:t> o Rakousku a Německu, výklad učiva, práce s mapou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Calibri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683568" y="1842377"/>
            <a:ext cx="4384470" cy="7077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304704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600" dirty="0" smtClean="0">
                <a:solidFill>
                  <a:srgbClr val="17365D"/>
                </a:solidFill>
                <a:latin typeface="Cambria" pitchFamily="18" charset="0"/>
                <a:ea typeface="Times New Roman" pitchFamily="18" charset="0"/>
                <a:cs typeface="Times New Roman" pitchFamily="18" charset="0"/>
              </a:rPr>
              <a:t>Prezentace  - sousední státy I</a:t>
            </a:r>
            <a:r>
              <a:rPr kumimoji="0" lang="cs-CZ" sz="2600" b="0" i="0" u="none" strike="noStrike" cap="none" normalizeH="0" baseline="0" dirty="0" smtClean="0">
                <a:ln>
                  <a:noFill/>
                </a:ln>
                <a:solidFill>
                  <a:srgbClr val="17365D"/>
                </a:solidFill>
                <a:effectLst/>
                <a:latin typeface="Cambria" pitchFamily="18" charset="0"/>
                <a:ea typeface="Times New Roman" pitchFamily="18" charset="0"/>
                <a:cs typeface="Times New Roman" pitchFamily="18" charset="0"/>
              </a:rPr>
              <a:t>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500" y="526038"/>
            <a:ext cx="5969000" cy="1328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38682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57200" y="2047875"/>
            <a:ext cx="8686800" cy="66833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4294967295"/>
          </p:nvPr>
        </p:nvSpPr>
        <p:spPr>
          <a:xfrm>
            <a:off x="0" y="3663950"/>
            <a:ext cx="8424863" cy="1565250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/>
              <a:t>Německo</a:t>
            </a:r>
          </a:p>
          <a:p>
            <a:pPr algn="ctr"/>
            <a:r>
              <a:rPr lang="cs-CZ" sz="4000" b="1" dirty="0" smtClean="0"/>
              <a:t>Rakousko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27584" y="908720"/>
            <a:ext cx="797641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50000"/>
                  </a:schemeClr>
                </a:solidFill>
              </a:rPr>
              <a:t>SOUSEDNÍ STÁTY </a:t>
            </a:r>
          </a:p>
          <a:p>
            <a:r>
              <a:rPr lang="cs-CZ" sz="54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5400" b="1" dirty="0" smtClean="0">
                <a:solidFill>
                  <a:schemeClr val="tx2">
                    <a:lumMod val="50000"/>
                  </a:schemeClr>
                </a:solidFill>
              </a:rPr>
              <a:t>          ČESKÉ REPUBLIKY I</a:t>
            </a:r>
            <a:endParaRPr lang="cs-CZ" sz="54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Tlačítko akce: Dopředu nebo Další 2">
            <a:hlinkClick r:id="rId2" action="ppaction://hlinksldjump" highlightClick="1"/>
          </p:cNvPr>
          <p:cNvSpPr/>
          <p:nvPr/>
        </p:nvSpPr>
        <p:spPr>
          <a:xfrm>
            <a:off x="5839039" y="3951815"/>
            <a:ext cx="396044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rId3" action="ppaction://hlinksldjump" highlightClick="1"/>
          </p:cNvPr>
          <p:cNvSpPr/>
          <p:nvPr/>
        </p:nvSpPr>
        <p:spPr>
          <a:xfrm>
            <a:off x="5807348" y="4480907"/>
            <a:ext cx="438108" cy="43204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547664" y="5646439"/>
            <a:ext cx="52697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 OBOU STÁTECH SE MLUVÍ NĚMECKY</a:t>
            </a:r>
            <a:r>
              <a:rPr lang="cs-CZ" dirty="0" smtClean="0"/>
              <a:t>,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2992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http://d-maps.com/m/europemax/europemax12.gif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652" t="42760" r="36345" b="24832"/>
          <a:stretch/>
        </p:blipFill>
        <p:spPr bwMode="auto">
          <a:xfrm>
            <a:off x="490017" y="1022383"/>
            <a:ext cx="7970415" cy="5817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116632"/>
            <a:ext cx="1193981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NĚMECKO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504" y="538935"/>
            <a:ext cx="1203217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POLSKO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170774" y="539990"/>
            <a:ext cx="1571204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RAKOUSKO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092280" y="161544"/>
            <a:ext cx="1728192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SLOVENSKO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87824" y="276937"/>
            <a:ext cx="1008112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VÍDEŇ</a:t>
            </a:r>
            <a:endParaRPr lang="cs-CZ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517509" y="410742"/>
            <a:ext cx="1368152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BRATISLAVA</a:t>
            </a:r>
            <a:endParaRPr lang="cs-CZ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436096" y="180519"/>
            <a:ext cx="1202666" cy="377391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BERLÍN</a:t>
            </a:r>
            <a:endParaRPr lang="cs-CZ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017406" y="226076"/>
            <a:ext cx="1202666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VARŠAVA</a:t>
            </a:r>
            <a:endParaRPr lang="cs-CZ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363011" y="6292583"/>
            <a:ext cx="4512967" cy="369332"/>
          </a:xfrm>
          <a:prstGeom prst="rect">
            <a:avLst/>
          </a:prstGeom>
          <a:solidFill>
            <a:schemeClr val="accent1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PŘIŘAĎ  KE  STÁTŮM   SPRÁVNÁ   OZNAČENÍ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0058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NĚMECKÁ SPOLKOVÁ REPUBLIKA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82 miliónů obyvatel (14.)</a:t>
            </a:r>
          </a:p>
          <a:p>
            <a:r>
              <a:rPr lang="cs-CZ" dirty="0"/>
              <a:t>357 </a:t>
            </a:r>
            <a:r>
              <a:rPr lang="cs-CZ" dirty="0" smtClean="0"/>
              <a:t>023 km²   (61.)</a:t>
            </a:r>
          </a:p>
          <a:p>
            <a:r>
              <a:rPr lang="cs-CZ" dirty="0" smtClean="0"/>
              <a:t>Významný průmyslový  stát.</a:t>
            </a:r>
          </a:p>
          <a:p>
            <a:r>
              <a:rPr lang="cs-CZ" dirty="0" smtClean="0"/>
              <a:t>Ovlivňuje konání nejen v Evropě.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Znáš jméno nejvyšší německé političky?</a:t>
            </a:r>
          </a:p>
          <a:p>
            <a:pPr marL="0" indent="0">
              <a:buNone/>
            </a:pPr>
            <a:r>
              <a:rPr lang="cs-CZ" dirty="0"/>
              <a:t> 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9461" y="1163637"/>
            <a:ext cx="2590622" cy="33661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8279" y="4653136"/>
            <a:ext cx="3388444" cy="20330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13909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www.zemepis.net/img/mapy/gm-map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0"/>
            <a:ext cx="6274666" cy="6732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718375" y="1484784"/>
            <a:ext cx="243823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MĚSTA</a:t>
            </a:r>
          </a:p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ŘEKY</a:t>
            </a:r>
          </a:p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SOUSEDNÍ STÁTY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9942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Řeky                                povrch   </a:t>
            </a:r>
            <a:endParaRPr lang="cs-CZ" dirty="0"/>
          </a:p>
        </p:txBody>
      </p:sp>
      <p:sp>
        <p:nvSpPr>
          <p:cNvPr id="15" name="Zástupný symbol pro obsah 1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Dunaj</a:t>
            </a:r>
          </a:p>
          <a:p>
            <a:r>
              <a:rPr lang="cs-CZ" dirty="0" smtClean="0"/>
              <a:t>Labe</a:t>
            </a:r>
          </a:p>
          <a:p>
            <a:r>
              <a:rPr lang="cs-CZ" dirty="0" smtClean="0"/>
              <a:t>Rýn</a:t>
            </a:r>
            <a:endParaRPr lang="cs-CZ" dirty="0"/>
          </a:p>
        </p:txBody>
      </p:sp>
      <p:sp>
        <p:nvSpPr>
          <p:cNvPr id="16" name="Zástupný symbol pro obsah 1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Severoněmecká nížina</a:t>
            </a:r>
          </a:p>
          <a:p>
            <a:r>
              <a:rPr lang="cs-CZ" dirty="0" smtClean="0"/>
              <a:t>Alpy (nejvyšší hora Zugspitze – 2962 m)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5857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10800000" flipV="1">
            <a:off x="301752" y="332656"/>
            <a:ext cx="8686800" cy="1080120"/>
          </a:xfrm>
        </p:spPr>
        <p:txBody>
          <a:bodyPr>
            <a:normAutofit/>
          </a:bodyPr>
          <a:lstStyle/>
          <a:p>
            <a:r>
              <a:rPr lang="cs-CZ" dirty="0" err="1" smtClean="0"/>
              <a:t>berlín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11650" y="1484784"/>
            <a:ext cx="83833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3,5 MILIÓNU OBYVATEL,BRANIBORSKÁ BRÁNA JE SYMBOLEM  SJEDNOCENÍ  MĚSTA </a:t>
            </a:r>
            <a:endParaRPr lang="cs-CZ" b="1" dirty="0"/>
          </a:p>
        </p:txBody>
      </p:sp>
      <p:pic>
        <p:nvPicPr>
          <p:cNvPr id="5124" name="Picture 4" descr="Soubor:BrandenburgGate FrontatNight June 200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9" y="2041613"/>
            <a:ext cx="6552728" cy="4677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1472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Berlin Fernsehturm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14463"/>
            <a:ext cx="4032447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843808" y="5793803"/>
            <a:ext cx="18325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TELEVIZNÍ VĚŽ </a:t>
            </a:r>
            <a:endParaRPr lang="cs-CZ" b="1" dirty="0"/>
          </a:p>
        </p:txBody>
      </p:sp>
      <p:pic>
        <p:nvPicPr>
          <p:cNvPr id="6148" name="Picture 4" descr="Budova Reichstag v Berlíně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18" y="114463"/>
            <a:ext cx="6096000" cy="2733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11560" y="3212976"/>
            <a:ext cx="43084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BUDOVA ZEMSKÉHO  SNĚMU - REICHSTAG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843626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velká města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Hamburk </a:t>
            </a:r>
          </a:p>
          <a:p>
            <a:r>
              <a:rPr lang="cs-CZ" dirty="0" smtClean="0"/>
              <a:t>Mnichov</a:t>
            </a:r>
          </a:p>
          <a:p>
            <a:r>
              <a:rPr lang="cs-CZ" dirty="0" smtClean="0"/>
              <a:t>Kolín nad Rýnem</a:t>
            </a:r>
          </a:p>
        </p:txBody>
      </p:sp>
      <p:pic>
        <p:nvPicPr>
          <p:cNvPr id="7170" name="Picture 2" descr="Soubor:Allianz Arena Pahu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356991"/>
            <a:ext cx="6624736" cy="3436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993784" y="5698422"/>
            <a:ext cx="1800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ALLIANZ ARÉNA, MNICHOV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418936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Soubor:VW Wolfsbur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71427"/>
            <a:ext cx="6899092" cy="5174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164288" y="548680"/>
            <a:ext cx="132792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Volkswagen</a:t>
            </a:r>
          </a:p>
          <a:p>
            <a:r>
              <a:rPr lang="cs-CZ" b="1" dirty="0" err="1" smtClean="0"/>
              <a:t>Wolfsburk</a:t>
            </a:r>
            <a:endParaRPr lang="cs-CZ" b="1" dirty="0" smtClean="0"/>
          </a:p>
          <a:p>
            <a:endParaRPr lang="cs-CZ" dirty="0"/>
          </a:p>
        </p:txBody>
      </p:sp>
      <p:sp>
        <p:nvSpPr>
          <p:cNvPr id="2" name="Tlačítko akce: Zpět nebo Předchozí 1">
            <a:hlinkClick r:id="rId3" action="ppaction://hlinksldjump" highlightClick="1"/>
          </p:cNvPr>
          <p:cNvSpPr/>
          <p:nvPr/>
        </p:nvSpPr>
        <p:spPr>
          <a:xfrm>
            <a:off x="8492216" y="6353650"/>
            <a:ext cx="521208" cy="432048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1086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RAKOUSKÁ REPUBLIKA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Hlavní </a:t>
            </a:r>
            <a:r>
              <a:rPr lang="cs-CZ" dirty="0"/>
              <a:t>město:	Vídeň</a:t>
            </a:r>
          </a:p>
          <a:p>
            <a:r>
              <a:rPr lang="cs-CZ" dirty="0"/>
              <a:t>Rozloha:	83 871 km² (112. na světě</a:t>
            </a:r>
            <a:r>
              <a:rPr lang="cs-CZ" dirty="0" smtClean="0"/>
              <a:t>)</a:t>
            </a:r>
          </a:p>
          <a:p>
            <a:r>
              <a:rPr lang="cs-CZ" dirty="0" smtClean="0"/>
              <a:t>Počet obyvatel: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8 260 000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357139"/>
            <a:ext cx="3242386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772816"/>
            <a:ext cx="3168352" cy="33527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24281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204864"/>
            <a:ext cx="8136904" cy="44253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65290" y="188640"/>
            <a:ext cx="8686800" cy="452596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Přev</a:t>
            </a:r>
            <a:r>
              <a:rPr lang="cs-CZ" sz="2400" dirty="0"/>
              <a:t>á</a:t>
            </a:r>
            <a:r>
              <a:rPr lang="cs-CZ" sz="2400" dirty="0" smtClean="0"/>
              <a:t>žně hornatý stát, často navštěvovaný turisty v zimě i v létě</a:t>
            </a:r>
          </a:p>
          <a:p>
            <a:r>
              <a:rPr lang="cs-CZ" sz="2400" dirty="0" smtClean="0"/>
              <a:t>Nejdůležitější řekou je Dunaj, velkou část území pokrývají jezera</a:t>
            </a:r>
          </a:p>
          <a:p>
            <a:r>
              <a:rPr lang="cs-CZ" sz="2400" dirty="0" smtClean="0"/>
              <a:t>Vyhledej v mapě sousední státy</a:t>
            </a:r>
            <a:endParaRPr lang="cs-CZ" sz="2400" dirty="0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420888"/>
            <a:ext cx="1075910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14183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Vídeň – město  památek  a  zeleně</a:t>
            </a:r>
            <a:endParaRPr lang="cs-CZ" sz="28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Má asi 1,7 </a:t>
            </a:r>
            <a:r>
              <a:rPr lang="cs-CZ" sz="2400" dirty="0" err="1" smtClean="0"/>
              <a:t>mil.obyvatel</a:t>
            </a:r>
            <a:endParaRPr lang="cs-CZ" sz="2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727" b="24909"/>
          <a:stretch/>
        </p:blipFill>
        <p:spPr bwMode="auto">
          <a:xfrm>
            <a:off x="554805" y="2204864"/>
            <a:ext cx="7620000" cy="29925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084168" y="5373216"/>
            <a:ext cx="20906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Zámek </a:t>
            </a:r>
            <a:r>
              <a:rPr lang="cs-CZ" b="1" dirty="0" err="1" smtClean="0"/>
              <a:t>Schönbrunn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098153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1911"/>
          <a:stretch/>
        </p:blipFill>
        <p:spPr bwMode="auto">
          <a:xfrm>
            <a:off x="2360743" y="3900264"/>
            <a:ext cx="6762328" cy="2946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Grp="1" noChangeAspect="1" noChangeArrowheads="1"/>
          </p:cNvPicPr>
          <p:nvPr>
            <p:ph idx="4294967295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" t="3248" r="-290" b="4102"/>
          <a:stretch/>
        </p:blipFill>
        <p:spPr bwMode="auto">
          <a:xfrm>
            <a:off x="103107" y="116632"/>
            <a:ext cx="5638800" cy="41933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444208" y="332656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NOVÁ RADNICE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41907" y="3645024"/>
            <a:ext cx="18117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MODERNÍ VÍDEŇ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278742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Další známá města- Linec, Graz, </a:t>
            </a:r>
            <a:r>
              <a:rPr lang="cs-CZ" sz="2400" dirty="0" err="1" smtClean="0"/>
              <a:t>salzburk,innsbruck</a:t>
            </a:r>
            <a:endParaRPr lang="cs-CZ" sz="24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subTitle" idx="1"/>
          </p:nvPr>
        </p:nvSpPr>
        <p:spPr>
          <a:xfrm>
            <a:off x="971600" y="692696"/>
            <a:ext cx="8458200" cy="914400"/>
          </a:xfrm>
        </p:spPr>
        <p:txBody>
          <a:bodyPr/>
          <a:lstStyle/>
          <a:p>
            <a:r>
              <a:rPr lang="cs-CZ" dirty="0" smtClean="0"/>
              <a:t>Salzburk</a:t>
            </a:r>
            <a:endParaRPr lang="cs-CZ" dirty="0"/>
          </a:p>
        </p:txBody>
      </p:sp>
      <p:pic>
        <p:nvPicPr>
          <p:cNvPr id="5122" name="Picture 2" descr="C:\Users\lenka_dostalova\Pictures\solnohradsko\DSC09290.JPG"/>
          <p:cNvPicPr>
            <a:picLocks noGrp="1" noChangeAspect="1" noChangeArrowheads="1"/>
          </p:cNvPicPr>
          <p:nvPr>
            <p:ph sz="quarter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39110"/>
            <a:ext cx="6318930" cy="4225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547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9744" y="2776734"/>
            <a:ext cx="6114256" cy="40812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2626"/>
            <a:ext cx="4976916" cy="43470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436096" y="1196752"/>
            <a:ext cx="29770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ALPY  LÁKAJÍ  NÁVŠTĚVNÍKY </a:t>
            </a:r>
          </a:p>
          <a:p>
            <a:r>
              <a:rPr lang="cs-CZ" b="1" dirty="0" smtClean="0"/>
              <a:t>V  LÉTĚ  I  V  ZIMĚ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166031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lenka_dostalova\Pictures\solnohradsko\DSC0933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6632"/>
            <a:ext cx="8554831" cy="5722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9552" y="6237312"/>
            <a:ext cx="34942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JEZERO  A MĚSTEČKO  HALLSTATT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371042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1868" y="706729"/>
            <a:ext cx="842493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ZDROJE:</a:t>
            </a:r>
          </a:p>
          <a:p>
            <a:r>
              <a:rPr lang="cs-CZ" sz="1200" dirty="0" smtClean="0">
                <a:hlinkClick r:id="rId2"/>
              </a:rPr>
              <a:t>http</a:t>
            </a:r>
            <a:r>
              <a:rPr lang="cs-CZ" sz="1200" dirty="0">
                <a:hlinkClick r:id="rId2"/>
              </a:rPr>
              <a:t>://</a:t>
            </a:r>
            <a:r>
              <a:rPr lang="cs-CZ" sz="1200" dirty="0" smtClean="0">
                <a:hlinkClick r:id="rId2"/>
              </a:rPr>
              <a:t>upload.wikimedia.org/wikipedia/commons/thumb/b/ba/Flag_of_Germany.svg/800px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</a:t>
            </a:r>
            <a:r>
              <a:rPr lang="cs-CZ" sz="1200" dirty="0">
                <a:hlinkClick r:id="rId3"/>
              </a:rPr>
              <a:t>://</a:t>
            </a:r>
            <a:r>
              <a:rPr lang="cs-CZ" sz="1200" dirty="0" smtClean="0">
                <a:hlinkClick r:id="rId3"/>
              </a:rPr>
              <a:t>upload.wikimedia.org/wikipedia/commons/thumb/8/80/Coat_of_Arms_of_Germany.svg/90px-Coat_of_Arms_of_Germany.svg.png</a:t>
            </a:r>
            <a:endParaRPr lang="cs-CZ" sz="1200" dirty="0" smtClean="0"/>
          </a:p>
          <a:p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www.zemepis.net/img/mapy/gm-map.gif</a:t>
            </a:r>
            <a:endParaRPr lang="cs-CZ" sz="1200" dirty="0" smtClean="0"/>
          </a:p>
          <a:p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upload.wikimedia.org/wikipedia/commons/thumb/3/37/BrandenburgGate_FrontatNight_June_2004.jpg/800px-BrandenburgGate_FrontatNight_June_2004.jpg</a:t>
            </a:r>
            <a:endParaRPr lang="cs-CZ" sz="1200" dirty="0" smtClean="0"/>
          </a:p>
          <a:p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www.ostermeier-realestate.de/assets/images/autogen/a_Berlin_Fernsehturm.jpg</a:t>
            </a:r>
            <a:endParaRPr lang="cs-CZ" sz="1200" dirty="0" smtClean="0"/>
          </a:p>
          <a:p>
            <a:r>
              <a:rPr lang="cs-CZ" sz="1200" dirty="0">
                <a:hlinkClick r:id="rId7"/>
              </a:rPr>
              <a:t>http://</a:t>
            </a:r>
            <a:r>
              <a:rPr lang="cs-CZ" sz="1200" dirty="0" smtClean="0">
                <a:hlinkClick r:id="rId7"/>
              </a:rPr>
              <a:t>upload.wikimedia.org/wikipedia/commons/thumb/0/0e/Allianz_Arena_Pahu.jpg/800px-Allianz_Arena_Pahu.jpg</a:t>
            </a:r>
            <a:endParaRPr lang="cs-CZ" sz="1200" dirty="0" smtClean="0"/>
          </a:p>
          <a:p>
            <a:r>
              <a:rPr lang="cs-CZ" sz="1200" dirty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upload.wikimedia.org/wikipedia/commons/thumb/0/01/VW_Wolfsburg.JPG/800px-VW_Wolfsburg.JPG</a:t>
            </a:r>
            <a:endParaRPr lang="cs-CZ" sz="1200" dirty="0" smtClean="0"/>
          </a:p>
          <a:p>
            <a:endParaRPr lang="cs-CZ" sz="1200" dirty="0"/>
          </a:p>
          <a:p>
            <a:r>
              <a:rPr lang="cs-CZ" sz="1200" dirty="0">
                <a:hlinkClick r:id="rId9"/>
              </a:rPr>
              <a:t>http://</a:t>
            </a:r>
            <a:r>
              <a:rPr lang="cs-CZ" sz="1200" dirty="0" smtClean="0">
                <a:hlinkClick r:id="rId9"/>
              </a:rPr>
              <a:t>upload.wikimedia.org/wikipedia/commons/thumb/4/41/Flag_of_Austria.svg/110px-Flag_of_Austria.svg.png</a:t>
            </a:r>
            <a:endParaRPr lang="cs-CZ" sz="1200" dirty="0" smtClean="0"/>
          </a:p>
          <a:p>
            <a:r>
              <a:rPr lang="cs-CZ" sz="1200" dirty="0">
                <a:hlinkClick r:id="rId10"/>
              </a:rPr>
              <a:t>http://</a:t>
            </a:r>
            <a:r>
              <a:rPr lang="cs-CZ" sz="1200" dirty="0" smtClean="0">
                <a:hlinkClick r:id="rId10"/>
              </a:rPr>
              <a:t>www.rakouskoweb.cz/wp-content/gallery/rakousko/thumbs/thumbs_rakousko-1.jpg</a:t>
            </a:r>
            <a:endParaRPr lang="cs-CZ" sz="1200" dirty="0" smtClean="0"/>
          </a:p>
          <a:p>
            <a:r>
              <a:rPr lang="cs-CZ" sz="1200" dirty="0">
                <a:hlinkClick r:id="rId11"/>
              </a:rPr>
              <a:t>http://</a:t>
            </a:r>
            <a:r>
              <a:rPr lang="cs-CZ" sz="1200" dirty="0" smtClean="0">
                <a:hlinkClick r:id="rId11"/>
              </a:rPr>
              <a:t>upload.wikimedia.org/wikipedia/commons/thumb/1/1f/Wien_Schoenbrunn_Rueckseite.jpg/800px-Wien_Schoenbrunn_Rueckseite.jpg</a:t>
            </a:r>
            <a:endParaRPr lang="cs-CZ" sz="1200" dirty="0" smtClean="0"/>
          </a:p>
          <a:p>
            <a:r>
              <a:rPr lang="cs-CZ" sz="1200" dirty="0">
                <a:hlinkClick r:id="rId12"/>
              </a:rPr>
              <a:t>http://</a:t>
            </a:r>
            <a:r>
              <a:rPr lang="cs-CZ" sz="1200" dirty="0" smtClean="0">
                <a:hlinkClick r:id="rId12"/>
              </a:rPr>
              <a:t>upload.wikimedia.org/wikipedia/commons/thumb/9/93/Rathaus_Vienna_June_2006_165.jpg/746px-Rathaus_Vienna_June_2006_165.jpg</a:t>
            </a:r>
            <a:endParaRPr lang="cs-CZ" sz="1200" dirty="0" smtClean="0"/>
          </a:p>
          <a:p>
            <a:r>
              <a:rPr lang="cs-CZ" sz="1200" dirty="0">
                <a:hlinkClick r:id="rId13"/>
              </a:rPr>
              <a:t>http://</a:t>
            </a:r>
            <a:r>
              <a:rPr lang="cs-CZ" sz="1200" dirty="0" smtClean="0">
                <a:hlinkClick r:id="rId13"/>
              </a:rPr>
              <a:t>upload.wikimedia.org/wikipedia/commons/thumb/3/39/T-mobil_center_wien.jpg/800px-T-mobil_center_wien.jpg</a:t>
            </a:r>
            <a:endParaRPr lang="cs-CZ" sz="1200" dirty="0" smtClean="0"/>
          </a:p>
          <a:p>
            <a:r>
              <a:rPr lang="cs-CZ" sz="1200" dirty="0">
                <a:hlinkClick r:id="rId14"/>
              </a:rPr>
              <a:t>http://</a:t>
            </a:r>
            <a:r>
              <a:rPr lang="cs-CZ" sz="1200" dirty="0" smtClean="0">
                <a:hlinkClick r:id="rId14"/>
              </a:rPr>
              <a:t>upload.wikimedia.org/wikipedia/commons/0/0b/Hochstuhl%2C_mountain%2C_austria%2C_summertime.JPG</a:t>
            </a:r>
            <a:endParaRPr lang="cs-CZ" sz="1200" dirty="0" smtClean="0"/>
          </a:p>
          <a:p>
            <a:r>
              <a:rPr lang="cs-CZ" sz="1200" dirty="0">
                <a:hlinkClick r:id="rId15"/>
              </a:rPr>
              <a:t>http://</a:t>
            </a:r>
            <a:r>
              <a:rPr lang="cs-CZ" sz="1200" dirty="0" smtClean="0">
                <a:hlinkClick r:id="rId15"/>
              </a:rPr>
              <a:t>upload.wikimedia.org/wikipedia/commons/f/fb/Schesaplana2.JPG</a:t>
            </a:r>
            <a:endParaRPr lang="cs-CZ" sz="1200" dirty="0" smtClean="0"/>
          </a:p>
          <a:p>
            <a:r>
              <a:rPr lang="cs-CZ" sz="1200" dirty="0" smtClean="0"/>
              <a:t>Fotografie  ze </a:t>
            </a:r>
            <a:r>
              <a:rPr lang="cs-CZ" sz="1200" dirty="0" err="1" smtClean="0"/>
              <a:t>Sazburku</a:t>
            </a:r>
            <a:r>
              <a:rPr lang="cs-CZ" sz="1200" dirty="0" smtClean="0"/>
              <a:t> a </a:t>
            </a:r>
            <a:r>
              <a:rPr lang="cs-CZ" sz="1200" dirty="0" err="1" smtClean="0"/>
              <a:t>Hallstattu</a:t>
            </a:r>
            <a:r>
              <a:rPr lang="cs-CZ" sz="1200" dirty="0" smtClean="0"/>
              <a:t> vytvořila autorka prezentace</a:t>
            </a:r>
          </a:p>
        </p:txBody>
      </p:sp>
    </p:spTree>
    <p:extLst>
      <p:ext uri="{BB962C8B-B14F-4D97-AF65-F5344CB8AC3E}">
        <p14:creationId xmlns:p14="http://schemas.microsoft.com/office/powerpoint/2010/main" val="2326328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Symphony">
      <a:dk1>
        <a:sysClr val="windowText" lastClr="000000"/>
      </a:dk1>
      <a:lt1>
        <a:sysClr val="window" lastClr="FFFFFF"/>
      </a:lt1>
      <a:dk2>
        <a:srgbClr val="241F00"/>
      </a:dk2>
      <a:lt2>
        <a:srgbClr val="E5E9F7"/>
      </a:lt2>
      <a:accent1>
        <a:srgbClr val="AE0000"/>
      </a:accent1>
      <a:accent2>
        <a:srgbClr val="63457F"/>
      </a:accent2>
      <a:accent3>
        <a:srgbClr val="255775"/>
      </a:accent3>
      <a:accent4>
        <a:srgbClr val="A47C0C"/>
      </a:accent4>
      <a:accent5>
        <a:srgbClr val="39378D"/>
      </a:accent5>
      <a:accent6>
        <a:srgbClr val="680039"/>
      </a:accent6>
      <a:hlink>
        <a:srgbClr val="0000FF"/>
      </a:hlink>
      <a:folHlink>
        <a:srgbClr val="800080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207</TotalTime>
  <Words>256</Words>
  <Application>Microsoft Office PowerPoint</Application>
  <PresentationFormat>Předvádění na obrazovce (4:3)</PresentationFormat>
  <Paragraphs>91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Cesta</vt:lpstr>
      <vt:lpstr>Prezentace aplikace PowerPoint</vt:lpstr>
      <vt:lpstr>  </vt:lpstr>
      <vt:lpstr>Prezentace aplikace PowerPoint</vt:lpstr>
      <vt:lpstr>NĚMECKÁ SPOLKOVÁ REPUBLIKA</vt:lpstr>
      <vt:lpstr>Prezentace aplikace PowerPoint</vt:lpstr>
      <vt:lpstr>Řeky                                povrch   </vt:lpstr>
      <vt:lpstr>berlín</vt:lpstr>
      <vt:lpstr>Prezentace aplikace PowerPoint</vt:lpstr>
      <vt:lpstr>Další velká města</vt:lpstr>
      <vt:lpstr>Prezentace aplikace PowerPoint</vt:lpstr>
      <vt:lpstr>RAKOUSKÁ REPUBLIKA</vt:lpstr>
      <vt:lpstr>Prezentace aplikace PowerPoint</vt:lpstr>
      <vt:lpstr>Vídeň – město  památek  a  zeleně</vt:lpstr>
      <vt:lpstr>Prezentace aplikace PowerPoint</vt:lpstr>
      <vt:lpstr>Další známá města- Linec, Graz, salzburk,innsbruck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 Dostálová</dc:creator>
  <cp:lastModifiedBy>pc</cp:lastModifiedBy>
  <cp:revision>25</cp:revision>
  <dcterms:created xsi:type="dcterms:W3CDTF">2011-11-07T17:31:30Z</dcterms:created>
  <dcterms:modified xsi:type="dcterms:W3CDTF">2013-06-17T15:21:08Z</dcterms:modified>
</cp:coreProperties>
</file>