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7" r:id="rId6"/>
    <p:sldId id="260" r:id="rId7"/>
    <p:sldId id="261" r:id="rId8"/>
    <p:sldId id="268" r:id="rId9"/>
    <p:sldId id="263" r:id="rId10"/>
    <p:sldId id="264" r:id="rId11"/>
    <p:sldId id="265" r:id="rId12"/>
    <p:sldId id="266" r:id="rId13"/>
    <p:sldId id="271" r:id="rId14"/>
    <p:sldId id="270" r:id="rId15"/>
    <p:sldId id="269" r:id="rId16"/>
    <p:sldId id="273" r:id="rId17"/>
    <p:sldId id="274" r:id="rId18"/>
    <p:sldId id="262" r:id="rId19"/>
    <p:sldId id="27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790" autoAdjust="0"/>
  </p:normalViewPr>
  <p:slideViewPr>
    <p:cSldViewPr>
      <p:cViewPr varScale="1">
        <p:scale>
          <a:sx n="63" d="100"/>
          <a:sy n="63" d="100"/>
        </p:scale>
        <p:origin x="-159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5/5b/Obraz_krak%C3%B3w_-_zabudowa_wzg%C3%B3rza_wawelskiego;,,,.jpg/" TargetMode="External"/><Relationship Id="rId3" Type="http://schemas.openxmlformats.org/officeDocument/2006/relationships/hyperlink" Target="http://upload.wikimedia.org/wikipedia/commons/b/b5/Gora_Cisowa_03.jpg" TargetMode="External"/><Relationship Id="rId7" Type="http://schemas.openxmlformats.org/officeDocument/2006/relationships/hyperlink" Target="http://upload.wikimedia.org/wikipedia/commons/thumb/0/02/Wawel_z_mostu_Debnickiego_(2007).jpg/800px" TargetMode="External"/><Relationship Id="rId2" Type="http://schemas.openxmlformats.org/officeDocument/2006/relationships/hyperlink" Target="http://upload.wikimedia.org/wikipedia/commons/thumb/c/c9/Herb_Polski.svg/509px-Herb_Polski.svg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b/b6/Old_town_panorama.jpg/745px-Old_town_panorama.jpg" TargetMode="External"/><Relationship Id="rId5" Type="http://schemas.openxmlformats.org/officeDocument/2006/relationships/hyperlink" Target="http://upload.wikimedia.org/wikipedia/commons/b/b5/Warsaw_palace.jpg" TargetMode="External"/><Relationship Id="rId4" Type="http://schemas.openxmlformats.org/officeDocument/2006/relationships/hyperlink" Target="http://upload.wikimedia.org/wikipedia/commons/7/7c/Warsaw6vb.jpg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5/5e/Bojnice_Castle_2007.jpg/800px-Bojnice_Castle_2007.jpg" TargetMode="External"/><Relationship Id="rId3" Type="http://schemas.openxmlformats.org/officeDocument/2006/relationships/hyperlink" Target="http://upload.wikimedia.org/wikipedia/commons/7/7d/Mapa_Slovenska.PNG" TargetMode="External"/><Relationship Id="rId7" Type="http://schemas.openxmlformats.org/officeDocument/2006/relationships/hyperlink" Target="http://upload.wikimedia.org/wikipedia/commons/thumb/8/89/Therma_Palace_Piestany.JPG/800px-Therma_Palace_Piestany.JPG" TargetMode="External"/><Relationship Id="rId2" Type="http://schemas.openxmlformats.org/officeDocument/2006/relationships/hyperlink" Target="http://upload.wikimedia.org/wikipedia/commons/thumb/1/1a/Coat_of_Arms_of_Slovakia.svg/90px-Coat_of_Arms_of_Slovakia.svg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5/56/Dolina_Mi%C4%99guszowiecka_a1.jpg/800px-Dolina_Mi%C4%99guszowiecka_a1.jpg" TargetMode="External"/><Relationship Id="rId5" Type="http://schemas.openxmlformats.org/officeDocument/2006/relationships/hyperlink" Target="http://upload.wikimedia.org/wikipedia/commons/d/d7/Observatory_Skalnate_pleso.jpg" TargetMode="External"/><Relationship Id="rId4" Type="http://schemas.openxmlformats.org/officeDocument/2006/relationships/hyperlink" Target="http://upload.wikimedia.org/wikipedia/commons/thumb/8/83/Bratislava_Panorama_01.jpg/800px-Bratislava_Panorama_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8252608"/>
              </p:ext>
            </p:extLst>
          </p:nvPr>
        </p:nvGraphicFramePr>
        <p:xfrm>
          <a:off x="1724025" y="2708920"/>
          <a:ext cx="5849620" cy="1857756"/>
        </p:xfrm>
        <a:graphic>
          <a:graphicData uri="http://schemas.openxmlformats.org/drawingml/2006/table">
            <a:tbl>
              <a:tblPr firstRow="1" firstCol="1" bandRow="1"/>
              <a:tblGrid>
                <a:gridCol w="1059180"/>
                <a:gridCol w="479044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 dirty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Calibri"/>
                        </a:rPr>
                        <a:t>Mgr. Lenka Dostálová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Calibri"/>
                        </a:rPr>
                        <a:t>LEDEN 2012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Calibri"/>
                        </a:rPr>
                        <a:t>5.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Calibri"/>
                        </a:rPr>
                        <a:t>VLASTIVĚDA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Prezentace – seznámení se sousedními slovanskými státy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979712" y="1542206"/>
            <a:ext cx="5310941" cy="984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304704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600" dirty="0" smtClean="0">
                <a:solidFill>
                  <a:srgbClr val="17365D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Sousední státy – Slovensko a Polsko</a:t>
            </a:r>
            <a:r>
              <a:rPr kumimoji="0" lang="cs-CZ" sz="2600" b="0" i="0" u="none" strike="noStrike" cap="none" normalizeH="0" baseline="0" dirty="0" smtClean="0">
                <a:ln>
                  <a:noFill/>
                </a:ln>
                <a:solidFill>
                  <a:srgbClr val="17365D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58395"/>
            <a:ext cx="5969000" cy="132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8791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>
                <a:solidFill>
                  <a:schemeClr val="tx2">
                    <a:lumMod val="50000"/>
                  </a:schemeClr>
                </a:solidFill>
              </a:rPr>
              <a:t>SOUSEDNÍ STÁTY </a:t>
            </a:r>
            <a:br>
              <a:rPr lang="cs-CZ" sz="4000" b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4000" b="1" dirty="0">
                <a:solidFill>
                  <a:schemeClr val="tx2">
                    <a:lumMod val="50000"/>
                  </a:schemeClr>
                </a:solidFill>
              </a:rPr>
              <a:t>           ČESKÉ </a:t>
            </a:r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</a:rPr>
              <a:t>REPUBLIKY II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-1" y="1844824"/>
            <a:ext cx="4516955" cy="4479776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POLSKO</a:t>
            </a:r>
          </a:p>
          <a:p>
            <a:r>
              <a:rPr lang="cs-CZ" sz="4400" b="1" dirty="0" smtClean="0"/>
              <a:t>SLOVENSKO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870901"/>
            <a:ext cx="7954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 TĚCHTO STÁTECH SE MUVÍ PODOBNÝM JAZYKEM JAKO U NÁS – NAŠI SPOLEČNÍ </a:t>
            </a:r>
          </a:p>
          <a:p>
            <a:r>
              <a:rPr lang="cs-CZ" b="1" dirty="0" smtClean="0"/>
              <a:t>PŘEDKOVÉ BYLI </a:t>
            </a:r>
            <a:r>
              <a:rPr lang="cs-CZ" b="1" dirty="0"/>
              <a:t>S</a:t>
            </a:r>
            <a:r>
              <a:rPr lang="cs-CZ" b="1" dirty="0" smtClean="0"/>
              <a:t>LOVANÉ </a:t>
            </a:r>
            <a:endParaRPr lang="cs-CZ" b="1" dirty="0"/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2863236" y="2024844"/>
            <a:ext cx="396044" cy="18002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rId3" action="ppaction://hlinksldjump" highlightClick="1"/>
          </p:cNvPr>
          <p:cNvSpPr/>
          <p:nvPr/>
        </p:nvSpPr>
        <p:spPr>
          <a:xfrm>
            <a:off x="3643918" y="2870938"/>
            <a:ext cx="484628" cy="25202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569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8027758" cy="5855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204864"/>
            <a:ext cx="803339" cy="504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0100" y="3941440"/>
            <a:ext cx="4572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9402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9256" y="476672"/>
            <a:ext cx="8686800" cy="838200"/>
          </a:xfrm>
        </p:spPr>
        <p:txBody>
          <a:bodyPr>
            <a:noAutofit/>
          </a:bodyPr>
          <a:lstStyle/>
          <a:p>
            <a:r>
              <a:rPr lang="cs-CZ" sz="5400" dirty="0" smtClean="0"/>
              <a:t>Polská  republika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686800" cy="4525963"/>
          </a:xfrm>
        </p:spPr>
        <p:txBody>
          <a:bodyPr>
            <a:normAutofit/>
          </a:bodyPr>
          <a:lstStyle/>
          <a:p>
            <a:r>
              <a:rPr lang="cs-CZ" sz="2400" b="1" dirty="0"/>
              <a:t>H</a:t>
            </a:r>
            <a:r>
              <a:rPr lang="cs-CZ" sz="2400" b="1" dirty="0" smtClean="0"/>
              <a:t>lavní </a:t>
            </a:r>
            <a:r>
              <a:rPr lang="cs-CZ" sz="2400" b="1" dirty="0"/>
              <a:t>město:	Varšava (</a:t>
            </a:r>
            <a:r>
              <a:rPr lang="cs-CZ" sz="2400" b="1" dirty="0" err="1"/>
              <a:t>Warszawa</a:t>
            </a:r>
            <a:r>
              <a:rPr lang="cs-CZ" sz="2400" b="1" dirty="0"/>
              <a:t>)</a:t>
            </a:r>
          </a:p>
          <a:p>
            <a:r>
              <a:rPr lang="cs-CZ" sz="2400" b="1" dirty="0"/>
              <a:t>Rozloha:	312 679 km² (69. na </a:t>
            </a:r>
            <a:r>
              <a:rPr lang="cs-CZ" sz="2400" b="1" dirty="0" smtClean="0"/>
              <a:t>světě)</a:t>
            </a:r>
          </a:p>
          <a:p>
            <a:r>
              <a:rPr lang="cs-CZ" sz="2400" b="1" dirty="0" smtClean="0"/>
              <a:t>Nejvyšší bod: Rysy </a:t>
            </a:r>
            <a:r>
              <a:rPr lang="cs-CZ" sz="2400" b="1" dirty="0"/>
              <a:t>(</a:t>
            </a:r>
            <a:r>
              <a:rPr lang="cs-CZ" sz="2400" b="1" dirty="0" smtClean="0"/>
              <a:t>2499,2 </a:t>
            </a:r>
            <a:r>
              <a:rPr lang="cs-CZ" sz="2400" b="1" dirty="0"/>
              <a:t>m n. m</a:t>
            </a:r>
            <a:r>
              <a:rPr lang="cs-CZ" sz="2400" b="1" dirty="0" smtClean="0"/>
              <a:t>.)</a:t>
            </a:r>
          </a:p>
          <a:p>
            <a:r>
              <a:rPr lang="cs-CZ" sz="2400" b="1" dirty="0" smtClean="0"/>
              <a:t>Počet obyvatel : 38 miliónů</a:t>
            </a:r>
          </a:p>
          <a:p>
            <a:r>
              <a:rPr lang="cs-CZ" sz="2400" b="1" dirty="0" smtClean="0"/>
              <a:t>Povrch tvoří většinou nížiny</a:t>
            </a:r>
          </a:p>
          <a:p>
            <a:endParaRPr lang="cs-CZ" sz="24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9463" y="4413697"/>
            <a:ext cx="2131009" cy="133672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2303" y="1556792"/>
            <a:ext cx="2118169" cy="2492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1749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b="1" dirty="0" smtClean="0"/>
              <a:t>papež Jan Pavel II., nejznámější Polák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Polsko je katolická země</a:t>
            </a:r>
            <a:endParaRPr lang="cs-CZ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393072"/>
            <a:ext cx="2617777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0795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Známá města  a  řeky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Krakov</a:t>
            </a:r>
          </a:p>
          <a:p>
            <a:r>
              <a:rPr lang="cs-CZ" dirty="0" smtClean="0"/>
              <a:t>Katovice</a:t>
            </a:r>
          </a:p>
          <a:p>
            <a:r>
              <a:rPr lang="cs-CZ" dirty="0" smtClean="0"/>
              <a:t>Gdaňsk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6676318" y="1628800"/>
            <a:ext cx="2288169" cy="4695800"/>
          </a:xfrm>
        </p:spPr>
        <p:txBody>
          <a:bodyPr/>
          <a:lstStyle/>
          <a:p>
            <a:r>
              <a:rPr lang="cs-CZ" dirty="0" smtClean="0"/>
              <a:t>Visla</a:t>
            </a:r>
          </a:p>
          <a:p>
            <a:r>
              <a:rPr lang="cs-CZ" dirty="0" smtClean="0"/>
              <a:t>Odra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3464" y="1556792"/>
            <a:ext cx="4482855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1258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391" y="764704"/>
            <a:ext cx="8102634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237312"/>
            <a:ext cx="61348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Velká část obyvatelstva se věnuje zemědělství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1124744"/>
            <a:ext cx="2483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Typická krajina v Polsku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6360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320" y="1556792"/>
            <a:ext cx="7620000" cy="489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Zubři žijí v </a:t>
            </a:r>
            <a:r>
              <a:rPr lang="cs-CZ" sz="2400" dirty="0" err="1" smtClean="0"/>
              <a:t>Bělověžském</a:t>
            </a:r>
            <a:r>
              <a:rPr lang="cs-CZ" sz="2400" dirty="0" smtClean="0"/>
              <a:t> národním parku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86890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644"/>
          <a:stretch/>
        </p:blipFill>
        <p:spPr bwMode="auto">
          <a:xfrm>
            <a:off x="0" y="3091545"/>
            <a:ext cx="5724127" cy="3737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Varšava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1,7 </a:t>
            </a:r>
            <a:r>
              <a:rPr lang="cs-CZ" dirty="0" err="1" smtClean="0"/>
              <a:t>mil.obyvatel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36" b="6443"/>
          <a:stretch/>
        </p:blipFill>
        <p:spPr bwMode="auto">
          <a:xfrm>
            <a:off x="3601964" y="32079"/>
            <a:ext cx="5472608" cy="348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5854289" y="5750737"/>
            <a:ext cx="30518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Během II. </a:t>
            </a:r>
            <a:r>
              <a:rPr lang="cs-CZ" b="1" dirty="0" err="1"/>
              <a:t>s</a:t>
            </a:r>
            <a:r>
              <a:rPr lang="cs-CZ" b="1" dirty="0" err="1" smtClean="0"/>
              <a:t>v.války</a:t>
            </a:r>
            <a:r>
              <a:rPr lang="cs-CZ" b="1" dirty="0" smtClean="0"/>
              <a:t> bylo téměř </a:t>
            </a:r>
          </a:p>
          <a:p>
            <a:r>
              <a:rPr lang="cs-CZ" b="1" dirty="0"/>
              <a:t>c</a:t>
            </a:r>
            <a:r>
              <a:rPr lang="cs-CZ" b="1" dirty="0" smtClean="0"/>
              <a:t>elé město srovnáno se zemí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54289" y="3789040"/>
            <a:ext cx="27140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Královský palác byl znovu </a:t>
            </a:r>
          </a:p>
          <a:p>
            <a:r>
              <a:rPr lang="cs-CZ" b="1" dirty="0"/>
              <a:t>p</a:t>
            </a:r>
            <a:r>
              <a:rPr lang="cs-CZ" b="1" dirty="0" smtClean="0"/>
              <a:t>ostaven.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527" y="2557247"/>
            <a:ext cx="21034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Moderní panorama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7495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24" b="16691"/>
          <a:stretch/>
        </p:blipFill>
        <p:spPr bwMode="auto">
          <a:xfrm>
            <a:off x="-24439" y="16202"/>
            <a:ext cx="5783311" cy="335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034"/>
          <a:stretch/>
        </p:blipFill>
        <p:spPr bwMode="auto">
          <a:xfrm>
            <a:off x="3460616" y="3300373"/>
            <a:ext cx="5682208" cy="3533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       Gdaňsk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3933056"/>
            <a:ext cx="29826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Historické město a přístav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634760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19797" y="6210516"/>
            <a:ext cx="44114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Hrad </a:t>
            </a:r>
            <a:r>
              <a:rPr lang="cs-CZ" sz="2000" b="1" dirty="0" err="1" smtClean="0"/>
              <a:t>Wawel</a:t>
            </a:r>
            <a:r>
              <a:rPr lang="cs-CZ" sz="2000" b="1" dirty="0" smtClean="0"/>
              <a:t>  - sídlo polských panovníků</a:t>
            </a:r>
            <a:endParaRPr lang="cs-CZ" sz="2000" b="1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69" r="27844" b="9722"/>
          <a:stretch/>
        </p:blipFill>
        <p:spPr bwMode="auto">
          <a:xfrm>
            <a:off x="6155748" y="3671454"/>
            <a:ext cx="2988252" cy="3186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  Krakov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2773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/>
          <a:lstStyle/>
          <a:p>
            <a:r>
              <a:rPr lang="cs-CZ" dirty="0" smtClean="0"/>
              <a:t>Osvětim – koncentrační tábor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696" y="983784"/>
            <a:ext cx="7256824" cy="4902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2696" y="6165304"/>
            <a:ext cx="725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Během II.sv. války zde nacisté usmrtili přes milión lidí, zejména Židů</a:t>
            </a:r>
            <a:endParaRPr lang="cs-CZ" b="1" dirty="0"/>
          </a:p>
        </p:txBody>
      </p:sp>
      <p:sp>
        <p:nvSpPr>
          <p:cNvPr id="3" name="Tlačítko akce: Zpět nebo Předchozí 2">
            <a:hlinkClick r:id="rId3" action="ppaction://hlinksldjump" highlightClick="1"/>
          </p:cNvPr>
          <p:cNvSpPr/>
          <p:nvPr/>
        </p:nvSpPr>
        <p:spPr>
          <a:xfrm>
            <a:off x="8530096" y="6165304"/>
            <a:ext cx="428812" cy="36933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929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Slovenská  republika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/>
          </a:p>
          <a:p>
            <a:r>
              <a:rPr lang="cs-CZ" sz="2000" b="1" dirty="0"/>
              <a:t>Rozloha:	49 035 km² (126. na světě</a:t>
            </a:r>
            <a:r>
              <a:rPr lang="cs-CZ" sz="2000" b="1" dirty="0" smtClean="0"/>
              <a:t>)</a:t>
            </a:r>
            <a:endParaRPr lang="cs-CZ" sz="2000" b="1" dirty="0"/>
          </a:p>
          <a:p>
            <a:r>
              <a:rPr lang="cs-CZ" sz="2000" b="1" dirty="0"/>
              <a:t>Nejvyšší bod:	</a:t>
            </a:r>
            <a:r>
              <a:rPr lang="cs-CZ" sz="2000" b="1" dirty="0" err="1"/>
              <a:t>Gerlachovský</a:t>
            </a:r>
            <a:r>
              <a:rPr lang="cs-CZ" sz="2000" b="1" dirty="0"/>
              <a:t> štít (2 655 m n. m</a:t>
            </a:r>
            <a:r>
              <a:rPr lang="cs-CZ" sz="2000" b="1" dirty="0" smtClean="0"/>
              <a:t>.)</a:t>
            </a:r>
            <a:endParaRPr lang="cs-CZ" sz="2000" b="1" dirty="0"/>
          </a:p>
          <a:p>
            <a:r>
              <a:rPr lang="cs-CZ" sz="2000" b="1" dirty="0"/>
              <a:t>Počet </a:t>
            </a:r>
            <a:r>
              <a:rPr lang="cs-CZ" sz="2000" b="1" dirty="0" smtClean="0"/>
              <a:t>obyvatel: 5 </a:t>
            </a:r>
            <a:r>
              <a:rPr lang="cs-CZ" sz="2000" b="1" dirty="0"/>
              <a:t>440 078 </a:t>
            </a:r>
            <a:endParaRPr lang="cs-CZ" sz="2000" b="1" dirty="0" smtClean="0"/>
          </a:p>
          <a:p>
            <a:r>
              <a:rPr lang="cs-CZ" sz="2000" b="1" dirty="0" smtClean="0"/>
              <a:t>Hlavní město : Bratislava</a:t>
            </a:r>
            <a:endParaRPr lang="cs-CZ" b="1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844352"/>
            <a:ext cx="2880320" cy="1920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2200" y="3717580"/>
            <a:ext cx="1977008" cy="2471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645024"/>
            <a:ext cx="6077654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9019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Bratislava, </a:t>
            </a:r>
            <a:r>
              <a:rPr lang="cs-CZ" sz="2400" dirty="0" smtClean="0"/>
              <a:t>město na </a:t>
            </a:r>
            <a:r>
              <a:rPr lang="cs-CZ" sz="2400" dirty="0" err="1" smtClean="0"/>
              <a:t>dunaji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455 000 obyvatel</a:t>
            </a:r>
            <a:endParaRPr lang="cs-CZ" sz="2400" b="1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600" y="4437112"/>
            <a:ext cx="8799744" cy="1913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586" r="9046"/>
          <a:stretch/>
        </p:blipFill>
        <p:spPr bwMode="auto">
          <a:xfrm>
            <a:off x="4098785" y="1340768"/>
            <a:ext cx="4819591" cy="2798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148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Vysoké Tatry, </a:t>
            </a:r>
            <a:r>
              <a:rPr lang="cs-CZ" sz="2800" dirty="0" smtClean="0"/>
              <a:t>častý cíl i našich turistů 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47"/>
          <a:stretch/>
        </p:blipFill>
        <p:spPr bwMode="auto">
          <a:xfrm>
            <a:off x="467544" y="1403256"/>
            <a:ext cx="8079072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95936" y="1916832"/>
            <a:ext cx="3238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Observatoř na Skalnatém plese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2132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7992888" cy="599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77385" y="436022"/>
            <a:ext cx="2119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Velké </a:t>
            </a:r>
            <a:r>
              <a:rPr lang="cs-CZ" b="1" dirty="0" err="1" smtClean="0"/>
              <a:t>Hincovo</a:t>
            </a:r>
            <a:r>
              <a:rPr lang="cs-CZ" b="1" dirty="0" smtClean="0"/>
              <a:t> pleso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98209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3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924580"/>
            <a:ext cx="3143409" cy="395972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" y="60960"/>
            <a:ext cx="8686800" cy="838200"/>
          </a:xfrm>
        </p:spPr>
        <p:txBody>
          <a:bodyPr/>
          <a:lstStyle/>
          <a:p>
            <a:r>
              <a:rPr lang="cs-CZ" dirty="0" smtClean="0"/>
              <a:t>Mozaika ze Slovenska</a:t>
            </a:r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36712"/>
            <a:ext cx="3675112" cy="243935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72360">
            <a:off x="5108743" y="150481"/>
            <a:ext cx="3751326" cy="281349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4340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44"/>
          <a:stretch/>
        </p:blipFill>
        <p:spPr bwMode="auto">
          <a:xfrm>
            <a:off x="3677552" y="4257243"/>
            <a:ext cx="5326634" cy="257936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4341" name="Picture 5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07" t="7038" b="16285"/>
          <a:stretch/>
        </p:blipFill>
        <p:spPr bwMode="auto">
          <a:xfrm rot="20841766">
            <a:off x="164361" y="3741177"/>
            <a:ext cx="4258237" cy="2721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913971" y="3059668"/>
            <a:ext cx="1026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BOJNICE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3308333"/>
            <a:ext cx="1135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PIEŠŤANY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6525344"/>
            <a:ext cx="1720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ORAVSKÝ HRAD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35826" y="3893194"/>
            <a:ext cx="1248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BEŠEŇOVÁ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29280" y="3294879"/>
            <a:ext cx="10727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LEDOVÁ </a:t>
            </a:r>
          </a:p>
          <a:p>
            <a:r>
              <a:rPr lang="cs-CZ" b="1" dirty="0" smtClean="0"/>
              <a:t>JESKYNĚ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17678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4308" y="487371"/>
            <a:ext cx="820891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upload.wikimedia.org/wikipedia/commons/thumb/c/c9/Herb_Polski.svg/509px-Herb_Polski.svg.png</a:t>
            </a:r>
            <a:endParaRPr lang="cs-CZ" dirty="0" smtClean="0"/>
          </a:p>
          <a:p>
            <a:r>
              <a:rPr lang="cs-CZ" dirty="0"/>
              <a:t>http://upload.wikimedia.org/wikipedia/commons/3/33/JohannesPaulII.jpg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upload.wikimedia.org/wikipedia/commons/b/b5/Gora_Cisowa_03.jpg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upload.wikimedia.org/wikipedia/commons/7/7c/Warsaw6vb.jpg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upload.wikimedia.org/wikipedia/commons/b/b5/Warsaw_palace.jpg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upload.wikimedia.org/wikipedia/commons/thumb/b/b6/Old_town_panorama.jpg/745px-Old_town_panorama.jpg</a:t>
            </a:r>
            <a:endParaRPr lang="cs-CZ" dirty="0" smtClean="0"/>
          </a:p>
          <a:p>
            <a:r>
              <a:rPr lang="cs-CZ" dirty="0"/>
              <a:t>http://upload.wikimedia.org/wikipedia/commons/thumb/9/98/Wisent.jpg/800px-Wisent.jpg</a:t>
            </a:r>
            <a:endParaRPr lang="cs-CZ" dirty="0" smtClean="0"/>
          </a:p>
          <a:p>
            <a:r>
              <a:rPr lang="cs-CZ" dirty="0"/>
              <a:t>http://upload.wikimedia.org/wikipedia/commons/thumb/4/4c/D%C5%82ugie_Pobrze%C5%BCe_in_Gda%C5%84sk_%28Mot%C5%82awa%29.jpg/800px-D%C5%82ugie_Pobrze%C5%BCe_in_Gda%C5%84sk_%28Mot%C5%82awa%29.jpg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http://upload.wikimedia.org/wikipedia/commons/thumb/0/02/Wawel_z_mostu_Debnickiego_%</a:t>
            </a:r>
            <a:r>
              <a:rPr lang="cs-CZ" dirty="0" smtClean="0">
                <a:hlinkClick r:id="rId7"/>
              </a:rPr>
              <a:t>282007%29.jpg/800px</a:t>
            </a:r>
            <a:r>
              <a:rPr lang="cs-CZ" dirty="0" smtClean="0"/>
              <a:t> Wawel_z_mostu_Debnickiego</a:t>
            </a:r>
            <a:r>
              <a:rPr lang="cs-CZ" dirty="0"/>
              <a:t>_%</a:t>
            </a:r>
            <a:r>
              <a:rPr lang="cs-CZ" dirty="0" smtClean="0"/>
              <a:t>282007%29.jpg</a:t>
            </a:r>
          </a:p>
          <a:p>
            <a:r>
              <a:rPr lang="cs-CZ" dirty="0">
                <a:hlinkClick r:id="rId8"/>
              </a:rPr>
              <a:t>http://upload.wikimedia.org/wikipedia/commons/thumb/5/5b/Obraz_krak%C3%B3w_-_</a:t>
            </a:r>
            <a:r>
              <a:rPr lang="cs-CZ" dirty="0" smtClean="0">
                <a:hlinkClick r:id="rId8"/>
              </a:rPr>
              <a:t>zabudowa_wzg%C3%B3rza_wawelskiego%3B%2C%2C%2C.jpg/</a:t>
            </a:r>
            <a:endParaRPr lang="cs-CZ" dirty="0" smtClean="0"/>
          </a:p>
          <a:p>
            <a:r>
              <a:rPr lang="cs-CZ" dirty="0"/>
              <a:t>http://upload.wikimedia.org/wikipedia/commons/thumb/0/01/Auschwitz-Birkenau.JPG/800px-Auschwitz-Birkenau.JPG</a:t>
            </a:r>
          </a:p>
        </p:txBody>
      </p:sp>
    </p:spTree>
    <p:extLst>
      <p:ext uri="{BB962C8B-B14F-4D97-AF65-F5344CB8AC3E}">
        <p14:creationId xmlns:p14="http://schemas.microsoft.com/office/powerpoint/2010/main" val="3336529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332656"/>
            <a:ext cx="8856984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upload.wikimedia.org/wikipedia/commons/thumb/1/1a/Coat_of_Arms_of_Slovakia.svg/90px-Coat_of_Arms_of_Slovakia.svg.png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upload.wikimedia.org/wikipedia/commons/7/7d/Mapa_Slovenska.PNG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upload.wikimedia.org/wikipedia/commons/thumb/8/83/Bratislava_Panorama_01.jpg/800px-Bratislava_Panorama_01.jpg</a:t>
            </a:r>
            <a:endParaRPr lang="cs-CZ" dirty="0" smtClean="0"/>
          </a:p>
          <a:p>
            <a:r>
              <a:rPr lang="cs-CZ" dirty="0"/>
              <a:t>http://upload.wikimedia.org/wikipedia/commons/thumb/7/74/Bratislava_New_Bridge_Castle_and_St._</a:t>
            </a:r>
            <a:r>
              <a:rPr lang="cs-CZ" dirty="0" smtClean="0"/>
              <a:t>Martin_cathedral.JPG/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upload.wikimedia.org/wikipedia/commons/d/d7/Observatory_Skalnate_pleso.jpg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upload.wikimedia.org/wikipedia/commons/thumb/5/56/Dolina_Mi%C4%99guszowiecka_a1.jpg/800px-Dolina_Mi%C4%99guszowiecka_a1.jpg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upload.wikimedia.org/wikipedia/commons/thumb/8/89/Therma_Palace_Piestany.JPG/800px-Therma_Palace_Piestany.JPG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upload.wikimedia.org/wikipedia/commons/thumb/5/5e/Bojnice_Castle_2007.jpg/800px-Bojnice_Castle_2007.jpg</a:t>
            </a:r>
            <a:endParaRPr lang="cs-CZ" dirty="0" smtClean="0"/>
          </a:p>
          <a:p>
            <a:r>
              <a:rPr lang="cs-CZ" dirty="0"/>
              <a:t>ˇhttp://</a:t>
            </a:r>
            <a:r>
              <a:rPr lang="cs-CZ" dirty="0" smtClean="0"/>
              <a:t>www.besenova.cz/images/besenova-title.jpg</a:t>
            </a:r>
          </a:p>
          <a:p>
            <a:r>
              <a:rPr lang="cs-CZ" dirty="0"/>
              <a:t>http://www.quido.cz/priroda/obrazky/dobsinska_jeskyne_2_v.jpg</a:t>
            </a:r>
            <a:endParaRPr lang="cs-CZ" dirty="0" smtClean="0"/>
          </a:p>
          <a:p>
            <a:r>
              <a:rPr lang="cs-CZ" dirty="0"/>
              <a:t>http://upload.wikimedia.org/wikipedia/commons/thumb/9/94/Slovakia_Oravsky_Podzamok.jpg/800px-Slovakia_Oravsky_Podzamok.jpg</a:t>
            </a:r>
          </a:p>
        </p:txBody>
      </p:sp>
    </p:spTree>
    <p:extLst>
      <p:ext uri="{BB962C8B-B14F-4D97-AF65-F5344CB8AC3E}">
        <p14:creationId xmlns:p14="http://schemas.microsoft.com/office/powerpoint/2010/main" val="889538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141</TotalTime>
  <Words>262</Words>
  <Application>Microsoft Office PowerPoint</Application>
  <PresentationFormat>Předvádění na obrazovce (4:3)</PresentationFormat>
  <Paragraphs>88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Prezentace aplikace PowerPoint</vt:lpstr>
      <vt:lpstr>SOUSEDNÍ STÁTY             ČESKÉ REPUBLIKY II</vt:lpstr>
      <vt:lpstr>Prezentace aplikace PowerPoint</vt:lpstr>
      <vt:lpstr>Polská  republika</vt:lpstr>
      <vt:lpstr>Prezentace aplikace PowerPoint</vt:lpstr>
      <vt:lpstr>Známá města  a  řeky</vt:lpstr>
      <vt:lpstr>Prezentace aplikace PowerPoint</vt:lpstr>
      <vt:lpstr>Zubři žijí v Bělověžském národním parku</vt:lpstr>
      <vt:lpstr>Varšava</vt:lpstr>
      <vt:lpstr>                                                       Gdaňsk</vt:lpstr>
      <vt:lpstr>                                 Krakov</vt:lpstr>
      <vt:lpstr>Osvětim – koncentrační tábor</vt:lpstr>
      <vt:lpstr>Slovenská  republika</vt:lpstr>
      <vt:lpstr>Bratislava, město na dunaji</vt:lpstr>
      <vt:lpstr>Vysoké Tatry, častý cíl i našich turistů </vt:lpstr>
      <vt:lpstr>Prezentace aplikace PowerPoint</vt:lpstr>
      <vt:lpstr>Mozaika ze Slovenska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Dostálová</dc:creator>
  <cp:lastModifiedBy>pc</cp:lastModifiedBy>
  <cp:revision>17</cp:revision>
  <dcterms:created xsi:type="dcterms:W3CDTF">2012-01-05T17:35:45Z</dcterms:created>
  <dcterms:modified xsi:type="dcterms:W3CDTF">2013-06-17T15:27:45Z</dcterms:modified>
</cp:coreProperties>
</file>