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0"/>
  </p:notesMasterIdLst>
  <p:sldIdLst>
    <p:sldId id="256" r:id="rId2"/>
    <p:sldId id="258" r:id="rId3"/>
    <p:sldId id="259" r:id="rId4"/>
    <p:sldId id="260" r:id="rId5"/>
    <p:sldId id="261" r:id="rId6"/>
    <p:sldId id="257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CC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 dirty="0" smtClean="0"/>
            <a:t>školy: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PaedDr. Jana Čechová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VY_32_INOVACE_4C50M2_Sčítání a odčítání do 13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Sčítání a odčítání do 13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smtClean="0"/>
            <a:t>CZ 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 dirty="0" smtClean="0"/>
            <a:t>školy: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PaedDr. Jana Čechová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VY_32_INOVACE_4C50M2_Sčítání a odčítání do 13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Sčítání a odčítání do 13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smtClean="0"/>
            <a:t>CZ 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3800722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Určeno pro žáky 2.ročníku ZŠ</a:t>
            </a:r>
          </a:p>
          <a:p>
            <a:r>
              <a:rPr lang="cs-CZ" dirty="0" smtClean="0"/>
              <a:t>Materiál pro využití na interaktivní tabuli</a:t>
            </a:r>
          </a:p>
          <a:p>
            <a:r>
              <a:rPr lang="cs-CZ" dirty="0" smtClean="0"/>
              <a:t>Sčítání a odčítání do 13 s přechodem přes desítku za pomoci rozkladu, procvičení tvoření 4 příkladů ke kartám</a:t>
            </a:r>
          </a:p>
          <a:p>
            <a:r>
              <a:rPr lang="cs-CZ" dirty="0" smtClean="0"/>
              <a:t>Pomůcky – fixy na tabuli, tabulky </a:t>
            </a:r>
            <a:r>
              <a:rPr lang="cs-CZ" smtClean="0"/>
              <a:t>pro žáky</a:t>
            </a:r>
            <a:endParaRPr lang="cs-CZ" dirty="0" smtClean="0"/>
          </a:p>
          <a:p>
            <a:r>
              <a:rPr lang="cs-CZ" dirty="0" smtClean="0"/>
              <a:t>Procvičování učiva jinými formami než v pracovním sešitě, využití sebekontroly</a:t>
            </a:r>
          </a:p>
          <a:p>
            <a:r>
              <a:rPr lang="cs-CZ" dirty="0" smtClean="0"/>
              <a:t>Metodické poznámky – snímek 3 – rozklady při sčítání; snímek 5 – žáci pracují na tabulky, píší příklady ke kartám, po kliknutí se zobrazí řešení, poté následuje další karta; snímek 6 umožňuje práci dvěma žákům nebo 2 skupinám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3721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260648"/>
            <a:ext cx="529484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Sčítej s pomocí rozkladu</a:t>
            </a:r>
            <a:endParaRPr lang="cs-CZ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124744"/>
            <a:ext cx="1383712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8 + 5 = </a:t>
            </a:r>
          </a:p>
          <a:p>
            <a:endParaRPr lang="cs-CZ" sz="3200" b="1" dirty="0" smtClean="0"/>
          </a:p>
          <a:p>
            <a:endParaRPr lang="cs-CZ" sz="3200" b="1" dirty="0" smtClean="0"/>
          </a:p>
          <a:p>
            <a:endParaRPr lang="cs-CZ" sz="3200" b="1" dirty="0"/>
          </a:p>
          <a:p>
            <a:r>
              <a:rPr lang="cs-CZ" sz="3200" b="1" dirty="0" smtClean="0"/>
              <a:t>9 + 4 =</a:t>
            </a:r>
          </a:p>
          <a:p>
            <a:endParaRPr lang="cs-CZ" sz="3200" b="1" dirty="0" smtClean="0"/>
          </a:p>
          <a:p>
            <a:endParaRPr lang="cs-CZ" sz="3200" b="1" dirty="0" smtClean="0"/>
          </a:p>
          <a:p>
            <a:endParaRPr lang="cs-CZ" sz="3200" b="1" dirty="0"/>
          </a:p>
          <a:p>
            <a:r>
              <a:rPr lang="cs-CZ" sz="3200" b="1" dirty="0" smtClean="0"/>
              <a:t>6 + 7 =</a:t>
            </a:r>
          </a:p>
          <a:p>
            <a:endParaRPr lang="cs-CZ" sz="3200" b="1" dirty="0" smtClean="0"/>
          </a:p>
          <a:p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60032" y="1124744"/>
            <a:ext cx="1290738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4 + 9 =</a:t>
            </a:r>
          </a:p>
          <a:p>
            <a:endParaRPr lang="cs-CZ" sz="3200" b="1" dirty="0" smtClean="0"/>
          </a:p>
          <a:p>
            <a:endParaRPr lang="cs-CZ" sz="3200" b="1" dirty="0"/>
          </a:p>
          <a:p>
            <a:endParaRPr lang="cs-CZ" sz="3200" b="1" dirty="0"/>
          </a:p>
          <a:p>
            <a:r>
              <a:rPr lang="cs-CZ" sz="3200" b="1" dirty="0" smtClean="0"/>
              <a:t>5 + 8 =</a:t>
            </a:r>
          </a:p>
          <a:p>
            <a:endParaRPr lang="cs-CZ" sz="3200" b="1" dirty="0" smtClean="0"/>
          </a:p>
          <a:p>
            <a:endParaRPr lang="cs-CZ" sz="3200" b="1" dirty="0"/>
          </a:p>
          <a:p>
            <a:endParaRPr lang="cs-CZ" sz="3200" b="1" dirty="0"/>
          </a:p>
          <a:p>
            <a:r>
              <a:rPr lang="cs-CZ" sz="3200" b="1" dirty="0" smtClean="0"/>
              <a:t>7 + 6 =</a:t>
            </a:r>
            <a:endParaRPr lang="cs-CZ" sz="3200" b="1" dirty="0"/>
          </a:p>
        </p:txBody>
      </p:sp>
      <p:sp>
        <p:nvSpPr>
          <p:cNvPr id="5" name="Obdélník 4"/>
          <p:cNvSpPr/>
          <p:nvPr/>
        </p:nvSpPr>
        <p:spPr>
          <a:xfrm>
            <a:off x="566031" y="1920637"/>
            <a:ext cx="360040" cy="36004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82596" y="1920637"/>
            <a:ext cx="360040" cy="36004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926071" y="1596601"/>
            <a:ext cx="436545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342989" y="1596601"/>
            <a:ext cx="77106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650874" y="3879344"/>
            <a:ext cx="360040" cy="36004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267439" y="3879344"/>
            <a:ext cx="360040" cy="36004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flipH="1">
            <a:off x="1010914" y="3555308"/>
            <a:ext cx="436545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427832" y="3555308"/>
            <a:ext cx="77106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612621" y="5877272"/>
            <a:ext cx="360040" cy="36004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229186" y="5877272"/>
            <a:ext cx="360040" cy="36004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cxnSp>
        <p:nvCxnSpPr>
          <p:cNvPr id="15" name="Přímá spojnice 14"/>
          <p:cNvCxnSpPr/>
          <p:nvPr/>
        </p:nvCxnSpPr>
        <p:spPr>
          <a:xfrm flipH="1">
            <a:off x="972661" y="5553236"/>
            <a:ext cx="436545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389579" y="5553236"/>
            <a:ext cx="77106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4874582" y="1949433"/>
            <a:ext cx="360040" cy="36004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491147" y="1949433"/>
            <a:ext cx="360040" cy="36004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cxnSp>
        <p:nvCxnSpPr>
          <p:cNvPr id="19" name="Přímá spojnice 18"/>
          <p:cNvCxnSpPr/>
          <p:nvPr/>
        </p:nvCxnSpPr>
        <p:spPr>
          <a:xfrm flipH="1">
            <a:off x="5234622" y="1625397"/>
            <a:ext cx="436545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5651540" y="1625397"/>
            <a:ext cx="77106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" name="Obdélník 20"/>
          <p:cNvSpPr/>
          <p:nvPr/>
        </p:nvSpPr>
        <p:spPr>
          <a:xfrm>
            <a:off x="4893508" y="3879344"/>
            <a:ext cx="360040" cy="36004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510073" y="3879344"/>
            <a:ext cx="360040" cy="36004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cxnSp>
        <p:nvCxnSpPr>
          <p:cNvPr id="23" name="Přímá spojnice 22"/>
          <p:cNvCxnSpPr/>
          <p:nvPr/>
        </p:nvCxnSpPr>
        <p:spPr>
          <a:xfrm flipH="1">
            <a:off x="5253548" y="3555308"/>
            <a:ext cx="436545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5670466" y="3555308"/>
            <a:ext cx="77106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Obdélník 24"/>
          <p:cNvSpPr/>
          <p:nvPr/>
        </p:nvSpPr>
        <p:spPr>
          <a:xfrm>
            <a:off x="4883152" y="5877272"/>
            <a:ext cx="360040" cy="36004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5499717" y="5877272"/>
            <a:ext cx="360040" cy="36004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cxnSp>
        <p:nvCxnSpPr>
          <p:cNvPr id="27" name="Přímá spojnice 26"/>
          <p:cNvCxnSpPr/>
          <p:nvPr/>
        </p:nvCxnSpPr>
        <p:spPr>
          <a:xfrm flipH="1">
            <a:off x="5243192" y="5553236"/>
            <a:ext cx="436545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5660110" y="5553236"/>
            <a:ext cx="77106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6383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260648"/>
            <a:ext cx="529484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Sčítej s pomocí rozkladu</a:t>
            </a:r>
            <a:endParaRPr lang="cs-CZ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124744"/>
            <a:ext cx="1893467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8 + 5 = 13 </a:t>
            </a:r>
          </a:p>
          <a:p>
            <a:endParaRPr lang="cs-CZ" sz="3200" b="1" dirty="0" smtClean="0"/>
          </a:p>
          <a:p>
            <a:endParaRPr lang="cs-CZ" sz="3200" b="1" dirty="0" smtClean="0"/>
          </a:p>
          <a:p>
            <a:endParaRPr lang="cs-CZ" sz="3200" b="1" dirty="0"/>
          </a:p>
          <a:p>
            <a:r>
              <a:rPr lang="cs-CZ" sz="3200" b="1" dirty="0" smtClean="0"/>
              <a:t>9 + 4 = 13</a:t>
            </a:r>
          </a:p>
          <a:p>
            <a:endParaRPr lang="cs-CZ" sz="3200" b="1" dirty="0" smtClean="0"/>
          </a:p>
          <a:p>
            <a:endParaRPr lang="cs-CZ" sz="3200" b="1" dirty="0" smtClean="0"/>
          </a:p>
          <a:p>
            <a:endParaRPr lang="cs-CZ" sz="3200" b="1" dirty="0"/>
          </a:p>
          <a:p>
            <a:r>
              <a:rPr lang="cs-CZ" sz="3200" b="1" dirty="0" smtClean="0"/>
              <a:t>6 + 7 = 13</a:t>
            </a:r>
          </a:p>
          <a:p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60032" y="1124744"/>
            <a:ext cx="1893467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4 + 9 = 13</a:t>
            </a:r>
          </a:p>
          <a:p>
            <a:endParaRPr lang="cs-CZ" sz="3200" b="1" dirty="0" smtClean="0"/>
          </a:p>
          <a:p>
            <a:endParaRPr lang="cs-CZ" sz="3200" b="1" dirty="0"/>
          </a:p>
          <a:p>
            <a:endParaRPr lang="cs-CZ" sz="3200" b="1" dirty="0"/>
          </a:p>
          <a:p>
            <a:r>
              <a:rPr lang="cs-CZ" sz="3200" b="1" dirty="0" smtClean="0"/>
              <a:t>5 + 8 = 13 </a:t>
            </a:r>
          </a:p>
          <a:p>
            <a:endParaRPr lang="cs-CZ" sz="3200" b="1" dirty="0" smtClean="0"/>
          </a:p>
          <a:p>
            <a:endParaRPr lang="cs-CZ" sz="3200" b="1" dirty="0"/>
          </a:p>
          <a:p>
            <a:endParaRPr lang="cs-CZ" sz="3200" b="1" dirty="0"/>
          </a:p>
          <a:p>
            <a:r>
              <a:rPr lang="cs-CZ" sz="3200" b="1" dirty="0" smtClean="0"/>
              <a:t>7 + 6 = 13</a:t>
            </a:r>
            <a:endParaRPr lang="cs-CZ" sz="3200" b="1" dirty="0"/>
          </a:p>
        </p:txBody>
      </p:sp>
      <p:sp>
        <p:nvSpPr>
          <p:cNvPr id="5" name="Obdélník 4"/>
          <p:cNvSpPr/>
          <p:nvPr/>
        </p:nvSpPr>
        <p:spPr>
          <a:xfrm>
            <a:off x="566031" y="1920637"/>
            <a:ext cx="360040" cy="36004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2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82596" y="1920637"/>
            <a:ext cx="360040" cy="36004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3</a:t>
            </a:r>
            <a:endParaRPr lang="cs-CZ" dirty="0">
              <a:solidFill>
                <a:prstClr val="black"/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926071" y="1596601"/>
            <a:ext cx="436545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342989" y="1596601"/>
            <a:ext cx="77106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650874" y="3879344"/>
            <a:ext cx="360040" cy="36004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1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267439" y="3879344"/>
            <a:ext cx="360040" cy="36004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3</a:t>
            </a:r>
            <a:endParaRPr lang="cs-CZ" dirty="0">
              <a:solidFill>
                <a:prstClr val="black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flipH="1">
            <a:off x="1010914" y="3555308"/>
            <a:ext cx="436545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427832" y="3555308"/>
            <a:ext cx="77106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612621" y="5877272"/>
            <a:ext cx="360040" cy="36004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4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229186" y="5877272"/>
            <a:ext cx="360040" cy="36004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3</a:t>
            </a:r>
            <a:endParaRPr lang="cs-CZ" dirty="0">
              <a:solidFill>
                <a:prstClr val="black"/>
              </a:solidFill>
            </a:endParaRPr>
          </a:p>
        </p:txBody>
      </p:sp>
      <p:cxnSp>
        <p:nvCxnSpPr>
          <p:cNvPr id="15" name="Přímá spojnice 14"/>
          <p:cNvCxnSpPr/>
          <p:nvPr/>
        </p:nvCxnSpPr>
        <p:spPr>
          <a:xfrm flipH="1">
            <a:off x="972661" y="5553236"/>
            <a:ext cx="436545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389579" y="5553236"/>
            <a:ext cx="77106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4874582" y="1949433"/>
            <a:ext cx="360040" cy="36004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6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491147" y="1949433"/>
            <a:ext cx="360040" cy="36004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3</a:t>
            </a:r>
            <a:endParaRPr lang="cs-CZ" dirty="0">
              <a:solidFill>
                <a:prstClr val="black"/>
              </a:solidFill>
            </a:endParaRPr>
          </a:p>
        </p:txBody>
      </p:sp>
      <p:cxnSp>
        <p:nvCxnSpPr>
          <p:cNvPr id="19" name="Přímá spojnice 18"/>
          <p:cNvCxnSpPr/>
          <p:nvPr/>
        </p:nvCxnSpPr>
        <p:spPr>
          <a:xfrm flipH="1">
            <a:off x="5234622" y="1625397"/>
            <a:ext cx="436545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5651540" y="1625397"/>
            <a:ext cx="77106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" name="Obdélník 20"/>
          <p:cNvSpPr/>
          <p:nvPr/>
        </p:nvSpPr>
        <p:spPr>
          <a:xfrm>
            <a:off x="4893508" y="3879344"/>
            <a:ext cx="360040" cy="36004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5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510073" y="3879344"/>
            <a:ext cx="360040" cy="36004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3</a:t>
            </a:r>
            <a:endParaRPr lang="cs-CZ" dirty="0">
              <a:solidFill>
                <a:prstClr val="black"/>
              </a:solidFill>
            </a:endParaRPr>
          </a:p>
        </p:txBody>
      </p:sp>
      <p:cxnSp>
        <p:nvCxnSpPr>
          <p:cNvPr id="23" name="Přímá spojnice 22"/>
          <p:cNvCxnSpPr/>
          <p:nvPr/>
        </p:nvCxnSpPr>
        <p:spPr>
          <a:xfrm flipH="1">
            <a:off x="5253548" y="3555308"/>
            <a:ext cx="436545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5670466" y="3555308"/>
            <a:ext cx="77106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Obdélník 24"/>
          <p:cNvSpPr/>
          <p:nvPr/>
        </p:nvSpPr>
        <p:spPr>
          <a:xfrm>
            <a:off x="4883152" y="5877272"/>
            <a:ext cx="360040" cy="36004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3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5499717" y="5877272"/>
            <a:ext cx="360040" cy="36004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3</a:t>
            </a:r>
            <a:endParaRPr lang="cs-CZ" dirty="0">
              <a:solidFill>
                <a:prstClr val="black"/>
              </a:solidFill>
            </a:endParaRPr>
          </a:p>
        </p:txBody>
      </p:sp>
      <p:cxnSp>
        <p:nvCxnSpPr>
          <p:cNvPr id="27" name="Přímá spojnice 26"/>
          <p:cNvCxnSpPr/>
          <p:nvPr/>
        </p:nvCxnSpPr>
        <p:spPr>
          <a:xfrm flipH="1">
            <a:off x="5243192" y="5553236"/>
            <a:ext cx="436545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5660110" y="5553236"/>
            <a:ext cx="77106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7824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5587" y="260648"/>
            <a:ext cx="584679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Napiš 4 příklady ke kartám</a:t>
            </a:r>
            <a:endParaRPr lang="cs-CZ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611560" y="1556792"/>
            <a:ext cx="3240360" cy="1224136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>
            <a:stCxn id="3" idx="0"/>
            <a:endCxn id="3" idx="2"/>
          </p:cNvCxnSpPr>
          <p:nvPr/>
        </p:nvCxnSpPr>
        <p:spPr>
          <a:xfrm>
            <a:off x="2231740" y="1556792"/>
            <a:ext cx="0" cy="1224136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6" name="6cípá hvězda 5"/>
          <p:cNvSpPr/>
          <p:nvPr/>
        </p:nvSpPr>
        <p:spPr>
          <a:xfrm>
            <a:off x="2341458" y="2460956"/>
            <a:ext cx="324036" cy="288032"/>
          </a:xfrm>
          <a:prstGeom prst="star6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6cípá hvězda 6"/>
          <p:cNvSpPr/>
          <p:nvPr/>
        </p:nvSpPr>
        <p:spPr>
          <a:xfrm>
            <a:off x="3267374" y="2053795"/>
            <a:ext cx="324036" cy="288032"/>
          </a:xfrm>
          <a:prstGeom prst="star6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6cípá hvězda 7"/>
          <p:cNvSpPr/>
          <p:nvPr/>
        </p:nvSpPr>
        <p:spPr>
          <a:xfrm>
            <a:off x="2820680" y="2053795"/>
            <a:ext cx="324036" cy="288032"/>
          </a:xfrm>
          <a:prstGeom prst="star6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6cípá hvězda 8"/>
          <p:cNvSpPr/>
          <p:nvPr/>
        </p:nvSpPr>
        <p:spPr>
          <a:xfrm>
            <a:off x="2345668" y="2053795"/>
            <a:ext cx="324036" cy="288032"/>
          </a:xfrm>
          <a:prstGeom prst="star6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6cípá hvězda 9"/>
          <p:cNvSpPr/>
          <p:nvPr/>
        </p:nvSpPr>
        <p:spPr>
          <a:xfrm>
            <a:off x="3267374" y="1629675"/>
            <a:ext cx="324036" cy="288032"/>
          </a:xfrm>
          <a:prstGeom prst="star6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6cípá hvězda 10"/>
          <p:cNvSpPr/>
          <p:nvPr/>
        </p:nvSpPr>
        <p:spPr>
          <a:xfrm>
            <a:off x="2820680" y="1628800"/>
            <a:ext cx="324036" cy="288032"/>
          </a:xfrm>
          <a:prstGeom prst="star6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6cípá hvězda 11"/>
          <p:cNvSpPr/>
          <p:nvPr/>
        </p:nvSpPr>
        <p:spPr>
          <a:xfrm>
            <a:off x="2345668" y="1615313"/>
            <a:ext cx="324036" cy="288032"/>
          </a:xfrm>
          <a:prstGeom prst="star6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6cípá hvězda 12"/>
          <p:cNvSpPr/>
          <p:nvPr/>
        </p:nvSpPr>
        <p:spPr>
          <a:xfrm>
            <a:off x="1745686" y="2053795"/>
            <a:ext cx="324036" cy="288032"/>
          </a:xfrm>
          <a:prstGeom prst="star6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6cípá hvězda 13"/>
          <p:cNvSpPr/>
          <p:nvPr/>
        </p:nvSpPr>
        <p:spPr>
          <a:xfrm>
            <a:off x="1255414" y="2053795"/>
            <a:ext cx="324036" cy="288032"/>
          </a:xfrm>
          <a:prstGeom prst="star6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6cípá hvězda 14"/>
          <p:cNvSpPr/>
          <p:nvPr/>
        </p:nvSpPr>
        <p:spPr>
          <a:xfrm>
            <a:off x="1736068" y="1628800"/>
            <a:ext cx="324036" cy="288032"/>
          </a:xfrm>
          <a:prstGeom prst="star6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6cípá hvězda 15"/>
          <p:cNvSpPr/>
          <p:nvPr/>
        </p:nvSpPr>
        <p:spPr>
          <a:xfrm>
            <a:off x="1259632" y="1628800"/>
            <a:ext cx="324036" cy="288032"/>
          </a:xfrm>
          <a:prstGeom prst="star6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6cípá hvězda 16"/>
          <p:cNvSpPr/>
          <p:nvPr/>
        </p:nvSpPr>
        <p:spPr>
          <a:xfrm>
            <a:off x="827584" y="2053795"/>
            <a:ext cx="324036" cy="288032"/>
          </a:xfrm>
          <a:prstGeom prst="star6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6cípá hvězda 17"/>
          <p:cNvSpPr/>
          <p:nvPr/>
        </p:nvSpPr>
        <p:spPr>
          <a:xfrm>
            <a:off x="827584" y="1628800"/>
            <a:ext cx="324036" cy="288032"/>
          </a:xfrm>
          <a:prstGeom prst="star6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4788024" y="1557674"/>
            <a:ext cx="3240360" cy="1224136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nice 20"/>
          <p:cNvCxnSpPr>
            <a:stCxn id="20" idx="0"/>
            <a:endCxn id="20" idx="2"/>
          </p:cNvCxnSpPr>
          <p:nvPr/>
        </p:nvCxnSpPr>
        <p:spPr>
          <a:xfrm>
            <a:off x="6408204" y="1557674"/>
            <a:ext cx="0" cy="1224136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22" name="6cípá hvězda 21"/>
          <p:cNvSpPr/>
          <p:nvPr/>
        </p:nvSpPr>
        <p:spPr>
          <a:xfrm>
            <a:off x="5004048" y="2460956"/>
            <a:ext cx="324036" cy="288032"/>
          </a:xfrm>
          <a:prstGeom prst="star6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6cípá hvězda 22"/>
          <p:cNvSpPr/>
          <p:nvPr/>
        </p:nvSpPr>
        <p:spPr>
          <a:xfrm>
            <a:off x="5436096" y="2461477"/>
            <a:ext cx="324036" cy="288032"/>
          </a:xfrm>
          <a:prstGeom prst="star6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6cípá hvězda 23"/>
          <p:cNvSpPr/>
          <p:nvPr/>
        </p:nvSpPr>
        <p:spPr>
          <a:xfrm>
            <a:off x="6997144" y="2054677"/>
            <a:ext cx="324036" cy="288032"/>
          </a:xfrm>
          <a:prstGeom prst="star6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6cípá hvězda 24"/>
          <p:cNvSpPr/>
          <p:nvPr/>
        </p:nvSpPr>
        <p:spPr>
          <a:xfrm>
            <a:off x="6522132" y="2054677"/>
            <a:ext cx="324036" cy="288032"/>
          </a:xfrm>
          <a:prstGeom prst="star6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6cípá hvězda 25"/>
          <p:cNvSpPr/>
          <p:nvPr/>
        </p:nvSpPr>
        <p:spPr>
          <a:xfrm>
            <a:off x="7443838" y="1630557"/>
            <a:ext cx="324036" cy="288032"/>
          </a:xfrm>
          <a:prstGeom prst="star6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6cípá hvězda 26"/>
          <p:cNvSpPr/>
          <p:nvPr/>
        </p:nvSpPr>
        <p:spPr>
          <a:xfrm>
            <a:off x="6997144" y="1629682"/>
            <a:ext cx="324036" cy="288032"/>
          </a:xfrm>
          <a:prstGeom prst="star6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6cípá hvězda 27"/>
          <p:cNvSpPr/>
          <p:nvPr/>
        </p:nvSpPr>
        <p:spPr>
          <a:xfrm>
            <a:off x="6522132" y="1616195"/>
            <a:ext cx="324036" cy="288032"/>
          </a:xfrm>
          <a:prstGeom prst="star6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6cípá hvězda 28"/>
          <p:cNvSpPr/>
          <p:nvPr/>
        </p:nvSpPr>
        <p:spPr>
          <a:xfrm>
            <a:off x="5922150" y="2054677"/>
            <a:ext cx="324036" cy="288032"/>
          </a:xfrm>
          <a:prstGeom prst="star6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6cípá hvězda 29"/>
          <p:cNvSpPr/>
          <p:nvPr/>
        </p:nvSpPr>
        <p:spPr>
          <a:xfrm>
            <a:off x="5431878" y="2054677"/>
            <a:ext cx="324036" cy="288032"/>
          </a:xfrm>
          <a:prstGeom prst="star6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6cípá hvězda 30"/>
          <p:cNvSpPr/>
          <p:nvPr/>
        </p:nvSpPr>
        <p:spPr>
          <a:xfrm>
            <a:off x="5912532" y="1629682"/>
            <a:ext cx="324036" cy="288032"/>
          </a:xfrm>
          <a:prstGeom prst="star6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6cípá hvězda 31"/>
          <p:cNvSpPr/>
          <p:nvPr/>
        </p:nvSpPr>
        <p:spPr>
          <a:xfrm>
            <a:off x="5436096" y="1629682"/>
            <a:ext cx="324036" cy="288032"/>
          </a:xfrm>
          <a:prstGeom prst="star6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6cípá hvězda 32"/>
          <p:cNvSpPr/>
          <p:nvPr/>
        </p:nvSpPr>
        <p:spPr>
          <a:xfrm>
            <a:off x="5004048" y="2054677"/>
            <a:ext cx="324036" cy="288032"/>
          </a:xfrm>
          <a:prstGeom prst="star6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6cípá hvězda 33"/>
          <p:cNvSpPr/>
          <p:nvPr/>
        </p:nvSpPr>
        <p:spPr>
          <a:xfrm>
            <a:off x="5004048" y="1629682"/>
            <a:ext cx="324036" cy="288032"/>
          </a:xfrm>
          <a:prstGeom prst="star6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Rámeček 35"/>
          <p:cNvSpPr/>
          <p:nvPr/>
        </p:nvSpPr>
        <p:spPr>
          <a:xfrm>
            <a:off x="431540" y="2996952"/>
            <a:ext cx="3600400" cy="3384376"/>
          </a:xfrm>
          <a:prstGeom prst="fram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t"/>
          <a:lstStyle/>
          <a:p>
            <a:pPr algn="ctr">
              <a:lnSpc>
                <a:spcPct val="150000"/>
              </a:lnSpc>
            </a:pPr>
            <a:r>
              <a:rPr lang="cs-CZ" sz="2800" b="1" dirty="0" smtClean="0">
                <a:solidFill>
                  <a:schemeClr val="tx1"/>
                </a:solidFill>
              </a:rPr>
              <a:t>6 + 7 = 13</a:t>
            </a:r>
          </a:p>
          <a:p>
            <a:pPr algn="ctr">
              <a:lnSpc>
                <a:spcPct val="150000"/>
              </a:lnSpc>
            </a:pPr>
            <a:r>
              <a:rPr lang="cs-CZ" sz="2800" b="1" dirty="0" smtClean="0">
                <a:solidFill>
                  <a:schemeClr val="tx1"/>
                </a:solidFill>
              </a:rPr>
              <a:t>7 + 6 = 13</a:t>
            </a:r>
          </a:p>
          <a:p>
            <a:pPr algn="ctr">
              <a:lnSpc>
                <a:spcPct val="150000"/>
              </a:lnSpc>
            </a:pPr>
            <a:r>
              <a:rPr lang="cs-CZ" sz="2800" b="1" dirty="0" smtClean="0">
                <a:solidFill>
                  <a:schemeClr val="tx1"/>
                </a:solidFill>
              </a:rPr>
              <a:t>13 – 6 = 7</a:t>
            </a:r>
          </a:p>
          <a:p>
            <a:pPr algn="ctr">
              <a:lnSpc>
                <a:spcPct val="150000"/>
              </a:lnSpc>
            </a:pPr>
            <a:r>
              <a:rPr lang="cs-CZ" sz="2800" b="1" dirty="0" smtClean="0">
                <a:solidFill>
                  <a:schemeClr val="tx1"/>
                </a:solidFill>
              </a:rPr>
              <a:t>13 – 7 = 6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7" name="Rámeček 36"/>
          <p:cNvSpPr/>
          <p:nvPr/>
        </p:nvSpPr>
        <p:spPr>
          <a:xfrm>
            <a:off x="4608004" y="3014012"/>
            <a:ext cx="3600400" cy="3384376"/>
          </a:xfrm>
          <a:prstGeom prst="fram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t"/>
          <a:lstStyle/>
          <a:p>
            <a:pPr algn="ctr">
              <a:lnSpc>
                <a:spcPct val="150000"/>
              </a:lnSpc>
            </a:pPr>
            <a:r>
              <a:rPr lang="cs-CZ" sz="2800" b="1" dirty="0">
                <a:solidFill>
                  <a:schemeClr val="tx1"/>
                </a:solidFill>
              </a:rPr>
              <a:t>8</a:t>
            </a:r>
            <a:r>
              <a:rPr lang="cs-CZ" sz="2800" b="1" dirty="0" smtClean="0">
                <a:solidFill>
                  <a:schemeClr val="tx1"/>
                </a:solidFill>
              </a:rPr>
              <a:t> + 5 = 13</a:t>
            </a:r>
          </a:p>
          <a:p>
            <a:pPr algn="ctr">
              <a:lnSpc>
                <a:spcPct val="150000"/>
              </a:lnSpc>
            </a:pPr>
            <a:r>
              <a:rPr lang="cs-CZ" sz="2800" b="1" dirty="0">
                <a:solidFill>
                  <a:schemeClr val="tx1"/>
                </a:solidFill>
              </a:rPr>
              <a:t>5</a:t>
            </a:r>
            <a:r>
              <a:rPr lang="cs-CZ" sz="2800" b="1" dirty="0" smtClean="0">
                <a:solidFill>
                  <a:schemeClr val="tx1"/>
                </a:solidFill>
              </a:rPr>
              <a:t> + 8 = 13</a:t>
            </a:r>
          </a:p>
          <a:p>
            <a:pPr algn="ctr">
              <a:lnSpc>
                <a:spcPct val="150000"/>
              </a:lnSpc>
            </a:pPr>
            <a:r>
              <a:rPr lang="cs-CZ" sz="2800" b="1" dirty="0" smtClean="0">
                <a:solidFill>
                  <a:schemeClr val="tx1"/>
                </a:solidFill>
              </a:rPr>
              <a:t>13 – 8 = 5</a:t>
            </a:r>
          </a:p>
          <a:p>
            <a:pPr algn="ctr">
              <a:lnSpc>
                <a:spcPct val="150000"/>
              </a:lnSpc>
            </a:pPr>
            <a:r>
              <a:rPr lang="cs-CZ" sz="2800" b="1" dirty="0" smtClean="0">
                <a:solidFill>
                  <a:schemeClr val="tx1"/>
                </a:solidFill>
              </a:rPr>
              <a:t>13 – 5 = 8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5389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20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6" grpId="0" animBg="1"/>
      <p:bldP spid="3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592883" y="116632"/>
            <a:ext cx="584628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Spočítej s pomocí rozkladu</a:t>
            </a:r>
            <a:endParaRPr lang="cs-CZ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883" y="981700"/>
            <a:ext cx="3656770" cy="4832092"/>
          </a:xfrm>
          <a:prstGeom prst="rect">
            <a:avLst/>
          </a:prstGeom>
          <a:solidFill>
            <a:srgbClr val="CCFFCC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13 – 7 = 13 -      -      =     </a:t>
            </a:r>
          </a:p>
          <a:p>
            <a:endParaRPr lang="cs-CZ" sz="2800" b="1" dirty="0"/>
          </a:p>
          <a:p>
            <a:r>
              <a:rPr lang="cs-CZ" sz="2800" b="1" dirty="0" smtClean="0"/>
              <a:t>13 – 5 =</a:t>
            </a:r>
          </a:p>
          <a:p>
            <a:endParaRPr lang="cs-CZ" sz="2800" b="1" dirty="0"/>
          </a:p>
          <a:p>
            <a:r>
              <a:rPr lang="cs-CZ" sz="2800" b="1" dirty="0" smtClean="0"/>
              <a:t>13 – 8 =</a:t>
            </a:r>
          </a:p>
          <a:p>
            <a:endParaRPr lang="cs-CZ" sz="2800" b="1" dirty="0"/>
          </a:p>
          <a:p>
            <a:r>
              <a:rPr lang="cs-CZ" sz="2800" b="1" dirty="0" smtClean="0"/>
              <a:t>13 – 6 =</a:t>
            </a:r>
          </a:p>
          <a:p>
            <a:endParaRPr lang="cs-CZ" sz="2800" b="1" dirty="0"/>
          </a:p>
          <a:p>
            <a:r>
              <a:rPr lang="cs-CZ" sz="2800" b="1" dirty="0" smtClean="0"/>
              <a:t>13 – 9 =</a:t>
            </a:r>
          </a:p>
          <a:p>
            <a:endParaRPr lang="cs-CZ" sz="2800" b="1" dirty="0"/>
          </a:p>
          <a:p>
            <a:r>
              <a:rPr lang="cs-CZ" sz="2800" b="1" dirty="0" smtClean="0"/>
              <a:t>13 – 4 =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78306" y="968534"/>
            <a:ext cx="3575018" cy="4832092"/>
          </a:xfrm>
          <a:prstGeom prst="rect">
            <a:avLst/>
          </a:prstGeom>
          <a:solidFill>
            <a:srgbClr val="FFFF99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13 – 6 = 13 -      -      =    </a:t>
            </a:r>
          </a:p>
          <a:p>
            <a:endParaRPr lang="cs-CZ" sz="2800" b="1" dirty="0"/>
          </a:p>
          <a:p>
            <a:r>
              <a:rPr lang="cs-CZ" sz="2800" b="1" dirty="0" smtClean="0"/>
              <a:t>13 – 8 =</a:t>
            </a:r>
          </a:p>
          <a:p>
            <a:endParaRPr lang="cs-CZ" sz="2800" b="1" dirty="0"/>
          </a:p>
          <a:p>
            <a:r>
              <a:rPr lang="cs-CZ" sz="2800" b="1" dirty="0" smtClean="0"/>
              <a:t>13 – 9 =</a:t>
            </a:r>
          </a:p>
          <a:p>
            <a:endParaRPr lang="cs-CZ" sz="2800" b="1" dirty="0"/>
          </a:p>
          <a:p>
            <a:r>
              <a:rPr lang="cs-CZ" sz="2800" b="1" dirty="0" smtClean="0"/>
              <a:t>13 – 4 =</a:t>
            </a:r>
          </a:p>
          <a:p>
            <a:endParaRPr lang="cs-CZ" sz="2800" b="1" dirty="0"/>
          </a:p>
          <a:p>
            <a:r>
              <a:rPr lang="cs-CZ" sz="2800" b="1" dirty="0" smtClean="0"/>
              <a:t>13 – 7 =</a:t>
            </a:r>
          </a:p>
          <a:p>
            <a:endParaRPr lang="cs-CZ" sz="2800" b="1" dirty="0"/>
          </a:p>
          <a:p>
            <a:r>
              <a:rPr lang="cs-CZ" sz="2800" b="1" dirty="0" smtClean="0"/>
              <a:t>13 – 5 =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21268" y="6323063"/>
            <a:ext cx="439415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0      1     2      3     4     5      6     7      8     9    10   11   12   13  </a:t>
            </a:r>
            <a:endParaRPr lang="cs-CZ" sz="1400" dirty="0"/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2995983"/>
              </p:ext>
            </p:extLst>
          </p:nvPr>
        </p:nvGraphicFramePr>
        <p:xfrm>
          <a:off x="2554641" y="6104437"/>
          <a:ext cx="3957811" cy="218626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04447"/>
                <a:gridCol w="304447"/>
                <a:gridCol w="304447"/>
                <a:gridCol w="304447"/>
                <a:gridCol w="304447"/>
                <a:gridCol w="304447"/>
                <a:gridCol w="304447"/>
                <a:gridCol w="300458"/>
                <a:gridCol w="308436"/>
                <a:gridCol w="304447"/>
                <a:gridCol w="304447"/>
                <a:gridCol w="304447"/>
                <a:gridCol w="304447"/>
              </a:tblGrid>
              <a:tr h="218626"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93866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592883" y="116632"/>
            <a:ext cx="584628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Spočítej s pomocí rozkladu</a:t>
            </a:r>
            <a:endParaRPr lang="cs-CZ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883" y="981700"/>
            <a:ext cx="3525324" cy="4832092"/>
          </a:xfrm>
          <a:prstGeom prst="rect">
            <a:avLst/>
          </a:prstGeom>
          <a:solidFill>
            <a:srgbClr val="CCFFCC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13 – 7 = 13 – 3 – 4 = 6  </a:t>
            </a:r>
          </a:p>
          <a:p>
            <a:endParaRPr lang="cs-CZ" sz="2800" b="1" dirty="0"/>
          </a:p>
          <a:p>
            <a:r>
              <a:rPr lang="cs-CZ" sz="2800" b="1" dirty="0" smtClean="0"/>
              <a:t>13 – 5 = 13 – 3 – 2 = 8</a:t>
            </a:r>
          </a:p>
          <a:p>
            <a:endParaRPr lang="cs-CZ" sz="2800" b="1" dirty="0"/>
          </a:p>
          <a:p>
            <a:r>
              <a:rPr lang="cs-CZ" sz="2800" b="1" dirty="0" smtClean="0"/>
              <a:t>13 – 8 = 13 – 3 – 5 = 5</a:t>
            </a:r>
          </a:p>
          <a:p>
            <a:endParaRPr lang="cs-CZ" sz="2800" b="1" dirty="0"/>
          </a:p>
          <a:p>
            <a:r>
              <a:rPr lang="cs-CZ" sz="2800" b="1" dirty="0" smtClean="0"/>
              <a:t>13 – 6 = 13 – 3 – 3 = 7</a:t>
            </a:r>
          </a:p>
          <a:p>
            <a:endParaRPr lang="cs-CZ" sz="2800" b="1" dirty="0"/>
          </a:p>
          <a:p>
            <a:r>
              <a:rPr lang="cs-CZ" sz="2800" b="1" dirty="0" smtClean="0"/>
              <a:t>13 – 9 = 13 – 3 – 6 = 4</a:t>
            </a:r>
          </a:p>
          <a:p>
            <a:endParaRPr lang="cs-CZ" sz="2800" b="1" dirty="0"/>
          </a:p>
          <a:p>
            <a:r>
              <a:rPr lang="cs-CZ" sz="2800" b="1" dirty="0" smtClean="0"/>
              <a:t>13 – 4 = 13 – 3 – 1 = 9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78306" y="968534"/>
            <a:ext cx="3688830" cy="4832092"/>
          </a:xfrm>
          <a:prstGeom prst="rect">
            <a:avLst/>
          </a:prstGeom>
          <a:solidFill>
            <a:srgbClr val="FFFF99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13 – 6 = 13 – 3 – 3 = 7    </a:t>
            </a:r>
          </a:p>
          <a:p>
            <a:endParaRPr lang="cs-CZ" sz="2800" b="1" dirty="0"/>
          </a:p>
          <a:p>
            <a:r>
              <a:rPr lang="cs-CZ" sz="2800" b="1" dirty="0" smtClean="0"/>
              <a:t>13 – 8 = 13 – 3 – 5 = 5</a:t>
            </a:r>
          </a:p>
          <a:p>
            <a:endParaRPr lang="cs-CZ" sz="2800" b="1" dirty="0"/>
          </a:p>
          <a:p>
            <a:r>
              <a:rPr lang="cs-CZ" sz="2800" b="1" dirty="0" smtClean="0"/>
              <a:t>13 – 9 = 13 – 3 – 6 = 4</a:t>
            </a:r>
          </a:p>
          <a:p>
            <a:endParaRPr lang="cs-CZ" sz="2800" b="1" dirty="0"/>
          </a:p>
          <a:p>
            <a:r>
              <a:rPr lang="cs-CZ" sz="2800" b="1" dirty="0" smtClean="0"/>
              <a:t>13 – 4 = 13 – 3 – 1 = 9</a:t>
            </a:r>
          </a:p>
          <a:p>
            <a:endParaRPr lang="cs-CZ" sz="2800" b="1" dirty="0"/>
          </a:p>
          <a:p>
            <a:r>
              <a:rPr lang="cs-CZ" sz="2800" b="1" dirty="0" smtClean="0"/>
              <a:t>13 – 7 = 13 – 3 – 4 = 6</a:t>
            </a:r>
          </a:p>
          <a:p>
            <a:endParaRPr lang="cs-CZ" sz="2800" b="1" dirty="0"/>
          </a:p>
          <a:p>
            <a:r>
              <a:rPr lang="cs-CZ" sz="2800" b="1" dirty="0" smtClean="0"/>
              <a:t>13 – 5 = 13 – 3 – 2 = 8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21268" y="6323063"/>
            <a:ext cx="439415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0      1     2      3     4     5      6     7      8     9    10   11   12   13  </a:t>
            </a:r>
            <a:endParaRPr lang="cs-CZ" sz="1400" dirty="0"/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623157"/>
              </p:ext>
            </p:extLst>
          </p:nvPr>
        </p:nvGraphicFramePr>
        <p:xfrm>
          <a:off x="2554641" y="6104437"/>
          <a:ext cx="3957811" cy="218626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04447"/>
                <a:gridCol w="304447"/>
                <a:gridCol w="304447"/>
                <a:gridCol w="304447"/>
                <a:gridCol w="304447"/>
                <a:gridCol w="304447"/>
                <a:gridCol w="304447"/>
                <a:gridCol w="300458"/>
                <a:gridCol w="308436"/>
                <a:gridCol w="304447"/>
                <a:gridCol w="304447"/>
                <a:gridCol w="304447"/>
                <a:gridCol w="304447"/>
              </a:tblGrid>
              <a:tr h="218626"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40576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Tvary jsou z galerie nástrojů aplikace Microsoft </a:t>
            </a:r>
            <a:r>
              <a:rPr lang="cs-CZ" dirty="0" err="1"/>
              <a:t>Power</a:t>
            </a:r>
            <a:r>
              <a:rPr lang="cs-CZ"/>
              <a:t> Point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8494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256</TotalTime>
  <Words>486</Words>
  <Application>Microsoft Office PowerPoint</Application>
  <PresentationFormat>Předvádění na obrazovce (4:3)</PresentationFormat>
  <Paragraphs>121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Čechová Jana</cp:lastModifiedBy>
  <cp:revision>33</cp:revision>
  <dcterms:created xsi:type="dcterms:W3CDTF">2011-08-21T15:31:45Z</dcterms:created>
  <dcterms:modified xsi:type="dcterms:W3CDTF">2012-08-26T12:04:37Z</dcterms:modified>
</cp:coreProperties>
</file>