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4" r:id="rId6"/>
    <p:sldId id="260" r:id="rId7"/>
    <p:sldId id="265" r:id="rId8"/>
    <p:sldId id="262" r:id="rId9"/>
    <p:sldId id="266" r:id="rId10"/>
    <p:sldId id="263" r:id="rId11"/>
    <p:sldId id="269" r:id="rId12"/>
    <p:sldId id="270" r:id="rId13"/>
    <p:sldId id="267" r:id="rId14"/>
    <p:sldId id="272" r:id="rId15"/>
    <p:sldId id="275" r:id="rId16"/>
    <p:sldId id="273" r:id="rId17"/>
    <p:sldId id="274" r:id="rId18"/>
    <p:sldId id="268" r:id="rId19"/>
    <p:sldId id="277" r:id="rId20"/>
    <p:sldId id="276" r:id="rId21"/>
    <p:sldId id="278" r:id="rId22"/>
    <p:sldId id="280" r:id="rId23"/>
    <p:sldId id="261" r:id="rId24"/>
    <p:sldId id="271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gif"/><Relationship Id="rId4" Type="http://schemas.openxmlformats.org/officeDocument/2006/relationships/image" Target="../media/image42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farm6.static.flickr.com/5002/5285058003_51f0ddfbd5.jpg" TargetMode="External"/><Relationship Id="rId3" Type="http://schemas.openxmlformats.org/officeDocument/2006/relationships/hyperlink" Target="http://upload.wikimedia.org/wikipedia/commons/thumb/9/9a/Flag_of_Spain.svg/750px-Flag_of_Spain.svg.png" TargetMode="External"/><Relationship Id="rId7" Type="http://schemas.openxmlformats.org/officeDocument/2006/relationships/hyperlink" Target="http://www.totalbarca.com/wp-content/uploads/2011/07/Barcelona-New-Camp-Nou.jpg" TargetMode="External"/><Relationship Id="rId12" Type="http://schemas.openxmlformats.org/officeDocument/2006/relationships/hyperlink" Target="http://upload.wikimedia.org/wikipedia/commons/thumb/4/48/Cork_Trees_Ubrique.jpg/450px-Cork_Trees_Ubrique.jpg" TargetMode="External"/><Relationship Id="rId2" Type="http://schemas.openxmlformats.org/officeDocument/2006/relationships/hyperlink" Target="http://www.ilexenergy.com/pages/Pictures/S-Europ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c/c0/Sagradafamilia-overview.jpg" TargetMode="External"/><Relationship Id="rId11" Type="http://schemas.openxmlformats.org/officeDocument/2006/relationships/hyperlink" Target="http://upload.wikimedia.org/wikipedia/commons/thumb/6/66/Torre_de_Belem_1.JPG/800px-Torre_de_Belem_1.JPG" TargetMode="External"/><Relationship Id="rId5" Type="http://schemas.openxmlformats.org/officeDocument/2006/relationships/hyperlink" Target="http://www.zonu.com/images/0X0/2009-12-02-11289/Spain-physical-map-2005.jpghttp:/upload.wikimedia.org/wikipedia/commons/thumb/a/a0/Royal_Palace_of_Madrid_02.jpg/800px-Royal_Palace_of_Madrid_02.jpg" TargetMode="External"/><Relationship Id="rId10" Type="http://schemas.openxmlformats.org/officeDocument/2006/relationships/hyperlink" Target="http://www.tripzone.cz/content_img_cs/001/lisabon-ponte-25-de-abril-w-1546.jpg" TargetMode="External"/><Relationship Id="rId4" Type="http://schemas.openxmlformats.org/officeDocument/2006/relationships/hyperlink" Target="http://www.costamedi.com/files/juan-carlos-y-la-reina.jpeg" TargetMode="External"/><Relationship Id="rId9" Type="http://schemas.openxmlformats.org/officeDocument/2006/relationships/hyperlink" Target="http://portugalsko.ripp.cz/wp-content/uploads/po-map.gif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static.markiza.sk/a501/image/file/5/0041/3gmxf6x0.jpg" TargetMode="External"/><Relationship Id="rId13" Type="http://schemas.openxmlformats.org/officeDocument/2006/relationships/hyperlink" Target="http://upload.wikimedia.org/wikipedia/commons/thumb/a/a8/Benacus_creino.jpg/800px-Benacus_creino.jpg" TargetMode="External"/><Relationship Id="rId3" Type="http://schemas.openxmlformats.org/officeDocument/2006/relationships/hyperlink" Target="http://upload.wikimedia.org/wikipedia/commons/thumb/2/26/It-map-cs.jpg/300px-It-map-cs.jpg" TargetMode="External"/><Relationship Id="rId7" Type="http://schemas.openxmlformats.org/officeDocument/2006/relationships/hyperlink" Target="http://www.peknekrajinky.estranky.sk/img/picture/137/taliansko_2.jpg" TargetMode="External"/><Relationship Id="rId12" Type="http://schemas.openxmlformats.org/officeDocument/2006/relationships/hyperlink" Target="http://i.ck.cz/f/813/64.jpg" TargetMode="External"/><Relationship Id="rId2" Type="http://schemas.openxmlformats.org/officeDocument/2006/relationships/hyperlink" Target="http://t2.gstatic.com/images?q=tbn:ANd9GcSu6jyeYvMmf9I7RZRmNTMpoYLkUahKqmqYW1OLjc7SilSvXCNH" TargetMode="External"/><Relationship Id="rId16" Type="http://schemas.openxmlformats.org/officeDocument/2006/relationships/hyperlink" Target="http://upload.wikimedia.org/wikipedia/commons/thumb/5/5e/Meteora_Agios_Triadas_IMG_7632.jpg/399px-Meteora_Agios_Triadas_IMG_763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files.starovekyrim.webnode.cz/200000001-34d6135d02/romulus2.jpg" TargetMode="External"/><Relationship Id="rId11" Type="http://schemas.openxmlformats.org/officeDocument/2006/relationships/hyperlink" Target="http://upload.wikimedia.org/wikipedia/commons/thumb/9/90/EtnaAvi%C3%B3.JPG/799px-EtnaAvi%C3%B3.JPG" TargetMode="External"/><Relationship Id="rId5" Type="http://schemas.openxmlformats.org/officeDocument/2006/relationships/hyperlink" Target="https://www.italieonline.eu/user/blogimg/summer/rim.jpg" TargetMode="External"/><Relationship Id="rId15" Type="http://schemas.openxmlformats.org/officeDocument/2006/relationships/hyperlink" Target="http://t2.gstatic.com/images?q=tbn:ANd9GcTUcdG1aJ22WffioUY190xEfCGsW1qk_X_mBRFQjQw6w5Ng_wTHYQ" TargetMode="External"/><Relationship Id="rId10" Type="http://schemas.openxmlformats.org/officeDocument/2006/relationships/hyperlink" Target="http://www.arch.mcgill.ca/prof/sijpkes/arch374/winter2001/sfarfa/philopanoramica.jpg" TargetMode="External"/><Relationship Id="rId4" Type="http://schemas.openxmlformats.org/officeDocument/2006/relationships/hyperlink" Target="http://antickamesta.websnadno.cz/Severni_Italie/100_4057.JPG" TargetMode="External"/><Relationship Id="rId9" Type="http://schemas.openxmlformats.org/officeDocument/2006/relationships/hyperlink" Target="http://www.detrac.sk/sites/default/files/imagecache/lightbox/images/milano.jpg" TargetMode="External"/><Relationship Id="rId14" Type="http://schemas.openxmlformats.org/officeDocument/2006/relationships/hyperlink" Target="http://www.renytravel.cz/fileadmin/hotelImage/zili0020_intermonti_01.jp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7/77/Lefkada_kosta.jpg/800px-Lefkada_kosta.jpg" TargetMode="External"/><Relationship Id="rId2" Type="http://schemas.openxmlformats.org/officeDocument/2006/relationships/hyperlink" Target="http://upload.wikimedia.org/wikipedia/commons/thumb/6/6c/CorfouSatellite.jpg/447px-CorfouSatellite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thumb/5/5a/Theatre_of_Epidaurus_1.jpg/800px-Theatre_of_Epidaurus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5570526"/>
              </p:ext>
            </p:extLst>
          </p:nvPr>
        </p:nvGraphicFramePr>
        <p:xfrm>
          <a:off x="1647190" y="1844826"/>
          <a:ext cx="5877138" cy="2947233"/>
        </p:xfrm>
        <a:graphic>
          <a:graphicData uri="http://schemas.openxmlformats.org/drawingml/2006/table">
            <a:tbl>
              <a:tblPr firstRow="1" firstCol="1" bandRow="1"/>
              <a:tblGrid>
                <a:gridCol w="1064163"/>
                <a:gridCol w="4812975"/>
              </a:tblGrid>
              <a:tr h="389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 dirty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Calibri"/>
                        </a:rPr>
                        <a:t>Mgr. Lenka Dostálová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9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duben 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9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Calibri"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16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Calibri"/>
                        </a:rPr>
                        <a:t>VLASTIVĚDA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677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Prezentace – seznámení se státy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 a  jejich zajímavostmi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403648" y="860950"/>
            <a:ext cx="2243435" cy="984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304704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dirty="0" smtClean="0">
                <a:ln>
                  <a:noFill/>
                </a:ln>
                <a:solidFill>
                  <a:srgbClr val="17365D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JIŽNÍ </a:t>
            </a:r>
            <a:r>
              <a:rPr lang="cs-CZ" sz="2600" dirty="0">
                <a:solidFill>
                  <a:srgbClr val="17365D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E</a:t>
            </a:r>
            <a:r>
              <a:rPr kumimoji="0" lang="cs-CZ" sz="2600" b="0" i="0" u="none" strike="noStrike" cap="none" normalizeH="0" baseline="0" dirty="0" smtClean="0">
                <a:ln>
                  <a:noFill/>
                </a:ln>
                <a:solidFill>
                  <a:srgbClr val="17365D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VROPA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0" y="5085184"/>
            <a:ext cx="5969000" cy="132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150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488832" cy="1584176"/>
          </a:xfrm>
          <a:ln>
            <a:solidFill>
              <a:srgbClr val="00B0F0"/>
            </a:solidFill>
          </a:ln>
        </p:spPr>
        <p:txBody>
          <a:bodyPr/>
          <a:lstStyle/>
          <a:p>
            <a:r>
              <a:rPr lang="cs-CZ" b="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Bodoni MT Black" pitchFamily="18" charset="0"/>
              </a:rPr>
              <a:t>JIŽNÍ  EVROPA</a:t>
            </a:r>
            <a:endParaRPr lang="cs-CZ" b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00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  <a:latin typeface="Bodoni MT Black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69"/>
          <a:stretch/>
        </p:blipFill>
        <p:spPr bwMode="auto">
          <a:xfrm>
            <a:off x="899592" y="1772816"/>
            <a:ext cx="6995241" cy="4933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11330" y="3046177"/>
            <a:ext cx="29674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Která pohoří najdeme v </a:t>
            </a:r>
          </a:p>
          <a:p>
            <a:r>
              <a:rPr lang="cs-CZ" b="1" dirty="0"/>
              <a:t>j</a:t>
            </a:r>
            <a:r>
              <a:rPr lang="cs-CZ" b="1" dirty="0" smtClean="0"/>
              <a:t>ižní Evropě? Vzpomeň si</a:t>
            </a:r>
          </a:p>
          <a:p>
            <a:r>
              <a:rPr lang="cs-CZ" b="1" dirty="0" smtClean="0"/>
              <a:t> na poloostrovy.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8102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 A HLAVNÍ MĚSTA: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4330824" cy="4497363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ŠPANĚLSKO</a:t>
            </a:r>
          </a:p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PORTUGALSKO</a:t>
            </a:r>
          </a:p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ITÁLIE</a:t>
            </a:r>
          </a:p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ŘECKO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MADRID</a:t>
            </a:r>
          </a:p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LISABON</a:t>
            </a:r>
          </a:p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ŘÍM</a:t>
            </a:r>
          </a:p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ATÉNY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7798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0721"/>
            <a:ext cx="8496944" cy="4958011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KLIMA </a:t>
            </a: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UMOŽŇUJE PĚSTOVÁNÍ TEPLOMILNÝCH 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ROSTLIN, STÁTY ZASAHUJÍ DO SUBTROPICKÉHO PÁSU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ZNÁMÁ MÍSTA PRO LETNÍ DOVOLENOU</a:t>
            </a:r>
          </a:p>
          <a:p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KOLÉBKA EVROPSKÉ CIVILIZACE</a:t>
            </a:r>
          </a:p>
          <a:p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12200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61"/>
          <a:stretch/>
        </p:blipFill>
        <p:spPr bwMode="auto">
          <a:xfrm>
            <a:off x="4682503" y="49782"/>
            <a:ext cx="4392488" cy="2741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35" y="0"/>
            <a:ext cx="390525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35" y="4149080"/>
            <a:ext cx="3456384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74" b="12038"/>
          <a:stretch/>
        </p:blipFill>
        <p:spPr bwMode="auto">
          <a:xfrm>
            <a:off x="5083087" y="3818058"/>
            <a:ext cx="3982807" cy="2923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 flipH="1">
            <a:off x="827583" y="3212976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Typické středomořské rostliny – olivy, vinná réva, fíky, pomeranče. Která z nich se nachází i u nás?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87718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ŠPANĚLSKÉ KRÁLOVSTVÍ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Král Juan Carlos a královna Sofia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537" y="3088189"/>
            <a:ext cx="4256459" cy="2837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95" t="3692" r="4646" b="7560"/>
          <a:stretch/>
        </p:blipFill>
        <p:spPr bwMode="auto">
          <a:xfrm>
            <a:off x="90171" y="2493818"/>
            <a:ext cx="4641274" cy="3432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6998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8" t="8924" r="4387" b="6093"/>
          <a:stretch/>
        </p:blipFill>
        <p:spPr bwMode="auto">
          <a:xfrm>
            <a:off x="590436" y="485964"/>
            <a:ext cx="7886585" cy="6309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0436" y="116632"/>
            <a:ext cx="5349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Ukaž sousední státy, řeky a pět známých měst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10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712968" cy="720080"/>
          </a:xfrm>
        </p:spPr>
        <p:txBody>
          <a:bodyPr/>
          <a:lstStyle/>
          <a:p>
            <a:r>
              <a:rPr lang="cs-CZ" sz="3600" dirty="0" smtClean="0"/>
              <a:t>Madrid – hlavní město, 6 mil. obyvatel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80728"/>
            <a:ext cx="8352928" cy="4374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5805264"/>
            <a:ext cx="7596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Královský palác……připomíná podobný v jiné zemi. Vzpomeneš si?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5035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778098"/>
          </a:xfrm>
        </p:spPr>
        <p:txBody>
          <a:bodyPr/>
          <a:lstStyle/>
          <a:p>
            <a:r>
              <a:rPr lang="cs-CZ" dirty="0" smtClean="0"/>
              <a:t>Barcelona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480" y="117798"/>
            <a:ext cx="4680520" cy="561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75116" y="5941921"/>
            <a:ext cx="30572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La </a:t>
            </a:r>
            <a:r>
              <a:rPr lang="cs-CZ" b="1" dirty="0" err="1" smtClean="0"/>
              <a:t>Sagrada</a:t>
            </a:r>
            <a:r>
              <a:rPr lang="cs-CZ" b="1" dirty="0" smtClean="0"/>
              <a:t> </a:t>
            </a:r>
            <a:r>
              <a:rPr lang="cs-CZ" b="1" dirty="0" err="1" smtClean="0"/>
              <a:t>Familia</a:t>
            </a:r>
            <a:r>
              <a:rPr lang="cs-CZ" b="1" dirty="0" smtClean="0"/>
              <a:t> – </a:t>
            </a:r>
          </a:p>
          <a:p>
            <a:r>
              <a:rPr lang="cs-CZ" b="1" dirty="0" smtClean="0"/>
              <a:t>stále  nedokončený kostel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59" t="-4598" r="-460" b="4598"/>
          <a:stretch/>
        </p:blipFill>
        <p:spPr bwMode="auto">
          <a:xfrm>
            <a:off x="119514" y="1466559"/>
            <a:ext cx="4185805" cy="331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5301208"/>
            <a:ext cx="42883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Stadion Camp Nou, sídlo fotbalového</a:t>
            </a:r>
          </a:p>
          <a:p>
            <a:r>
              <a:rPr lang="cs-CZ" b="1" dirty="0" smtClean="0"/>
              <a:t>Klubu  FC Barcelona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50491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584176"/>
          </a:xfrm>
        </p:spPr>
        <p:txBody>
          <a:bodyPr/>
          <a:lstStyle/>
          <a:p>
            <a:r>
              <a:rPr lang="cs-CZ" dirty="0" smtClean="0"/>
              <a:t>PORTUGALSKÁ</a:t>
            </a:r>
            <a:br>
              <a:rPr lang="cs-CZ" dirty="0" smtClean="0"/>
            </a:br>
            <a:r>
              <a:rPr lang="cs-CZ" dirty="0" smtClean="0"/>
              <a:t> REPUBLIKA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24087"/>
            <a:ext cx="3695700" cy="247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66675"/>
            <a:ext cx="3095625" cy="679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5373216"/>
            <a:ext cx="4989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POČTEM OBYVATEL SROVNATELNÁ S ČR, 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ROZLOHOU VĚTŠÍ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9566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6209928"/>
            <a:ext cx="7272808" cy="648072"/>
          </a:xfrm>
        </p:spPr>
        <p:txBody>
          <a:bodyPr/>
          <a:lstStyle/>
          <a:p>
            <a:r>
              <a:rPr lang="cs-CZ" dirty="0" smtClean="0"/>
              <a:t>Hlavní město Lisabon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34" r="10684" b="4625"/>
          <a:stretch/>
        </p:blipFill>
        <p:spPr bwMode="auto">
          <a:xfrm>
            <a:off x="63592" y="1340768"/>
            <a:ext cx="5500255" cy="4851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21" b="16551"/>
          <a:stretch/>
        </p:blipFill>
        <p:spPr bwMode="auto">
          <a:xfrm>
            <a:off x="2798795" y="18403"/>
            <a:ext cx="6330280" cy="3006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901143" y="3429000"/>
            <a:ext cx="275819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DVA SYMBOLY MĚSTA </a:t>
            </a:r>
            <a:r>
              <a:rPr lang="cs-CZ" b="1" dirty="0" smtClean="0"/>
              <a:t>:</a:t>
            </a:r>
          </a:p>
          <a:p>
            <a:endParaRPr lang="cs-CZ" b="1" dirty="0" smtClean="0"/>
          </a:p>
          <a:p>
            <a:r>
              <a:rPr lang="cs-CZ" b="1" dirty="0" smtClean="0"/>
              <a:t>MOST 25. DUBNA</a:t>
            </a:r>
          </a:p>
          <a:p>
            <a:endParaRPr lang="cs-CZ" b="1" dirty="0" smtClean="0"/>
          </a:p>
          <a:p>
            <a:r>
              <a:rPr lang="cs-CZ" b="1" dirty="0" smtClean="0"/>
              <a:t>VĚŽ BELÉM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57044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846"/>
          <a:stretch/>
        </p:blipFill>
        <p:spPr bwMode="auto">
          <a:xfrm>
            <a:off x="107504" y="373306"/>
            <a:ext cx="4646109" cy="5832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9993" y="6381328"/>
            <a:ext cx="4750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Portugalsko vyváží korek do celého světa</a:t>
            </a:r>
            <a:endParaRPr lang="cs-CZ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07" b="12647"/>
          <a:stretch/>
        </p:blipFill>
        <p:spPr bwMode="auto">
          <a:xfrm>
            <a:off x="4920270" y="402828"/>
            <a:ext cx="4170121" cy="5803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714302" y="6325910"/>
            <a:ext cx="2454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Poutní místo  </a:t>
            </a:r>
            <a:r>
              <a:rPr lang="cs-CZ" b="1" dirty="0" err="1" smtClean="0"/>
              <a:t>Fátima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5541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15200" cy="1143000"/>
          </a:xfrm>
        </p:spPr>
        <p:txBody>
          <a:bodyPr/>
          <a:lstStyle/>
          <a:p>
            <a:r>
              <a:rPr lang="cs-CZ" dirty="0" smtClean="0"/>
              <a:t>ITALSKÁ REPUBLIKA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572281"/>
            <a:ext cx="2916324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1"/>
            <a:ext cx="4544841" cy="4878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0112" y="4365104"/>
            <a:ext cx="22535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60 MIL. OBYVATEL</a:t>
            </a:r>
          </a:p>
          <a:p>
            <a:r>
              <a:rPr lang="cs-CZ" b="1" dirty="0"/>
              <a:t>301 338 km²</a:t>
            </a:r>
          </a:p>
        </p:txBody>
      </p:sp>
    </p:spTree>
    <p:extLst>
      <p:ext uri="{BB962C8B-B14F-4D97-AF65-F5344CB8AC3E}">
        <p14:creationId xmlns:p14="http://schemas.microsoft.com/office/powerpoint/2010/main" val="471563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5" y="274638"/>
            <a:ext cx="7560839" cy="1143000"/>
          </a:xfrm>
        </p:spPr>
        <p:txBody>
          <a:bodyPr/>
          <a:lstStyle/>
          <a:p>
            <a:r>
              <a:rPr lang="cs-CZ" dirty="0" smtClean="0"/>
              <a:t>Řím, věčné město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96752"/>
            <a:ext cx="4616017" cy="3077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19" r="7410" b="9552"/>
          <a:stretch/>
        </p:blipFill>
        <p:spPr bwMode="auto">
          <a:xfrm>
            <a:off x="5086861" y="260648"/>
            <a:ext cx="3988998" cy="2873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4" y="1697166"/>
            <a:ext cx="151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KOLOSEUM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40466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FONTÁNA DI TREVI</a:t>
            </a:r>
            <a:endParaRPr lang="cs-CZ" b="1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74" r="4439"/>
          <a:stretch/>
        </p:blipFill>
        <p:spPr bwMode="auto">
          <a:xfrm>
            <a:off x="4821201" y="3284984"/>
            <a:ext cx="4278028" cy="3084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282449" y="6415274"/>
            <a:ext cx="3125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VLČICE – SYMBOL MĚSTA</a:t>
            </a:r>
            <a:endParaRPr lang="cs-CZ" b="1" dirty="0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92" t="-28778" r="-4650" b="33733"/>
          <a:stretch/>
        </p:blipFill>
        <p:spPr bwMode="auto">
          <a:xfrm>
            <a:off x="257662" y="3242858"/>
            <a:ext cx="4829199" cy="3541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87624" y="4581128"/>
            <a:ext cx="35532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VATIKÁN – CHRÁM SV. PETRA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18570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600" dirty="0" smtClean="0"/>
              <a:t>MÍSTA PRO DOVOLENOU</a:t>
            </a:r>
            <a:endParaRPr lang="cs-CZ" sz="36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MĚSTA, HORY, MOŘE, JEZERA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9656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91" r="24342" b="7099"/>
          <a:stretch/>
        </p:blipFill>
        <p:spPr bwMode="auto">
          <a:xfrm>
            <a:off x="125462" y="116631"/>
            <a:ext cx="3906981" cy="3478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176" y="3953445"/>
            <a:ext cx="4975511" cy="2796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7" r="3394"/>
          <a:stretch/>
        </p:blipFill>
        <p:spPr bwMode="auto">
          <a:xfrm>
            <a:off x="4139176" y="116631"/>
            <a:ext cx="5004824" cy="3569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0" t="11967" r="21933" b="10002"/>
          <a:stretch/>
        </p:blipFill>
        <p:spPr bwMode="auto">
          <a:xfrm>
            <a:off x="109527" y="3685828"/>
            <a:ext cx="3815648" cy="3063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24328" y="476672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MILÁN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641588" y="4221088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BENÁTKY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76672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PISA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953445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FLORENCIE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56804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55" t="5055" r="12108" b="13274"/>
          <a:stretch/>
        </p:blipFill>
        <p:spPr bwMode="auto">
          <a:xfrm>
            <a:off x="-57168" y="3160747"/>
            <a:ext cx="4800435" cy="3694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49" r="9360" b="13973"/>
          <a:stretch/>
        </p:blipFill>
        <p:spPr bwMode="auto">
          <a:xfrm>
            <a:off x="4394983" y="3160746"/>
            <a:ext cx="4752528" cy="3694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85" b="7697"/>
          <a:stretch/>
        </p:blipFill>
        <p:spPr bwMode="auto">
          <a:xfrm>
            <a:off x="4299738" y="83096"/>
            <a:ext cx="4847773" cy="3047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6" b="10433"/>
          <a:stretch/>
        </p:blipFill>
        <p:spPr bwMode="auto">
          <a:xfrm>
            <a:off x="12010" y="51017"/>
            <a:ext cx="4252882" cy="30816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43808" y="2852936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LIVIGNO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3501008"/>
            <a:ext cx="1287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SARDÍNIE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2852936"/>
            <a:ext cx="2056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LAGO DI GARDA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65152" y="3282608"/>
            <a:ext cx="1689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SOPKA </a:t>
            </a:r>
            <a:r>
              <a:rPr lang="cs-CZ" b="1" dirty="0">
                <a:solidFill>
                  <a:schemeClr val="bg1"/>
                </a:solidFill>
              </a:rPr>
              <a:t>E</a:t>
            </a:r>
            <a:r>
              <a:rPr lang="cs-CZ" b="1" dirty="0" smtClean="0">
                <a:solidFill>
                  <a:schemeClr val="bg1"/>
                </a:solidFill>
              </a:rPr>
              <a:t>TNA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436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ŘECKÁ REPUBLIKA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HORNATÝ STÁT </a:t>
            </a:r>
          </a:p>
          <a:p>
            <a:r>
              <a:rPr lang="cs-CZ" dirty="0" smtClean="0"/>
              <a:t>MNOHO OSTROVŮ</a:t>
            </a:r>
          </a:p>
          <a:p>
            <a:r>
              <a:rPr lang="cs-CZ" dirty="0" smtClean="0"/>
              <a:t>ANTICKÉ PAMÁTKY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140968"/>
            <a:ext cx="4464496" cy="2978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917" y="1961207"/>
            <a:ext cx="3871630" cy="4158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1028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0"/>
            <a:ext cx="6131024" cy="980728"/>
          </a:xfrm>
        </p:spPr>
        <p:txBody>
          <a:bodyPr/>
          <a:lstStyle/>
          <a:p>
            <a:r>
              <a:rPr lang="cs-CZ" dirty="0" smtClean="0"/>
              <a:t>ATÉNY</a:t>
            </a:r>
            <a:endParaRPr lang="cs-CZ" dirty="0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80"/>
          <a:stretch/>
        </p:blipFill>
        <p:spPr bwMode="auto">
          <a:xfrm>
            <a:off x="0" y="1052736"/>
            <a:ext cx="9144000" cy="56865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1484784"/>
            <a:ext cx="5468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DOMINANTOU MĚSTA JE PAHOREK </a:t>
            </a:r>
            <a:r>
              <a:rPr lang="cs-CZ" dirty="0"/>
              <a:t>A</a:t>
            </a:r>
            <a:r>
              <a:rPr lang="cs-CZ" dirty="0" smtClean="0"/>
              <a:t>KROPOLIS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9309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76"/>
          <a:stretch/>
        </p:blipFill>
        <p:spPr bwMode="auto">
          <a:xfrm>
            <a:off x="179512" y="104412"/>
            <a:ext cx="4032448" cy="5122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13"/>
          <a:stretch/>
        </p:blipFill>
        <p:spPr bwMode="auto">
          <a:xfrm>
            <a:off x="4572000" y="134291"/>
            <a:ext cx="4226866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262461"/>
            <a:ext cx="2634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KLÁŠTERY </a:t>
            </a:r>
            <a:r>
              <a:rPr lang="cs-CZ" b="1" dirty="0"/>
              <a:t>M</a:t>
            </a:r>
            <a:r>
              <a:rPr lang="cs-CZ" b="1" dirty="0" smtClean="0"/>
              <a:t>ETEORA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75951" y="3068782"/>
            <a:ext cx="2728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VĚŠTÍRNA V DELFÁCH</a:t>
            </a:r>
            <a:endParaRPr lang="cs-CZ" b="1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6649" y="4356616"/>
            <a:ext cx="7620000" cy="245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214779" y="3941261"/>
            <a:ext cx="26938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DIVADLO V </a:t>
            </a:r>
            <a:r>
              <a:rPr lang="cs-CZ" b="1" dirty="0"/>
              <a:t>E</a:t>
            </a:r>
            <a:r>
              <a:rPr lang="cs-CZ" b="1" dirty="0" smtClean="0"/>
              <a:t>PIDAURU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14796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7294" y="34993"/>
            <a:ext cx="5344583" cy="3255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78"/>
          <a:stretch/>
        </p:blipFill>
        <p:spPr bwMode="auto">
          <a:xfrm>
            <a:off x="173505" y="39541"/>
            <a:ext cx="3452757" cy="4415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05" y="4371675"/>
            <a:ext cx="8820472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3717032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KORFU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80312" y="3501008"/>
            <a:ext cx="1437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SANTORINI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4086364"/>
            <a:ext cx="1287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LEFKADA</a:t>
            </a:r>
            <a:endParaRPr lang="cs-CZ" b="1" dirty="0"/>
          </a:p>
        </p:txBody>
      </p:sp>
      <p:pic>
        <p:nvPicPr>
          <p:cNvPr id="1026" name="Picture 2" descr="http://www.gify.nou.cz/do3_lode_soubory/l13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290130"/>
            <a:ext cx="1190625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2980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634082"/>
          </a:xfrm>
        </p:spPr>
        <p:txBody>
          <a:bodyPr/>
          <a:lstStyle/>
          <a:p>
            <a:r>
              <a:rPr lang="cs-CZ" sz="3600" dirty="0" smtClean="0"/>
              <a:t>PRACUJ S MAPOU </a:t>
            </a:r>
            <a:r>
              <a:rPr lang="cs-CZ" sz="4400" dirty="0" smtClean="0"/>
              <a:t>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/>
          <a:lstStyle/>
          <a:p>
            <a:r>
              <a:rPr lang="cs-CZ" sz="2400" dirty="0" smtClean="0"/>
              <a:t>VYHLEDEJ VŠECHNA MOŘE, OMÝVAJÍCÍ ŘECKO</a:t>
            </a:r>
          </a:p>
          <a:p>
            <a:r>
              <a:rPr lang="cs-CZ" sz="2400" dirty="0" smtClean="0"/>
              <a:t>NAPIŠ JMÉNA DESETI ŘECKÝCH OSTROVŮ</a:t>
            </a:r>
          </a:p>
          <a:p>
            <a:r>
              <a:rPr lang="cs-CZ" sz="2400" dirty="0" smtClean="0"/>
              <a:t>KTERÉ OSTROVY PATŘÍ K ITÁLII?</a:t>
            </a:r>
          </a:p>
          <a:p>
            <a:r>
              <a:rPr lang="cs-CZ" sz="2400" dirty="0" smtClean="0"/>
              <a:t>VYHLEDEJ ASPOŇ TŘI ITALSKÁ JEZERA (LAGO …..)</a:t>
            </a:r>
          </a:p>
          <a:p>
            <a:r>
              <a:rPr lang="cs-CZ" sz="2400" dirty="0" smtClean="0"/>
              <a:t>VYHLEDEJ ASPOŇ  TŘI VELKÁ MĚSTA VE ŠPANĚLSKU</a:t>
            </a:r>
          </a:p>
          <a:p>
            <a:r>
              <a:rPr lang="cs-CZ" sz="2400" dirty="0" smtClean="0"/>
              <a:t>VYHLEDEJ NEJDELŠÍ JIHOEVROPSKÉ ŘEKY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81889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332656"/>
            <a:ext cx="871296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www.ilexenergy.com/pages/Pictures/S-Europe.jpg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http://upload.wikimedia.org/wikipedia/commons/thumb/9/9a/Flahttp://www.examiner.com/images/blog/wysiwyg/image/olive_oil(4).jpg</a:t>
            </a:r>
            <a:endParaRPr lang="cs-CZ" dirty="0" smtClean="0">
              <a:hlinkClick r:id="rId3"/>
            </a:endParaRP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upload.wikimedia.org/wikipedia/commons/thumb/4/40/Rieslingtrauben.jpg/800</a:t>
            </a:r>
          </a:p>
          <a:p>
            <a:r>
              <a:rPr lang="cs-CZ" dirty="0">
                <a:hlinkClick r:id="rId3"/>
              </a:rPr>
              <a:t>http://3.bp.blogspot.com/-</a:t>
            </a:r>
            <a:r>
              <a:rPr lang="cs-CZ" dirty="0" smtClean="0">
                <a:hlinkClick r:id="rId3"/>
              </a:rPr>
              <a:t>qlKX5OGt_J8/Tkl01cUO-LI/AAAAAAAAAJ4/JUhBmtHP3ww/s200/fig1.jpgpx-</a:t>
            </a:r>
          </a:p>
          <a:p>
            <a:r>
              <a:rPr lang="cs-CZ" dirty="0">
                <a:hlinkClick r:id="rId3"/>
              </a:rPr>
              <a:t>http://upload.wikimedia.org/wikipedia/commons/c/cb/Naartjie_Tree.jpgRieslingtrauben.jpg3.jpgg_of_Spain.svg/750px-Flag_of_Spain.svg.png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www.costamedi.com/files/juan-carlos-y-la-reina.jpeg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http://www.zonu.com/images/0X0/2009-12-02-11289/Spain-physical-map-2005.jpghttp://</a:t>
            </a:r>
            <a:r>
              <a:rPr lang="cs-CZ" dirty="0" smtClean="0">
                <a:hlinkClick r:id="rId5"/>
              </a:rPr>
              <a:t>upload.wikimedia.org/wikipedia/commons/thumb/a/a0/Royal_Palace_of_Madrid_02.jpg/800px-Royal_Palace_of_Madrid_02.jpg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upload.wikimedia.org/wikipedia/commons/c/c0/Sagradafamilia-overview.jpg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www.totalbarca.com/wp-content/uploads/2011/07/Barcelona-New-Camp-Nou.jpg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farm6.static.flickr.com/5002/5285058003_51f0ddfbd5.jpg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portugalsko.ripp.cz/wp-content/uploads/po-map.gif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www.tripzone.cz/content_img_cs/001/lisabon-ponte-25-de-abril-w-1546.jpg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upload.wikimedia.org/wikipedia/commons/thumb/6/66/Torre_de_Belem_1.JPG/800px-Torre_de_Belem_1.JPG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upload.wikimedia.org/wikipedia/commons/thumb/4/48/Cork_Trees_Ubrique.jpg/450px-Cork_Trees_Ubrique.jpg</a:t>
            </a:r>
            <a:endParaRPr lang="cs-CZ" dirty="0" smtClean="0"/>
          </a:p>
          <a:p>
            <a:r>
              <a:rPr lang="cs-CZ" dirty="0"/>
              <a:t>http://guinnessproject.files.wordpress.com/2009/12/fatima2.jpg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7980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8820472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t2.gstatic.com/images?q=tbn:ANd9GcSu6jyeYvMmf9I7RZRmNTMpoYLkUahKqmqYW1OLjc7SilSvXCNH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upload.wikimedia.org/wikipedia/commons/thumb/2/26/It-map-cs.jpg/300px-It-map-cs.jpg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antickamesta.websnadno.cz/Severni_Italie/100_4057.JPG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https://</a:t>
            </a:r>
            <a:r>
              <a:rPr lang="cs-CZ" dirty="0" smtClean="0">
                <a:hlinkClick r:id="rId5"/>
              </a:rPr>
              <a:t>www.italieonline.eu/user/blogimg/summer/rim.jpg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files.starovekyrim.webnode.cz/200000001-34d6135d02/romulus2.jpg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www.peknekrajinky.estranky.sk/img/picture/137/taliansko_2.jpg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static.markiza.sk/a501/image/file/5/0041/3gmxf6x0.jpg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www.detrac.sk/sites/default/files/imagecache/lightbox/images/milano.jpg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www.arch.mcgill.ca/prof/sijpkes/arch374/winter2001/sfarfa/philopanoramica.jpg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upload.wikimedia.org/wikipedia/commons/thumb/9/90/EtnaAvi%C3%B3.JPG/799px-EtnaAvi%C3%B3.JPG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i.ck.cz/f/813/64.jpg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upload.wikimedia.org/wikipedia/commons/thumb/a/a8/Benacus_creino.jpg/800px-Benacus_creino.jpg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www.renytravel.cz/fileadmin/hotelImage/zili0020_intermonti_01.jpg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www.bedekr.cz/files/staty/mapy/141.jpG</a:t>
            </a:r>
          </a:p>
          <a:p>
            <a:r>
              <a:rPr lang="cs-CZ" dirty="0" smtClean="0">
                <a:hlinkClick r:id="rId15"/>
              </a:rPr>
              <a:t>http://t2.gstatic.com/images?q=tbn:ANd9GcTUcdG1aJ22WffioUY190xEfCGsW1qk_X_mBRFQjQw6w5Ng_wTHYQ</a:t>
            </a:r>
            <a:endParaRPr lang="cs-CZ" dirty="0" smtClean="0"/>
          </a:p>
          <a:p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upload.wikimedia.org/wikipedia/commons/thumb/5/5e/Meteora_Agios_Triadas_IMG_7632.jpg/399px-Meteora_Agios_Triadas_IMG_7632.jpg</a:t>
            </a:r>
            <a:endParaRPr lang="cs-CZ" dirty="0" smtClean="0"/>
          </a:p>
          <a:p>
            <a:r>
              <a:rPr lang="cs-CZ" dirty="0"/>
              <a:t>http://i.idnes.cz/07/092/gal/BAR1dc8a6_AGE_K98_296392.jpg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http://img.aktualne.centrum.cz/406/72/4067236-recko-ostrov-santorini.jpg</a:t>
            </a:r>
          </a:p>
        </p:txBody>
      </p:sp>
    </p:spTree>
    <p:extLst>
      <p:ext uri="{BB962C8B-B14F-4D97-AF65-F5344CB8AC3E}">
        <p14:creationId xmlns:p14="http://schemas.microsoft.com/office/powerpoint/2010/main" val="1698928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404664"/>
            <a:ext cx="914400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upload.wikimedia.org/wikipedia/commons/thumb/6/6c/CorfouSatellite.jpg/447px-CorfouSatellite.jpg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upload.wikimedia.org/wikipedia/commons/thumb/7/77/Lefkada_kosta.jpg/800px-Lefkada_kosta.jpg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upload.wikimedia.org/wikipedia/commons/thumb/5/5a/Theatre_of_Epidaurus_1.jpg/800px-Theatre_of_Epidaurus_1.jpg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26737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295</TotalTime>
  <Words>408</Words>
  <Application>Microsoft Office PowerPoint</Application>
  <PresentationFormat>Předvádění na obrazovce (4:3)</PresentationFormat>
  <Paragraphs>127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Silk</vt:lpstr>
      <vt:lpstr>Prezentace aplikace PowerPoint</vt:lpstr>
      <vt:lpstr>JIŽNÍ  EVROPA</vt:lpstr>
      <vt:lpstr>STÁTY A HLAVNÍ MĚSTA: </vt:lpstr>
      <vt:lpstr>CHARAKTERISTIKA:</vt:lpstr>
      <vt:lpstr>Prezentace aplikace PowerPoint</vt:lpstr>
      <vt:lpstr>ŠPANĚLSKÉ KRÁLOVSTVÍ</vt:lpstr>
      <vt:lpstr>Prezentace aplikace PowerPoint</vt:lpstr>
      <vt:lpstr>Madrid – hlavní město, 6 mil. obyvatel</vt:lpstr>
      <vt:lpstr>Barcelona</vt:lpstr>
      <vt:lpstr>PORTUGALSKÁ  REPUBLIKA</vt:lpstr>
      <vt:lpstr>Hlavní město Lisabon</vt:lpstr>
      <vt:lpstr>Prezentace aplikace PowerPoint</vt:lpstr>
      <vt:lpstr>ITALSKÁ REPUBLIKA</vt:lpstr>
      <vt:lpstr>Řím, věčné město</vt:lpstr>
      <vt:lpstr>MÍSTA PRO DOVOLENOU</vt:lpstr>
      <vt:lpstr>Prezentace aplikace PowerPoint</vt:lpstr>
      <vt:lpstr>Prezentace aplikace PowerPoint</vt:lpstr>
      <vt:lpstr>ŘECKÁ REPUBLIKA</vt:lpstr>
      <vt:lpstr>ATÉNY</vt:lpstr>
      <vt:lpstr>Prezentace aplikace PowerPoint</vt:lpstr>
      <vt:lpstr>Prezentace aplikace PowerPoint</vt:lpstr>
      <vt:lpstr>PRACUJ S MAPOU 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Dostálová</dc:creator>
  <cp:lastModifiedBy>pc</cp:lastModifiedBy>
  <cp:revision>30</cp:revision>
  <dcterms:created xsi:type="dcterms:W3CDTF">2012-01-10T17:48:40Z</dcterms:created>
  <dcterms:modified xsi:type="dcterms:W3CDTF">2013-06-17T15:31:38Z</dcterms:modified>
</cp:coreProperties>
</file>