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VY_32_INOVACE_4C51M2_Slovní úlohy – o x méně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– o x méně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VY_32_INOVACE_4C51M2_Slovní úlohy – o x méně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Slovní úlohy – o x méně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10813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Určeno pro žáky 2. ročníku ZŠ</a:t>
            </a:r>
          </a:p>
          <a:p>
            <a:r>
              <a:rPr lang="cs-CZ" dirty="0" smtClean="0"/>
              <a:t>Materiál pro využití na interaktivní tabuli</a:t>
            </a:r>
          </a:p>
          <a:p>
            <a:r>
              <a:rPr lang="cs-CZ" dirty="0" smtClean="0"/>
              <a:t>Nácvik řešení slovních úloh typu o x méně</a:t>
            </a:r>
          </a:p>
          <a:p>
            <a:r>
              <a:rPr lang="cs-CZ" dirty="0" smtClean="0"/>
              <a:t>Postupná prezentace řešení úloh</a:t>
            </a:r>
          </a:p>
          <a:p>
            <a:r>
              <a:rPr lang="cs-CZ" dirty="0" smtClean="0"/>
              <a:t>Pomůcky – žáci mohou využít tabulky; poslední snímek slouží k samostatné práci žáků nebo můžeme vytisknout jako pracovní list</a:t>
            </a:r>
          </a:p>
          <a:p>
            <a:r>
              <a:rPr lang="cs-CZ" dirty="0" smtClean="0"/>
              <a:t>Metodické poznámky – snímek 3, 4, 5 – nejprve se zobrazí zadání úlohy, poté postupně řešení; snímek 6 – určeno k </a:t>
            </a:r>
            <a:r>
              <a:rPr lang="cs-CZ" smtClean="0"/>
              <a:t>samostatné práci žáků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6511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0">
              <a:schemeClr val="accent2">
                <a:lumMod val="75000"/>
                <a:alpha val="5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78817"/>
            <a:ext cx="786946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Eva nasbírala 13 hříbků. Katka nasbírala </a:t>
            </a:r>
          </a:p>
          <a:p>
            <a:r>
              <a:rPr lang="cs-CZ" sz="3200" dirty="0" smtClean="0">
                <a:latin typeface="Comic Sans MS" pitchFamily="66" charset="0"/>
              </a:rPr>
              <a:t>o 4 méně. Kolik hříbků nasbírala Katka?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88539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Eva ________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74681"/>
            <a:ext cx="3995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Katka __ o __ méně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414985"/>
            <a:ext cx="26837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Katka 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29900" y="2485324"/>
            <a:ext cx="3555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OOOOOOOOOO  OOO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9900" y="3374681"/>
            <a:ext cx="2392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Comic Sans MS" pitchFamily="66" charset="0"/>
              </a:rPr>
              <a:t>OOOOOOOOO</a:t>
            </a:r>
            <a:endParaRPr lang="cs-CZ" sz="24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23862" y="4293096"/>
            <a:ext cx="2004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13 – 4 = 9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517231"/>
            <a:ext cx="4934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Katka nasbírala 9 hříbků.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19872" y="2488539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13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38682" y="3265715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4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061589" y="4293096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9" name="Šipka ve tvaru U 28"/>
          <p:cNvSpPr/>
          <p:nvPr/>
        </p:nvSpPr>
        <p:spPr>
          <a:xfrm rot="5400000" flipH="1">
            <a:off x="4209978" y="2855765"/>
            <a:ext cx="1086014" cy="724891"/>
          </a:xfrm>
          <a:prstGeom prst="uturnArrow">
            <a:avLst>
              <a:gd name="adj1" fmla="val 25000"/>
              <a:gd name="adj2" fmla="val 25000"/>
              <a:gd name="adj3" fmla="val 25000"/>
              <a:gd name="adj4" fmla="val 50000"/>
              <a:gd name="adj5" fmla="val 7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janacechova\AppData\Local\Microsoft\Windows\Temporary Internet Files\Content.IE5\DE4CGPLA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348" y="4877871"/>
            <a:ext cx="2154334" cy="182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62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000">
              <a:schemeClr val="accent3">
                <a:lumMod val="75000"/>
                <a:alpha val="69000"/>
              </a:schemeClr>
            </a:gs>
            <a:gs pos="2000">
              <a:schemeClr val="accent3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78817"/>
            <a:ext cx="78566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Petr má 12 autíček. Jakub má o 5 méně. </a:t>
            </a:r>
          </a:p>
          <a:p>
            <a:r>
              <a:rPr lang="cs-CZ" sz="3200" dirty="0" smtClean="0">
                <a:latin typeface="Comic Sans MS" pitchFamily="66" charset="0"/>
              </a:rPr>
              <a:t>Kolik autíček má Jakub?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88539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Petr _______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74681"/>
            <a:ext cx="38122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Jakub _ o __ méně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414985"/>
            <a:ext cx="27590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Jakub 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29900" y="2485324"/>
            <a:ext cx="3310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OOOOOOOOOO  OO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9900" y="3374681"/>
            <a:ext cx="1901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Comic Sans MS" pitchFamily="66" charset="0"/>
              </a:rPr>
              <a:t>OOOOOOO</a:t>
            </a:r>
            <a:endParaRPr lang="cs-CZ" sz="24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23862" y="4293096"/>
            <a:ext cx="2004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12 – 5 = 7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517231"/>
            <a:ext cx="40222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Jakub má 7 autíček.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19872" y="2488539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12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413517" y="3296198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latin typeface="Comic Sans MS" pitchFamily="66" charset="0"/>
              </a:rPr>
              <a:t>5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3188840" y="4400232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9" name="Šipka ve tvaru U 28"/>
          <p:cNvSpPr/>
          <p:nvPr/>
        </p:nvSpPr>
        <p:spPr>
          <a:xfrm rot="5400000" flipH="1">
            <a:off x="4209978" y="2855765"/>
            <a:ext cx="1086014" cy="724891"/>
          </a:xfrm>
          <a:prstGeom prst="uturnArrow">
            <a:avLst>
              <a:gd name="adj1" fmla="val 25000"/>
              <a:gd name="adj2" fmla="val 25000"/>
              <a:gd name="adj3" fmla="val 25000"/>
              <a:gd name="adj4" fmla="val 50000"/>
              <a:gd name="adj5" fmla="val 7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675" y="5268073"/>
            <a:ext cx="2754415" cy="1257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7065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000">
              <a:schemeClr val="accent6">
                <a:lumMod val="60000"/>
                <a:lumOff val="40000"/>
              </a:schemeClr>
            </a:gs>
            <a:gs pos="2000">
              <a:schemeClr val="accent6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1628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Maminka zavařila 11 sklenic švestek. Teta </a:t>
            </a:r>
          </a:p>
          <a:p>
            <a:r>
              <a:rPr lang="cs-CZ" sz="3200" dirty="0">
                <a:latin typeface="Comic Sans MS" pitchFamily="66" charset="0"/>
              </a:rPr>
              <a:t>z</a:t>
            </a:r>
            <a:r>
              <a:rPr lang="cs-CZ" sz="3200" dirty="0" smtClean="0">
                <a:latin typeface="Comic Sans MS" pitchFamily="66" charset="0"/>
              </a:rPr>
              <a:t>avařila o 6 sklenic švestek méně. Kolik </a:t>
            </a:r>
          </a:p>
          <a:p>
            <a:r>
              <a:rPr lang="cs-CZ" sz="3200" dirty="0">
                <a:latin typeface="Comic Sans MS" pitchFamily="66" charset="0"/>
              </a:rPr>
              <a:t>s</a:t>
            </a:r>
            <a:r>
              <a:rPr lang="cs-CZ" sz="3200" dirty="0" smtClean="0">
                <a:latin typeface="Comic Sans MS" pitchFamily="66" charset="0"/>
              </a:rPr>
              <a:t>klenic švestek zavařila teta?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88539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Maminka 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74681"/>
            <a:ext cx="3805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Teta  _ o  __ méně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414985"/>
            <a:ext cx="25058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Teta _____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29900" y="2485324"/>
            <a:ext cx="3065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omic Sans MS" pitchFamily="66" charset="0"/>
              </a:rPr>
              <a:t>OOOOOOOOOO  O</a:t>
            </a:r>
            <a:endParaRPr lang="cs-CZ" sz="24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9900" y="3374681"/>
            <a:ext cx="1410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Comic Sans MS" pitchFamily="66" charset="0"/>
              </a:rPr>
              <a:t>OOOOO</a:t>
            </a:r>
            <a:endParaRPr lang="cs-CZ" sz="24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23862" y="4293096"/>
            <a:ext cx="19383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11 – 6 = 5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517231"/>
            <a:ext cx="6247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Teta zavařila 5 sklenic švestek.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19872" y="2488539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11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406663" y="3341746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6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188840" y="4400232"/>
            <a:ext cx="648072" cy="58477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9" name="Šipka ve tvaru U 28"/>
          <p:cNvSpPr/>
          <p:nvPr/>
        </p:nvSpPr>
        <p:spPr>
          <a:xfrm rot="5400000" flipH="1">
            <a:off x="4209978" y="2855765"/>
            <a:ext cx="1086014" cy="724891"/>
          </a:xfrm>
          <a:prstGeom prst="uturnArrow">
            <a:avLst>
              <a:gd name="adj1" fmla="val 25000"/>
              <a:gd name="adj2" fmla="val 25000"/>
              <a:gd name="adj3" fmla="val 25000"/>
              <a:gd name="adj4" fmla="val 50000"/>
              <a:gd name="adj5" fmla="val 7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74" name="Picture 2" descr="C:\Users\janacechova\AppData\Local\Microsoft\Windows\Temporary Internet Files\Content.IE5\VNVWNQTE\MC90019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999760"/>
            <a:ext cx="1831738" cy="1358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2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86946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Eva nasbírala 13 hříbků. Katka nasbírala </a:t>
            </a:r>
          </a:p>
          <a:p>
            <a:r>
              <a:rPr lang="cs-CZ" sz="3200" dirty="0" smtClean="0">
                <a:latin typeface="Comic Sans MS" pitchFamily="66" charset="0"/>
              </a:rPr>
              <a:t>o 4 méně. Kolik hříbků nasbírala Katka?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6392" y="2636912"/>
            <a:ext cx="78566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Petr má 12 autíček. Jakub má o 5 méně. </a:t>
            </a:r>
          </a:p>
          <a:p>
            <a:r>
              <a:rPr lang="cs-CZ" sz="3200" dirty="0" smtClean="0">
                <a:latin typeface="Comic Sans MS" pitchFamily="66" charset="0"/>
              </a:rPr>
              <a:t>Kolik autíček má Jakub?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97152"/>
            <a:ext cx="81628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Maminka zavařila 11 sklenic švestek. Teta </a:t>
            </a:r>
          </a:p>
          <a:p>
            <a:r>
              <a:rPr lang="cs-CZ" sz="3200" dirty="0">
                <a:latin typeface="Comic Sans MS" pitchFamily="66" charset="0"/>
              </a:rPr>
              <a:t>z</a:t>
            </a:r>
            <a:r>
              <a:rPr lang="cs-CZ" sz="3200" dirty="0" smtClean="0">
                <a:latin typeface="Comic Sans MS" pitchFamily="66" charset="0"/>
              </a:rPr>
              <a:t>avařila o 6 sklenic švestek méně. Kolik </a:t>
            </a:r>
          </a:p>
          <a:p>
            <a:r>
              <a:rPr lang="cs-CZ" sz="3200" dirty="0">
                <a:latin typeface="Comic Sans MS" pitchFamily="66" charset="0"/>
              </a:rPr>
              <a:t>s</a:t>
            </a:r>
            <a:r>
              <a:rPr lang="cs-CZ" sz="3200" dirty="0" smtClean="0">
                <a:latin typeface="Comic Sans MS" pitchFamily="66" charset="0"/>
              </a:rPr>
              <a:t>klenic švestek zavařila teta?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Sedmiúhelník 4"/>
          <p:cNvSpPr/>
          <p:nvPr/>
        </p:nvSpPr>
        <p:spPr>
          <a:xfrm>
            <a:off x="120328" y="548680"/>
            <a:ext cx="576064" cy="538609"/>
          </a:xfrm>
          <a:prstGeom prst="hept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6" name="Sedmiúhelník 5"/>
          <p:cNvSpPr/>
          <p:nvPr/>
        </p:nvSpPr>
        <p:spPr>
          <a:xfrm>
            <a:off x="120328" y="2647344"/>
            <a:ext cx="576064" cy="538609"/>
          </a:xfrm>
          <a:prstGeom prst="hept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7" name="Sedmiúhelník 6"/>
          <p:cNvSpPr/>
          <p:nvPr/>
        </p:nvSpPr>
        <p:spPr>
          <a:xfrm>
            <a:off x="126079" y="4797152"/>
            <a:ext cx="576064" cy="538609"/>
          </a:xfrm>
          <a:prstGeom prst="hept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4098" name="Picture 2" descr="C:\Users\janacechova\AppData\Local\Microsoft\Windows\Temporary Internet Files\Content.IE5\DE4CGPLA\MC9001225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877272"/>
            <a:ext cx="1231949" cy="78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cechova\AppData\Local\Microsoft\Windows\Temporary Internet Files\Content.IE5\K0O7W0UI\MC90044173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750" y="305023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cechova\AppData\Local\Microsoft\Windows\Temporary Internet Files\Content.IE5\AM1I8PN9\MC9001916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356" y="1268760"/>
            <a:ext cx="1255674" cy="120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82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38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443</TotalTime>
  <Words>306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36</cp:revision>
  <dcterms:created xsi:type="dcterms:W3CDTF">2011-08-21T15:31:45Z</dcterms:created>
  <dcterms:modified xsi:type="dcterms:W3CDTF">2012-08-26T15:38:51Z</dcterms:modified>
</cp:coreProperties>
</file>