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1"/>
  </p:notesMasterIdLst>
  <p:sldIdLst>
    <p:sldId id="256" r:id="rId2"/>
    <p:sldId id="258" r:id="rId3"/>
    <p:sldId id="259" r:id="rId4"/>
    <p:sldId id="264" r:id="rId5"/>
    <p:sldId id="265" r:id="rId6"/>
    <p:sldId id="266" r:id="rId7"/>
    <p:sldId id="257" r:id="rId8"/>
    <p:sldId id="267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FF"/>
    <a:srgbClr val="CCCCFF"/>
    <a:srgbClr val="CCFFCC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E8B1032C-EA38-4F05-BA0D-38AFFFC7BED3}" styleName="Světlý styl 3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VY_32_INOVACE_4C53M2_Sčítání a odčítání do 14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Sčítání a odčítání do 14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VY_32_INOVACE_4C53M2_Sčítání a odčítání do 14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Sčítání a odčítání do 14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0136331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/>
              <a:t>Určeno pro žáky 2. ročníku ZŠ</a:t>
            </a:r>
          </a:p>
          <a:p>
            <a:r>
              <a:rPr lang="cs-CZ" dirty="0"/>
              <a:t>Materiál pro využití na interaktivní tabuli</a:t>
            </a:r>
          </a:p>
          <a:p>
            <a:r>
              <a:rPr lang="cs-CZ" dirty="0" smtClean="0"/>
              <a:t>Pomůcky – fixy na tabuli</a:t>
            </a:r>
          </a:p>
          <a:p>
            <a:r>
              <a:rPr lang="cs-CZ" dirty="0" smtClean="0"/>
              <a:t>Slouží k nácviku sčítání a odčítání do 14 s přechodem přes desítku</a:t>
            </a:r>
          </a:p>
          <a:p>
            <a:r>
              <a:rPr lang="cs-CZ" dirty="0" smtClean="0"/>
              <a:t>Výhodou je při opakovaném procvičování možnost sebekontroly podle kontrolního snímku</a:t>
            </a:r>
          </a:p>
          <a:p>
            <a:r>
              <a:rPr lang="cs-CZ" dirty="0" smtClean="0"/>
              <a:t>Metodické poznámky – snímek 3 – sčítání s rozkladem; snímek 5 – procvičování zábavnou formou; snímek 7 – odčítání s rozkladem; snímky 4, 6, 8 </a:t>
            </a:r>
            <a:r>
              <a:rPr lang="cs-CZ" smtClean="0"/>
              <a:t>- kontrolní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721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11760" y="260648"/>
            <a:ext cx="529484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Sčítej s pomocí rozkladu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124744"/>
            <a:ext cx="1383712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9</a:t>
            </a:r>
            <a:r>
              <a:rPr lang="cs-CZ" sz="3200" b="1" dirty="0" smtClean="0"/>
              <a:t> + 5 = 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/>
              <a:t>6</a:t>
            </a:r>
            <a:r>
              <a:rPr lang="cs-CZ" sz="3200" b="1" dirty="0" smtClean="0"/>
              <a:t> + 8 =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/>
              <a:t>7</a:t>
            </a:r>
            <a:r>
              <a:rPr lang="cs-CZ" sz="3200" b="1" dirty="0" smtClean="0"/>
              <a:t> + 7 =</a:t>
            </a:r>
          </a:p>
          <a:p>
            <a:endParaRPr lang="cs-CZ" sz="3200" b="1" dirty="0" smtClean="0"/>
          </a:p>
          <a:p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61037" y="1787415"/>
            <a:ext cx="1290738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5</a:t>
            </a:r>
            <a:r>
              <a:rPr lang="cs-CZ" sz="3200" b="1" dirty="0" smtClean="0"/>
              <a:t> + 9 =</a:t>
            </a:r>
          </a:p>
          <a:p>
            <a:endParaRPr lang="cs-CZ" sz="3200" b="1" dirty="0" smtClean="0"/>
          </a:p>
          <a:p>
            <a:endParaRPr lang="cs-CZ" sz="3200" b="1" dirty="0"/>
          </a:p>
          <a:p>
            <a:endParaRPr lang="cs-CZ" sz="3200" b="1" dirty="0"/>
          </a:p>
          <a:p>
            <a:r>
              <a:rPr lang="cs-CZ" sz="3200" b="1" dirty="0"/>
              <a:t>6</a:t>
            </a:r>
            <a:r>
              <a:rPr lang="cs-CZ" sz="3200" b="1" dirty="0" smtClean="0"/>
              <a:t> + 8 =</a:t>
            </a:r>
          </a:p>
          <a:p>
            <a:endParaRPr lang="cs-CZ" sz="3200" b="1" dirty="0" smtClean="0"/>
          </a:p>
          <a:p>
            <a:endParaRPr lang="cs-CZ" sz="3200" b="1" dirty="0"/>
          </a:p>
          <a:p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566031" y="1920637"/>
            <a:ext cx="360040" cy="36004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82596" y="1920637"/>
            <a:ext cx="360040" cy="36004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926071" y="1596601"/>
            <a:ext cx="436545" cy="324036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342989" y="1596601"/>
            <a:ext cx="77106" cy="324036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650874" y="3879344"/>
            <a:ext cx="360040" cy="36004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67439" y="3879344"/>
            <a:ext cx="360040" cy="36004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1010914" y="3555308"/>
            <a:ext cx="436545" cy="324036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427832" y="3555308"/>
            <a:ext cx="77106" cy="324036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612621" y="5877272"/>
            <a:ext cx="360040" cy="36004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229186" y="5877272"/>
            <a:ext cx="360040" cy="36004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972661" y="5553236"/>
            <a:ext cx="436545" cy="324036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389579" y="5553236"/>
            <a:ext cx="77106" cy="324036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5275587" y="2612104"/>
            <a:ext cx="360040" cy="36004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892152" y="2612104"/>
            <a:ext cx="360040" cy="36004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5635627" y="2288068"/>
            <a:ext cx="436545" cy="324036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052545" y="2288068"/>
            <a:ext cx="77106" cy="324036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5294513" y="4542015"/>
            <a:ext cx="360040" cy="36004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911078" y="4542015"/>
            <a:ext cx="360040" cy="36004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>
              <a:solidFill>
                <a:prstClr val="black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5654553" y="4217979"/>
            <a:ext cx="436545" cy="324036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071471" y="4217979"/>
            <a:ext cx="77106" cy="324036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76383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11760" y="260648"/>
            <a:ext cx="529484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Sčítej s pomocí rozkladu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124744"/>
            <a:ext cx="1893467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9</a:t>
            </a:r>
            <a:r>
              <a:rPr lang="cs-CZ" sz="3200" b="1" dirty="0" smtClean="0"/>
              <a:t> + 5 = 14 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/>
              <a:t>6</a:t>
            </a:r>
            <a:r>
              <a:rPr lang="cs-CZ" sz="3200" b="1" dirty="0" smtClean="0"/>
              <a:t> + 8 = 14</a:t>
            </a:r>
          </a:p>
          <a:p>
            <a:endParaRPr lang="cs-CZ" sz="3200" b="1" dirty="0" smtClean="0"/>
          </a:p>
          <a:p>
            <a:endParaRPr lang="cs-CZ" sz="3200" b="1" dirty="0" smtClean="0"/>
          </a:p>
          <a:p>
            <a:endParaRPr lang="cs-CZ" sz="3200" b="1" dirty="0"/>
          </a:p>
          <a:p>
            <a:r>
              <a:rPr lang="cs-CZ" sz="3200" b="1" dirty="0"/>
              <a:t>7</a:t>
            </a:r>
            <a:r>
              <a:rPr lang="cs-CZ" sz="3200" b="1" dirty="0" smtClean="0"/>
              <a:t> + 7 = 14</a:t>
            </a:r>
          </a:p>
          <a:p>
            <a:endParaRPr lang="cs-CZ" sz="3200" b="1" dirty="0" smtClean="0"/>
          </a:p>
          <a:p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5261037" y="1787415"/>
            <a:ext cx="1800493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/>
              <a:t>5</a:t>
            </a:r>
            <a:r>
              <a:rPr lang="cs-CZ" sz="3200" b="1" dirty="0" smtClean="0"/>
              <a:t> + 9 = 14</a:t>
            </a:r>
          </a:p>
          <a:p>
            <a:endParaRPr lang="cs-CZ" sz="3200" b="1" dirty="0" smtClean="0"/>
          </a:p>
          <a:p>
            <a:endParaRPr lang="cs-CZ" sz="3200" b="1" dirty="0"/>
          </a:p>
          <a:p>
            <a:endParaRPr lang="cs-CZ" sz="3200" b="1" dirty="0"/>
          </a:p>
          <a:p>
            <a:r>
              <a:rPr lang="cs-CZ" sz="3200" b="1" dirty="0" smtClean="0"/>
              <a:t>8 + 6 = 14</a:t>
            </a:r>
          </a:p>
          <a:p>
            <a:endParaRPr lang="cs-CZ" sz="3200" b="1" dirty="0" smtClean="0"/>
          </a:p>
          <a:p>
            <a:endParaRPr lang="cs-CZ" sz="3200" b="1" dirty="0"/>
          </a:p>
          <a:p>
            <a:endParaRPr lang="cs-CZ" sz="3200" b="1" dirty="0"/>
          </a:p>
        </p:txBody>
      </p:sp>
      <p:sp>
        <p:nvSpPr>
          <p:cNvPr id="5" name="Obdélník 4"/>
          <p:cNvSpPr/>
          <p:nvPr/>
        </p:nvSpPr>
        <p:spPr>
          <a:xfrm>
            <a:off x="566031" y="1920637"/>
            <a:ext cx="360040" cy="36004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1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82596" y="1920637"/>
            <a:ext cx="360040" cy="36004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4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926071" y="1596601"/>
            <a:ext cx="436545" cy="324036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1342989" y="1596601"/>
            <a:ext cx="77106" cy="324036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Obdélník 8"/>
          <p:cNvSpPr/>
          <p:nvPr/>
        </p:nvSpPr>
        <p:spPr>
          <a:xfrm>
            <a:off x="650874" y="3879344"/>
            <a:ext cx="360040" cy="36004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4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267439" y="3879344"/>
            <a:ext cx="360040" cy="36004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4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 flipH="1">
            <a:off x="1010914" y="3555308"/>
            <a:ext cx="436545" cy="324036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1427832" y="3555308"/>
            <a:ext cx="77106" cy="324036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612621" y="5877272"/>
            <a:ext cx="360040" cy="36004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3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229186" y="5877272"/>
            <a:ext cx="360040" cy="36004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4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15" name="Přímá spojnice 14"/>
          <p:cNvCxnSpPr/>
          <p:nvPr/>
        </p:nvCxnSpPr>
        <p:spPr>
          <a:xfrm flipH="1">
            <a:off x="972661" y="5553236"/>
            <a:ext cx="436545" cy="324036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1389579" y="5553236"/>
            <a:ext cx="77106" cy="324036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Obdélník 16"/>
          <p:cNvSpPr/>
          <p:nvPr/>
        </p:nvSpPr>
        <p:spPr>
          <a:xfrm>
            <a:off x="5275587" y="2612104"/>
            <a:ext cx="360040" cy="36004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5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892152" y="2612104"/>
            <a:ext cx="360040" cy="36004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4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19" name="Přímá spojnice 18"/>
          <p:cNvCxnSpPr/>
          <p:nvPr/>
        </p:nvCxnSpPr>
        <p:spPr>
          <a:xfrm flipH="1">
            <a:off x="5635627" y="2288068"/>
            <a:ext cx="436545" cy="324036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052545" y="2288068"/>
            <a:ext cx="77106" cy="324036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5294513" y="4542015"/>
            <a:ext cx="360040" cy="36004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2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911078" y="4542015"/>
            <a:ext cx="360040" cy="360040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prstClr val="black"/>
                </a:solidFill>
              </a:rPr>
              <a:t>4</a:t>
            </a:r>
            <a:endParaRPr lang="cs-CZ" dirty="0">
              <a:solidFill>
                <a:prstClr val="black"/>
              </a:solidFill>
            </a:endParaRPr>
          </a:p>
        </p:txBody>
      </p:sp>
      <p:cxnSp>
        <p:nvCxnSpPr>
          <p:cNvPr id="23" name="Přímá spojnice 22"/>
          <p:cNvCxnSpPr/>
          <p:nvPr/>
        </p:nvCxnSpPr>
        <p:spPr>
          <a:xfrm flipH="1">
            <a:off x="5654553" y="4217979"/>
            <a:ext cx="436545" cy="324036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6071471" y="4217979"/>
            <a:ext cx="77106" cy="324036"/>
          </a:xfrm>
          <a:prstGeom prst="line">
            <a:avLst/>
          </a:prstGeom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668050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98768008"/>
              </p:ext>
            </p:extLst>
          </p:nvPr>
        </p:nvGraphicFramePr>
        <p:xfrm>
          <a:off x="467544" y="1556792"/>
          <a:ext cx="1584176" cy="512064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792088"/>
                <a:gridCol w="792088"/>
              </a:tblGrid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8</a:t>
                      </a:r>
                      <a:endParaRPr lang="cs-CZ" sz="36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5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9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7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3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2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Pravoúhlý trojúhelník 3"/>
          <p:cNvSpPr/>
          <p:nvPr/>
        </p:nvSpPr>
        <p:spPr>
          <a:xfrm rot="8145144">
            <a:off x="347602" y="715593"/>
            <a:ext cx="1800200" cy="172819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83675" y="740525"/>
            <a:ext cx="1128053" cy="73198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11</a:t>
            </a:r>
            <a:endParaRPr lang="cs-CZ" sz="3600" b="1" dirty="0">
              <a:solidFill>
                <a:srgbClr val="00206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73787894"/>
              </p:ext>
            </p:extLst>
          </p:nvPr>
        </p:nvGraphicFramePr>
        <p:xfrm>
          <a:off x="7232815" y="2682710"/>
          <a:ext cx="1584176" cy="320040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792088"/>
                <a:gridCol w="792088"/>
              </a:tblGrid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7</a:t>
                      </a:r>
                      <a:endParaRPr lang="cs-CZ" sz="36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8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5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9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Pravoúhlý trojúhelník 6"/>
          <p:cNvSpPr/>
          <p:nvPr/>
        </p:nvSpPr>
        <p:spPr>
          <a:xfrm rot="8145144">
            <a:off x="6996198" y="1818610"/>
            <a:ext cx="1800200" cy="1728192"/>
          </a:xfrm>
          <a:prstGeom prst="rt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344201" y="1792615"/>
            <a:ext cx="1104194" cy="837882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14</a:t>
            </a:r>
            <a:endParaRPr lang="cs-CZ" sz="3600" b="1" dirty="0">
              <a:solidFill>
                <a:srgbClr val="002060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94061328"/>
              </p:ext>
            </p:extLst>
          </p:nvPr>
        </p:nvGraphicFramePr>
        <p:xfrm>
          <a:off x="4889151" y="1435673"/>
          <a:ext cx="1584176" cy="448056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792088"/>
                <a:gridCol w="792088"/>
              </a:tblGrid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3</a:t>
                      </a:r>
                      <a:endParaRPr lang="cs-CZ" sz="36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5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8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7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9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" name="Pravoúhlý trojúhelník 9"/>
          <p:cNvSpPr/>
          <p:nvPr/>
        </p:nvSpPr>
        <p:spPr>
          <a:xfrm rot="8145144">
            <a:off x="4737950" y="571582"/>
            <a:ext cx="1800200" cy="172819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5072953" y="548680"/>
            <a:ext cx="1130194" cy="74298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12</a:t>
            </a:r>
            <a:endParaRPr lang="cs-CZ" sz="3600" b="1" dirty="0">
              <a:solidFill>
                <a:srgbClr val="002060"/>
              </a:solidFill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9416377"/>
              </p:ext>
            </p:extLst>
          </p:nvPr>
        </p:nvGraphicFramePr>
        <p:xfrm>
          <a:off x="2495404" y="2826725"/>
          <a:ext cx="1584176" cy="384048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792088"/>
                <a:gridCol w="792088"/>
              </a:tblGrid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9</a:t>
                      </a:r>
                      <a:endParaRPr lang="cs-CZ" sz="36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7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5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8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3" name="Pravoúhlý trojúhelník 12"/>
          <p:cNvSpPr/>
          <p:nvPr/>
        </p:nvSpPr>
        <p:spPr>
          <a:xfrm rot="8145144">
            <a:off x="2327313" y="1951638"/>
            <a:ext cx="1800200" cy="1728192"/>
          </a:xfrm>
          <a:prstGeom prst="rt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2717137" y="1988840"/>
            <a:ext cx="1020551" cy="826894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13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5193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0350232"/>
              </p:ext>
            </p:extLst>
          </p:nvPr>
        </p:nvGraphicFramePr>
        <p:xfrm>
          <a:off x="467544" y="1556792"/>
          <a:ext cx="1584176" cy="5120640"/>
        </p:xfrm>
        <a:graphic>
          <a:graphicData uri="http://schemas.openxmlformats.org/drawingml/2006/table">
            <a:tbl>
              <a:tblPr firstRow="1" bandRow="1">
                <a:tableStyleId>{616DA210-FB5B-4158-B5E0-FEB733F419BA}</a:tableStyleId>
              </a:tblPr>
              <a:tblGrid>
                <a:gridCol w="792088"/>
                <a:gridCol w="792088"/>
              </a:tblGrid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8</a:t>
                      </a:r>
                      <a:endParaRPr lang="cs-CZ" sz="36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3</a:t>
                      </a:r>
                      <a:endParaRPr lang="cs-CZ" sz="36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7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5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9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2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5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7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3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8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2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9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4" name="Pravoúhlý trojúhelník 3"/>
          <p:cNvSpPr/>
          <p:nvPr/>
        </p:nvSpPr>
        <p:spPr>
          <a:xfrm rot="8145144">
            <a:off x="347602" y="715593"/>
            <a:ext cx="1800200" cy="172819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683675" y="740525"/>
            <a:ext cx="1128053" cy="731988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11</a:t>
            </a:r>
            <a:endParaRPr lang="cs-CZ" sz="3600" b="1" dirty="0">
              <a:solidFill>
                <a:srgbClr val="00206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70120609"/>
              </p:ext>
            </p:extLst>
          </p:nvPr>
        </p:nvGraphicFramePr>
        <p:xfrm>
          <a:off x="7232815" y="2682710"/>
          <a:ext cx="1584176" cy="3200400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792088"/>
                <a:gridCol w="792088"/>
              </a:tblGrid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7</a:t>
                      </a:r>
                      <a:endParaRPr lang="cs-CZ" sz="36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7</a:t>
                      </a:r>
                      <a:endParaRPr lang="cs-CZ" sz="36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8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8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5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9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9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5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7" name="Pravoúhlý trojúhelník 6"/>
          <p:cNvSpPr/>
          <p:nvPr/>
        </p:nvSpPr>
        <p:spPr>
          <a:xfrm rot="8145144">
            <a:off x="6996198" y="1818610"/>
            <a:ext cx="1800200" cy="1728192"/>
          </a:xfrm>
          <a:prstGeom prst="rtTriangl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7344201" y="1792615"/>
            <a:ext cx="1104194" cy="837882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14</a:t>
            </a:r>
            <a:endParaRPr lang="cs-CZ" sz="3600" b="1" dirty="0">
              <a:solidFill>
                <a:srgbClr val="002060"/>
              </a:solidFill>
            </a:endParaRPr>
          </a:p>
        </p:txBody>
      </p:sp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9373185"/>
              </p:ext>
            </p:extLst>
          </p:nvPr>
        </p:nvGraphicFramePr>
        <p:xfrm>
          <a:off x="4889151" y="1435673"/>
          <a:ext cx="1584176" cy="4480560"/>
        </p:xfrm>
        <a:graphic>
          <a:graphicData uri="http://schemas.openxmlformats.org/drawingml/2006/table">
            <a:tbl>
              <a:tblPr firstRow="1" bandRow="1">
                <a:tableStyleId>{E8B1032C-EA38-4F05-BA0D-38AFFFC7BED3}</a:tableStyleId>
              </a:tblPr>
              <a:tblGrid>
                <a:gridCol w="792088"/>
                <a:gridCol w="792088"/>
              </a:tblGrid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3</a:t>
                      </a:r>
                      <a:endParaRPr lang="cs-CZ" sz="36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9</a:t>
                      </a:r>
                      <a:endParaRPr lang="cs-CZ" sz="36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5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7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8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7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5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8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9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3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" name="Pravoúhlý trojúhelník 9"/>
          <p:cNvSpPr/>
          <p:nvPr/>
        </p:nvSpPr>
        <p:spPr>
          <a:xfrm rot="8145144">
            <a:off x="4737950" y="571582"/>
            <a:ext cx="1800200" cy="1728192"/>
          </a:xfrm>
          <a:prstGeom prst="rtTriangl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5072953" y="548680"/>
            <a:ext cx="1130194" cy="742980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12</a:t>
            </a:r>
            <a:endParaRPr lang="cs-CZ" sz="3600" b="1" dirty="0">
              <a:solidFill>
                <a:srgbClr val="002060"/>
              </a:solidFill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01952088"/>
              </p:ext>
            </p:extLst>
          </p:nvPr>
        </p:nvGraphicFramePr>
        <p:xfrm>
          <a:off x="2495404" y="2826725"/>
          <a:ext cx="1584176" cy="3840480"/>
        </p:xfrm>
        <a:graphic>
          <a:graphicData uri="http://schemas.openxmlformats.org/drawingml/2006/table">
            <a:tbl>
              <a:tblPr firstRow="1" bandRow="1">
                <a:tableStyleId>{BDBED569-4797-4DF1-A0F4-6AAB3CD982D8}</a:tableStyleId>
              </a:tblPr>
              <a:tblGrid>
                <a:gridCol w="792088"/>
                <a:gridCol w="792088"/>
              </a:tblGrid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9</a:t>
                      </a:r>
                      <a:endParaRPr lang="cs-CZ" sz="36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0" dirty="0" smtClean="0"/>
                        <a:t>4</a:t>
                      </a:r>
                      <a:endParaRPr lang="cs-CZ" sz="3600" b="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7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7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6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5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8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4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9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39071"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8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/>
                        <a:t>5</a:t>
                      </a:r>
                      <a:endParaRPr lang="cs-CZ" sz="36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3" name="Pravoúhlý trojúhelník 12"/>
          <p:cNvSpPr/>
          <p:nvPr/>
        </p:nvSpPr>
        <p:spPr>
          <a:xfrm rot="8145144">
            <a:off x="2327313" y="1951638"/>
            <a:ext cx="1800200" cy="1728192"/>
          </a:xfrm>
          <a:prstGeom prst="rtTriangl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4" name="Ovál 13"/>
          <p:cNvSpPr/>
          <p:nvPr/>
        </p:nvSpPr>
        <p:spPr>
          <a:xfrm>
            <a:off x="2717137" y="1988840"/>
            <a:ext cx="1020551" cy="826894"/>
          </a:xfrm>
          <a:prstGeom prst="ellipse">
            <a:avLst/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2060"/>
                </a:solidFill>
              </a:rPr>
              <a:t>13</a:t>
            </a:r>
            <a:endParaRPr lang="cs-CZ" sz="36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535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92883" y="116632"/>
            <a:ext cx="5846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Spočítej s pomocí rozkladu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883" y="1183977"/>
            <a:ext cx="3656770" cy="4832092"/>
          </a:xfrm>
          <a:prstGeom prst="rect">
            <a:avLst/>
          </a:prstGeom>
          <a:solidFill>
            <a:srgbClr val="CCCCFF"/>
          </a:solidFill>
        </p:spPr>
        <p:txBody>
          <a:bodyPr wrap="none" rtlCol="0">
            <a:spAutoFit/>
          </a:bodyPr>
          <a:lstStyle/>
          <a:p>
            <a:endParaRPr lang="cs-CZ" sz="2800" b="1" dirty="0" smtClean="0"/>
          </a:p>
          <a:p>
            <a:r>
              <a:rPr lang="cs-CZ" sz="2800" b="1" dirty="0" smtClean="0"/>
              <a:t>14 – 7 = 14 -      -      =     </a:t>
            </a:r>
          </a:p>
          <a:p>
            <a:endParaRPr lang="cs-CZ" sz="2800" b="1" dirty="0"/>
          </a:p>
          <a:p>
            <a:r>
              <a:rPr lang="cs-CZ" sz="2800" b="1" dirty="0" smtClean="0"/>
              <a:t>14 – 5 =</a:t>
            </a:r>
          </a:p>
          <a:p>
            <a:endParaRPr lang="cs-CZ" sz="2800" b="1" dirty="0"/>
          </a:p>
          <a:p>
            <a:r>
              <a:rPr lang="cs-CZ" sz="2800" b="1" dirty="0" smtClean="0"/>
              <a:t>14 – 8 =</a:t>
            </a:r>
          </a:p>
          <a:p>
            <a:endParaRPr lang="cs-CZ" sz="2800" b="1" dirty="0"/>
          </a:p>
          <a:p>
            <a:r>
              <a:rPr lang="cs-CZ" sz="2800" b="1" dirty="0" smtClean="0"/>
              <a:t>14 – 6 =</a:t>
            </a:r>
          </a:p>
          <a:p>
            <a:endParaRPr lang="cs-CZ" sz="2800" b="1" dirty="0"/>
          </a:p>
          <a:p>
            <a:r>
              <a:rPr lang="cs-CZ" sz="2800" b="1" dirty="0" smtClean="0"/>
              <a:t>14 – 9 =</a:t>
            </a:r>
          </a:p>
          <a:p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5851" y="1187948"/>
            <a:ext cx="3575018" cy="4832092"/>
          </a:xfrm>
          <a:prstGeom prst="rect">
            <a:avLst/>
          </a:prstGeom>
          <a:solidFill>
            <a:srgbClr val="FFCCFF"/>
          </a:solidFill>
        </p:spPr>
        <p:txBody>
          <a:bodyPr wrap="none" rtlCol="0">
            <a:spAutoFit/>
          </a:bodyPr>
          <a:lstStyle/>
          <a:p>
            <a:endParaRPr lang="cs-CZ" sz="2800" b="1" dirty="0" smtClean="0"/>
          </a:p>
          <a:p>
            <a:r>
              <a:rPr lang="cs-CZ" sz="2800" b="1" dirty="0" smtClean="0"/>
              <a:t>14 – 6 = 14 -      -      =    </a:t>
            </a:r>
          </a:p>
          <a:p>
            <a:endParaRPr lang="cs-CZ" sz="2800" b="1" dirty="0"/>
          </a:p>
          <a:p>
            <a:r>
              <a:rPr lang="cs-CZ" sz="2800" b="1" dirty="0" smtClean="0"/>
              <a:t>14 – 8 =</a:t>
            </a:r>
          </a:p>
          <a:p>
            <a:endParaRPr lang="cs-CZ" sz="2800" b="1" dirty="0"/>
          </a:p>
          <a:p>
            <a:r>
              <a:rPr lang="cs-CZ" sz="2800" b="1" dirty="0" smtClean="0"/>
              <a:t>14 – 9 =</a:t>
            </a:r>
          </a:p>
          <a:p>
            <a:endParaRPr lang="cs-CZ" sz="2800" b="1" dirty="0"/>
          </a:p>
          <a:p>
            <a:r>
              <a:rPr lang="cs-CZ" sz="2800" b="1" dirty="0" smtClean="0"/>
              <a:t>14 – 7 =</a:t>
            </a:r>
          </a:p>
          <a:p>
            <a:endParaRPr lang="cs-CZ" sz="2800" b="1" dirty="0"/>
          </a:p>
          <a:p>
            <a:r>
              <a:rPr lang="cs-CZ" sz="2800" b="1" dirty="0" smtClean="0"/>
              <a:t>14 – 5 =</a:t>
            </a:r>
          </a:p>
          <a:p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21268" y="6323063"/>
            <a:ext cx="469712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0      1     2      3     4     5      6     7      8     9    10   11   12   13   14  </a:t>
            </a:r>
            <a:endParaRPr lang="cs-CZ" sz="1400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51972777"/>
              </p:ext>
            </p:extLst>
          </p:nvPr>
        </p:nvGraphicFramePr>
        <p:xfrm>
          <a:off x="2554644" y="6104437"/>
          <a:ext cx="4260775" cy="21862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04341"/>
                <a:gridCol w="304341"/>
                <a:gridCol w="304341"/>
                <a:gridCol w="304341"/>
                <a:gridCol w="304341"/>
                <a:gridCol w="304341"/>
                <a:gridCol w="304341"/>
                <a:gridCol w="300354"/>
                <a:gridCol w="308329"/>
                <a:gridCol w="304341"/>
                <a:gridCol w="304341"/>
                <a:gridCol w="304341"/>
                <a:gridCol w="304341"/>
                <a:gridCol w="304341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93866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592883" y="116632"/>
            <a:ext cx="584628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Spočítej s pomocí rozkladu</a:t>
            </a:r>
            <a:endParaRPr lang="cs-CZ" sz="40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92883" y="1183977"/>
            <a:ext cx="3770584" cy="4832092"/>
          </a:xfrm>
          <a:prstGeom prst="rect">
            <a:avLst/>
          </a:prstGeom>
          <a:solidFill>
            <a:srgbClr val="CCCCFF"/>
          </a:solidFill>
        </p:spPr>
        <p:txBody>
          <a:bodyPr wrap="none" rtlCol="0">
            <a:spAutoFit/>
          </a:bodyPr>
          <a:lstStyle/>
          <a:p>
            <a:endParaRPr lang="cs-CZ" sz="2800" b="1" dirty="0" smtClean="0"/>
          </a:p>
          <a:p>
            <a:r>
              <a:rPr lang="cs-CZ" sz="2800" b="1" dirty="0" smtClean="0"/>
              <a:t>14 – 7 = 14 – 4 – 3 = 7     </a:t>
            </a:r>
          </a:p>
          <a:p>
            <a:endParaRPr lang="cs-CZ" sz="2800" b="1" dirty="0"/>
          </a:p>
          <a:p>
            <a:r>
              <a:rPr lang="cs-CZ" sz="2800" b="1" dirty="0" smtClean="0"/>
              <a:t>14 – 5 = 14 – 4 – 1 = 9</a:t>
            </a:r>
          </a:p>
          <a:p>
            <a:endParaRPr lang="cs-CZ" sz="2800" b="1" dirty="0"/>
          </a:p>
          <a:p>
            <a:r>
              <a:rPr lang="cs-CZ" sz="2800" b="1" dirty="0" smtClean="0"/>
              <a:t>14 – 8 = 14 – 4 – 4 = 6</a:t>
            </a:r>
          </a:p>
          <a:p>
            <a:endParaRPr lang="cs-CZ" sz="2800" b="1" dirty="0"/>
          </a:p>
          <a:p>
            <a:r>
              <a:rPr lang="cs-CZ" sz="2800" b="1" dirty="0" smtClean="0"/>
              <a:t>14 – 6 = 14 – 4 – 2 = 8</a:t>
            </a:r>
          </a:p>
          <a:p>
            <a:endParaRPr lang="cs-CZ" sz="2800" b="1" dirty="0"/>
          </a:p>
          <a:p>
            <a:r>
              <a:rPr lang="cs-CZ" sz="2800" b="1" dirty="0" smtClean="0"/>
              <a:t>14 – 9 = 14 – 4 – 5 = 5</a:t>
            </a:r>
          </a:p>
          <a:p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65851" y="1187948"/>
            <a:ext cx="3688830" cy="4832092"/>
          </a:xfrm>
          <a:prstGeom prst="rect">
            <a:avLst/>
          </a:prstGeom>
          <a:solidFill>
            <a:srgbClr val="FFCCFF"/>
          </a:solidFill>
        </p:spPr>
        <p:txBody>
          <a:bodyPr wrap="none" rtlCol="0">
            <a:spAutoFit/>
          </a:bodyPr>
          <a:lstStyle/>
          <a:p>
            <a:endParaRPr lang="cs-CZ" sz="2800" b="1" dirty="0" smtClean="0"/>
          </a:p>
          <a:p>
            <a:r>
              <a:rPr lang="cs-CZ" sz="2800" b="1" dirty="0" smtClean="0"/>
              <a:t>14 – 6 = 14 – 4 – 2 = 8    </a:t>
            </a:r>
          </a:p>
          <a:p>
            <a:endParaRPr lang="cs-CZ" sz="2800" b="1" dirty="0"/>
          </a:p>
          <a:p>
            <a:r>
              <a:rPr lang="cs-CZ" sz="2800" b="1" dirty="0" smtClean="0"/>
              <a:t>14 – 8 = 14 – 4 – 4 = 6</a:t>
            </a:r>
          </a:p>
          <a:p>
            <a:endParaRPr lang="cs-CZ" sz="2800" b="1" dirty="0"/>
          </a:p>
          <a:p>
            <a:r>
              <a:rPr lang="cs-CZ" sz="2800" b="1" dirty="0" smtClean="0"/>
              <a:t>14 – 9 = 14 – 4 – 5 = 5</a:t>
            </a:r>
          </a:p>
          <a:p>
            <a:endParaRPr lang="cs-CZ" sz="2800" b="1" dirty="0"/>
          </a:p>
          <a:p>
            <a:r>
              <a:rPr lang="cs-CZ" sz="2800" b="1" dirty="0" smtClean="0"/>
              <a:t>14 – 7 = 14 – 4 – 3 = 7</a:t>
            </a:r>
          </a:p>
          <a:p>
            <a:endParaRPr lang="cs-CZ" sz="2800" b="1" dirty="0"/>
          </a:p>
          <a:p>
            <a:r>
              <a:rPr lang="cs-CZ" sz="2800" b="1" dirty="0" smtClean="0"/>
              <a:t>14 – </a:t>
            </a:r>
            <a:r>
              <a:rPr lang="cs-CZ" sz="2800" b="1" smtClean="0"/>
              <a:t>5 = 14 – 4 – 1 = 9</a:t>
            </a:r>
            <a:endParaRPr lang="cs-CZ" sz="2800" b="1" dirty="0" smtClean="0"/>
          </a:p>
          <a:p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2421268" y="6323063"/>
            <a:ext cx="4697120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0      1     2      3     4     5      6     7      8     9    10   11   12   13   14  </a:t>
            </a:r>
            <a:endParaRPr lang="cs-CZ" sz="1400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15289789"/>
              </p:ext>
            </p:extLst>
          </p:nvPr>
        </p:nvGraphicFramePr>
        <p:xfrm>
          <a:off x="2554644" y="6104437"/>
          <a:ext cx="4260775" cy="218626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304341"/>
                <a:gridCol w="304341"/>
                <a:gridCol w="304341"/>
                <a:gridCol w="304341"/>
                <a:gridCol w="304341"/>
                <a:gridCol w="304341"/>
                <a:gridCol w="304341"/>
                <a:gridCol w="300354"/>
                <a:gridCol w="308329"/>
                <a:gridCol w="304341"/>
                <a:gridCol w="304341"/>
                <a:gridCol w="304341"/>
                <a:gridCol w="304341"/>
                <a:gridCol w="304341"/>
              </a:tblGrid>
              <a:tr h="218626"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34192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Tvary jsou z galerie nástrojů aplikace Microsoft </a:t>
            </a:r>
            <a:r>
              <a:rPr lang="cs-CZ" dirty="0" err="1"/>
              <a:t>Power</a:t>
            </a:r>
            <a:r>
              <a:rPr lang="cs-CZ"/>
              <a:t> Point</a:t>
            </a:r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494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312</TotalTime>
  <Words>467</Words>
  <Application>Microsoft Office PowerPoint</Application>
  <PresentationFormat>Předvádění na obrazovce (4:3)</PresentationFormat>
  <Paragraphs>186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38</cp:revision>
  <dcterms:created xsi:type="dcterms:W3CDTF">2011-08-21T15:31:45Z</dcterms:created>
  <dcterms:modified xsi:type="dcterms:W3CDTF">2012-08-26T15:45:01Z</dcterms:modified>
</cp:coreProperties>
</file>