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8" r:id="rId3"/>
    <p:sldId id="272" r:id="rId4"/>
    <p:sldId id="273" r:id="rId5"/>
    <p:sldId id="274" r:id="rId6"/>
    <p:sldId id="275" r:id="rId7"/>
    <p:sldId id="257" r:id="rId8"/>
    <p:sldId id="27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CCFF"/>
    <a:srgbClr val="CC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VY_32_INOVACE_4C56M2_Sčítání a odčítání do 16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16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VY_32_INOVACE_4C56M2_Sčítání a odčítání do 16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16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29209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Sčítání a odčítání do 16 s přechodem přes desítku</a:t>
            </a:r>
          </a:p>
          <a:p>
            <a:r>
              <a:rPr lang="cs-CZ" dirty="0" smtClean="0"/>
              <a:t>Práce s využitím názoru, číselné osy</a:t>
            </a:r>
          </a:p>
          <a:p>
            <a:r>
              <a:rPr lang="cs-CZ" dirty="0" smtClean="0"/>
              <a:t>Pomůcky – fixa na tabuli, kolečka pro znázorňování</a:t>
            </a:r>
          </a:p>
          <a:p>
            <a:r>
              <a:rPr lang="cs-CZ" dirty="0" smtClean="0"/>
              <a:t>Snímek číslo 3 využíváme v režimu normálního zobrazení, aby bylo možné přesouvat objekty</a:t>
            </a:r>
          </a:p>
          <a:p>
            <a:r>
              <a:rPr lang="cs-CZ" dirty="0" smtClean="0"/>
              <a:t>Metodické poznámky – snímek 3 – sčítání s rozkladem, přiřazování odpovídajícího znázornění k příkladu; snímek 5 – vyhledávání sčítance – sčítání více čísel; snímek 7 – odčítání za pomoci rozkladu - mohou pracovat tři žáci najednou, možnost využití číselné osy zobrazené na tabuli; snímky 4, 6, 8 </a:t>
            </a:r>
            <a:r>
              <a:rPr lang="cs-CZ" smtClean="0"/>
              <a:t>- kontrolní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72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8696" y="1103325"/>
            <a:ext cx="1383712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+ 7 =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7</a:t>
            </a:r>
            <a:r>
              <a:rPr lang="cs-CZ" sz="3200" b="1" dirty="0" smtClean="0"/>
              <a:t> + 9 =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8</a:t>
            </a:r>
            <a:r>
              <a:rPr lang="cs-CZ" sz="3200" b="1" dirty="0" smtClean="0"/>
              <a:t> + 8 =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18696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5261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78736" y="1596601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95654" y="1596601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18696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5261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978736" y="306286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95654" y="306286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70100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86665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030140" y="4459570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7058" y="4459570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3" name="Skupina 32"/>
          <p:cNvGrpSpPr/>
          <p:nvPr/>
        </p:nvGrpSpPr>
        <p:grpSpPr>
          <a:xfrm>
            <a:off x="601716" y="5574350"/>
            <a:ext cx="2520280" cy="1026621"/>
            <a:chOff x="2932331" y="4945117"/>
            <a:chExt cx="2520280" cy="1026621"/>
          </a:xfrm>
        </p:grpSpPr>
        <p:sp>
          <p:nvSpPr>
            <p:cNvPr id="2" name="Pětiúhelník 1"/>
            <p:cNvSpPr/>
            <p:nvPr/>
          </p:nvSpPr>
          <p:spPr>
            <a:xfrm>
              <a:off x="2932331" y="4963626"/>
              <a:ext cx="2520280" cy="1008112"/>
            </a:xfrm>
            <a:prstGeom prst="homePlat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7cípá hvězda 22"/>
            <p:cNvSpPr/>
            <p:nvPr/>
          </p:nvSpPr>
          <p:spPr>
            <a:xfrm>
              <a:off x="4533022" y="560795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7cípá hvězda 23"/>
            <p:cNvSpPr/>
            <p:nvPr/>
          </p:nvSpPr>
          <p:spPr>
            <a:xfrm>
              <a:off x="4873564" y="529746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7cípá hvězda 24"/>
            <p:cNvSpPr/>
            <p:nvPr/>
          </p:nvSpPr>
          <p:spPr>
            <a:xfrm>
              <a:off x="4508647" y="4954946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7cípá hvězda 25"/>
            <p:cNvSpPr/>
            <p:nvPr/>
          </p:nvSpPr>
          <p:spPr>
            <a:xfrm>
              <a:off x="3985159" y="560795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7cípá hvězda 26"/>
            <p:cNvSpPr/>
            <p:nvPr/>
          </p:nvSpPr>
          <p:spPr>
            <a:xfrm>
              <a:off x="3929591" y="494511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7cípá hvězda 27"/>
            <p:cNvSpPr/>
            <p:nvPr/>
          </p:nvSpPr>
          <p:spPr>
            <a:xfrm>
              <a:off x="3088631" y="554689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7cípá hvězda 28"/>
            <p:cNvSpPr/>
            <p:nvPr/>
          </p:nvSpPr>
          <p:spPr>
            <a:xfrm>
              <a:off x="3541931" y="531243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7cípá hvězda 29"/>
            <p:cNvSpPr/>
            <p:nvPr/>
          </p:nvSpPr>
          <p:spPr>
            <a:xfrm>
              <a:off x="3084731" y="497744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292960" y="1421109"/>
            <a:ext cx="2664296" cy="1008112"/>
            <a:chOff x="5656297" y="353564"/>
            <a:chExt cx="2664296" cy="1008112"/>
          </a:xfrm>
        </p:grpSpPr>
        <p:sp>
          <p:nvSpPr>
            <p:cNvPr id="3" name="Dvojitá šipka 2"/>
            <p:cNvSpPr/>
            <p:nvPr/>
          </p:nvSpPr>
          <p:spPr>
            <a:xfrm>
              <a:off x="5656297" y="353564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7" name="7cípá hvězda 16"/>
            <p:cNvSpPr/>
            <p:nvPr/>
          </p:nvSpPr>
          <p:spPr>
            <a:xfrm>
              <a:off x="6842872" y="954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7cípá hvězda 17"/>
            <p:cNvSpPr/>
            <p:nvPr/>
          </p:nvSpPr>
          <p:spPr>
            <a:xfrm>
              <a:off x="6808425" y="37254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7cípá hvězda 18"/>
            <p:cNvSpPr/>
            <p:nvPr/>
          </p:nvSpPr>
          <p:spPr>
            <a:xfrm>
              <a:off x="6430971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7cípá hvězda 19"/>
            <p:cNvSpPr/>
            <p:nvPr/>
          </p:nvSpPr>
          <p:spPr>
            <a:xfrm>
              <a:off x="6430971" y="37254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7cípá hvězda 20"/>
            <p:cNvSpPr/>
            <p:nvPr/>
          </p:nvSpPr>
          <p:spPr>
            <a:xfrm>
              <a:off x="6058581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7cípá hvězda 21"/>
            <p:cNvSpPr/>
            <p:nvPr/>
          </p:nvSpPr>
          <p:spPr>
            <a:xfrm>
              <a:off x="6016337" y="3656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7cípá hvězda 30"/>
            <p:cNvSpPr/>
            <p:nvPr/>
          </p:nvSpPr>
          <p:spPr>
            <a:xfrm>
              <a:off x="7218513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7cípá hvězda 31"/>
            <p:cNvSpPr/>
            <p:nvPr/>
          </p:nvSpPr>
          <p:spPr>
            <a:xfrm>
              <a:off x="7212663" y="35356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7cípá hvězda 47"/>
            <p:cNvSpPr/>
            <p:nvPr/>
          </p:nvSpPr>
          <p:spPr>
            <a:xfrm>
              <a:off x="7664340" y="64376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6308561" y="5627640"/>
            <a:ext cx="2520280" cy="1026621"/>
            <a:chOff x="2596472" y="5445224"/>
            <a:chExt cx="2520280" cy="1026621"/>
          </a:xfrm>
        </p:grpSpPr>
        <p:sp>
          <p:nvSpPr>
            <p:cNvPr id="46" name="Pětiúhelník 45"/>
            <p:cNvSpPr/>
            <p:nvPr/>
          </p:nvSpPr>
          <p:spPr>
            <a:xfrm>
              <a:off x="2596472" y="5463733"/>
              <a:ext cx="2520280" cy="1008112"/>
            </a:xfrm>
            <a:prstGeom prst="homePlat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7cípá hvězda 46"/>
            <p:cNvSpPr/>
            <p:nvPr/>
          </p:nvSpPr>
          <p:spPr>
            <a:xfrm>
              <a:off x="4197163" y="6108065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7cípá hvězda 48"/>
            <p:cNvSpPr/>
            <p:nvPr/>
          </p:nvSpPr>
          <p:spPr>
            <a:xfrm>
              <a:off x="4172788" y="5455053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7cípá hvězda 49"/>
            <p:cNvSpPr/>
            <p:nvPr/>
          </p:nvSpPr>
          <p:spPr>
            <a:xfrm>
              <a:off x="3649300" y="6108065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7cípá hvězda 50"/>
            <p:cNvSpPr/>
            <p:nvPr/>
          </p:nvSpPr>
          <p:spPr>
            <a:xfrm>
              <a:off x="3593732" y="544522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7cípá hvězda 51"/>
            <p:cNvSpPr/>
            <p:nvPr/>
          </p:nvSpPr>
          <p:spPr>
            <a:xfrm>
              <a:off x="2752772" y="604699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7cípá hvězda 52"/>
            <p:cNvSpPr/>
            <p:nvPr/>
          </p:nvSpPr>
          <p:spPr>
            <a:xfrm>
              <a:off x="3206072" y="581254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7cípá hvězda 53"/>
            <p:cNvSpPr/>
            <p:nvPr/>
          </p:nvSpPr>
          <p:spPr>
            <a:xfrm>
              <a:off x="2748872" y="547755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3516817" y="5599518"/>
            <a:ext cx="2520280" cy="1026621"/>
            <a:chOff x="3629296" y="3642527"/>
            <a:chExt cx="2520280" cy="1026621"/>
          </a:xfrm>
        </p:grpSpPr>
        <p:grpSp>
          <p:nvGrpSpPr>
            <p:cNvPr id="35" name="Skupina 34"/>
            <p:cNvGrpSpPr/>
            <p:nvPr/>
          </p:nvGrpSpPr>
          <p:grpSpPr>
            <a:xfrm>
              <a:off x="3629296" y="3642527"/>
              <a:ext cx="2520280" cy="1026621"/>
              <a:chOff x="2932331" y="4945117"/>
              <a:chExt cx="2520280" cy="1026621"/>
            </a:xfrm>
          </p:grpSpPr>
          <p:sp>
            <p:nvSpPr>
              <p:cNvPr id="36" name="Pětiúhelník 35"/>
              <p:cNvSpPr/>
              <p:nvPr/>
            </p:nvSpPr>
            <p:spPr>
              <a:xfrm>
                <a:off x="2932331" y="4963626"/>
                <a:ext cx="2520280" cy="1008112"/>
              </a:xfrm>
              <a:prstGeom prst="homePlat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7cípá hvězda 36"/>
              <p:cNvSpPr/>
              <p:nvPr/>
            </p:nvSpPr>
            <p:spPr>
              <a:xfrm>
                <a:off x="4533022" y="560795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7cípá hvězda 37"/>
              <p:cNvSpPr/>
              <p:nvPr/>
            </p:nvSpPr>
            <p:spPr>
              <a:xfrm>
                <a:off x="4873564" y="529746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7cípá hvězda 38"/>
              <p:cNvSpPr/>
              <p:nvPr/>
            </p:nvSpPr>
            <p:spPr>
              <a:xfrm>
                <a:off x="4508647" y="4954946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7cípá hvězda 39"/>
              <p:cNvSpPr/>
              <p:nvPr/>
            </p:nvSpPr>
            <p:spPr>
              <a:xfrm>
                <a:off x="3985159" y="560795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7cípá hvězda 40"/>
              <p:cNvSpPr/>
              <p:nvPr/>
            </p:nvSpPr>
            <p:spPr>
              <a:xfrm>
                <a:off x="3929591" y="494511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7cípá hvězda 41"/>
              <p:cNvSpPr/>
              <p:nvPr/>
            </p:nvSpPr>
            <p:spPr>
              <a:xfrm>
                <a:off x="3088631" y="5546891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7cípá hvězda 42"/>
              <p:cNvSpPr/>
              <p:nvPr/>
            </p:nvSpPr>
            <p:spPr>
              <a:xfrm>
                <a:off x="3541931" y="531243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7cípá hvězda 43"/>
              <p:cNvSpPr/>
              <p:nvPr/>
            </p:nvSpPr>
            <p:spPr>
              <a:xfrm>
                <a:off x="3084731" y="497744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1" name="7cípá hvězda 60"/>
            <p:cNvSpPr/>
            <p:nvPr/>
          </p:nvSpPr>
          <p:spPr>
            <a:xfrm>
              <a:off x="4979081" y="400040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6308561" y="2831244"/>
            <a:ext cx="2664296" cy="1008112"/>
            <a:chOff x="6503214" y="2190195"/>
            <a:chExt cx="2664296" cy="1008112"/>
          </a:xfrm>
        </p:grpSpPr>
        <p:sp>
          <p:nvSpPr>
            <p:cNvPr id="56" name="Dvojitá šipka 55"/>
            <p:cNvSpPr/>
            <p:nvPr/>
          </p:nvSpPr>
          <p:spPr>
            <a:xfrm>
              <a:off x="6503214" y="2190195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" name="7cípá hvězda 56"/>
            <p:cNvSpPr/>
            <p:nvPr/>
          </p:nvSpPr>
          <p:spPr>
            <a:xfrm>
              <a:off x="7716835" y="280143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7cípá hvězda 57"/>
            <p:cNvSpPr/>
            <p:nvPr/>
          </p:nvSpPr>
          <p:spPr>
            <a:xfrm>
              <a:off x="7682388" y="221972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7cípá hvězda 58"/>
            <p:cNvSpPr/>
            <p:nvPr/>
          </p:nvSpPr>
          <p:spPr>
            <a:xfrm>
              <a:off x="7304934" y="2815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7cípá hvězda 59"/>
            <p:cNvSpPr/>
            <p:nvPr/>
          </p:nvSpPr>
          <p:spPr>
            <a:xfrm>
              <a:off x="7304934" y="221972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7cípá hvězda 61"/>
            <p:cNvSpPr/>
            <p:nvPr/>
          </p:nvSpPr>
          <p:spPr>
            <a:xfrm>
              <a:off x="6890300" y="221283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7cípá hvězda 62"/>
            <p:cNvSpPr/>
            <p:nvPr/>
          </p:nvSpPr>
          <p:spPr>
            <a:xfrm>
              <a:off x="8092476" y="2815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7cípá hvězda 63"/>
            <p:cNvSpPr/>
            <p:nvPr/>
          </p:nvSpPr>
          <p:spPr>
            <a:xfrm>
              <a:off x="8086626" y="2200743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258513" y="4244453"/>
            <a:ext cx="2664296" cy="1008112"/>
            <a:chOff x="5940152" y="1052736"/>
            <a:chExt cx="2664296" cy="1008112"/>
          </a:xfrm>
        </p:grpSpPr>
        <p:sp>
          <p:nvSpPr>
            <p:cNvPr id="66" name="Dvojitá šipka 65"/>
            <p:cNvSpPr/>
            <p:nvPr/>
          </p:nvSpPr>
          <p:spPr>
            <a:xfrm>
              <a:off x="5940152" y="1052736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7" name="7cípá hvězda 66"/>
            <p:cNvSpPr/>
            <p:nvPr/>
          </p:nvSpPr>
          <p:spPr>
            <a:xfrm>
              <a:off x="7126727" y="165343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7cípá hvězda 67"/>
            <p:cNvSpPr/>
            <p:nvPr/>
          </p:nvSpPr>
          <p:spPr>
            <a:xfrm>
              <a:off x="7092280" y="107171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7cípá hvězda 68"/>
            <p:cNvSpPr/>
            <p:nvPr/>
          </p:nvSpPr>
          <p:spPr>
            <a:xfrm>
              <a:off x="6714826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7cípá hvězda 69"/>
            <p:cNvSpPr/>
            <p:nvPr/>
          </p:nvSpPr>
          <p:spPr>
            <a:xfrm>
              <a:off x="6714826" y="107171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7cípá hvězda 70"/>
            <p:cNvSpPr/>
            <p:nvPr/>
          </p:nvSpPr>
          <p:spPr>
            <a:xfrm>
              <a:off x="6342436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7cípá hvězda 71"/>
            <p:cNvSpPr/>
            <p:nvPr/>
          </p:nvSpPr>
          <p:spPr>
            <a:xfrm>
              <a:off x="6300192" y="106482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7cípá hvězda 72"/>
            <p:cNvSpPr/>
            <p:nvPr/>
          </p:nvSpPr>
          <p:spPr>
            <a:xfrm>
              <a:off x="7502368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7cípá hvězda 73"/>
            <p:cNvSpPr/>
            <p:nvPr/>
          </p:nvSpPr>
          <p:spPr>
            <a:xfrm>
              <a:off x="7496518" y="1052736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9" name="Obdélník 78"/>
          <p:cNvSpPr/>
          <p:nvPr/>
        </p:nvSpPr>
        <p:spPr>
          <a:xfrm>
            <a:off x="2304935" y="66095"/>
            <a:ext cx="461331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</a:t>
            </a:r>
          </a:p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přiřaď 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správné znázornění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4849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8696" y="1103325"/>
            <a:ext cx="1800493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+ 7 = 16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7</a:t>
            </a:r>
            <a:r>
              <a:rPr lang="cs-CZ" sz="3200" b="1" dirty="0" smtClean="0"/>
              <a:t> + 9 = 16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8</a:t>
            </a:r>
            <a:r>
              <a:rPr lang="cs-CZ" sz="3200" b="1" dirty="0" smtClean="0"/>
              <a:t> + 8 = 16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18696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5261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6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78736" y="1596601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95654" y="1596601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18696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5261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6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978736" y="306286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95654" y="306286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70100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86665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6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030140" y="4459570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7058" y="4459570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3" name="Skupina 32"/>
          <p:cNvGrpSpPr/>
          <p:nvPr/>
        </p:nvGrpSpPr>
        <p:grpSpPr>
          <a:xfrm>
            <a:off x="2512938" y="3973772"/>
            <a:ext cx="2520280" cy="1026621"/>
            <a:chOff x="2932331" y="4945117"/>
            <a:chExt cx="2520280" cy="1026621"/>
          </a:xfrm>
        </p:grpSpPr>
        <p:sp>
          <p:nvSpPr>
            <p:cNvPr id="2" name="Pětiúhelník 1"/>
            <p:cNvSpPr/>
            <p:nvPr/>
          </p:nvSpPr>
          <p:spPr>
            <a:xfrm>
              <a:off x="2932331" y="4963626"/>
              <a:ext cx="2520280" cy="1008112"/>
            </a:xfrm>
            <a:prstGeom prst="homePlat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7cípá hvězda 22"/>
            <p:cNvSpPr/>
            <p:nvPr/>
          </p:nvSpPr>
          <p:spPr>
            <a:xfrm>
              <a:off x="4533022" y="560795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7cípá hvězda 23"/>
            <p:cNvSpPr/>
            <p:nvPr/>
          </p:nvSpPr>
          <p:spPr>
            <a:xfrm>
              <a:off x="4873564" y="529746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7cípá hvězda 24"/>
            <p:cNvSpPr/>
            <p:nvPr/>
          </p:nvSpPr>
          <p:spPr>
            <a:xfrm>
              <a:off x="4508647" y="4954946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7cípá hvězda 25"/>
            <p:cNvSpPr/>
            <p:nvPr/>
          </p:nvSpPr>
          <p:spPr>
            <a:xfrm>
              <a:off x="3985159" y="560795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7cípá hvězda 26"/>
            <p:cNvSpPr/>
            <p:nvPr/>
          </p:nvSpPr>
          <p:spPr>
            <a:xfrm>
              <a:off x="3929591" y="494511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7cípá hvězda 27"/>
            <p:cNvSpPr/>
            <p:nvPr/>
          </p:nvSpPr>
          <p:spPr>
            <a:xfrm>
              <a:off x="3088631" y="554689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7cípá hvězda 28"/>
            <p:cNvSpPr/>
            <p:nvPr/>
          </p:nvSpPr>
          <p:spPr>
            <a:xfrm>
              <a:off x="3541931" y="531243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7cípá hvězda 29"/>
            <p:cNvSpPr/>
            <p:nvPr/>
          </p:nvSpPr>
          <p:spPr>
            <a:xfrm>
              <a:off x="3084731" y="4977447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4613905" y="2556738"/>
            <a:ext cx="2664296" cy="1008112"/>
            <a:chOff x="5656297" y="353564"/>
            <a:chExt cx="2664296" cy="1008112"/>
          </a:xfrm>
        </p:grpSpPr>
        <p:sp>
          <p:nvSpPr>
            <p:cNvPr id="3" name="Dvojitá šipka 2"/>
            <p:cNvSpPr/>
            <p:nvPr/>
          </p:nvSpPr>
          <p:spPr>
            <a:xfrm>
              <a:off x="5656297" y="353564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7" name="7cípá hvězda 16"/>
            <p:cNvSpPr/>
            <p:nvPr/>
          </p:nvSpPr>
          <p:spPr>
            <a:xfrm>
              <a:off x="6842872" y="954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7cípá hvězda 17"/>
            <p:cNvSpPr/>
            <p:nvPr/>
          </p:nvSpPr>
          <p:spPr>
            <a:xfrm>
              <a:off x="6808425" y="37254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7cípá hvězda 18"/>
            <p:cNvSpPr/>
            <p:nvPr/>
          </p:nvSpPr>
          <p:spPr>
            <a:xfrm>
              <a:off x="6430971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7cípá hvězda 19"/>
            <p:cNvSpPr/>
            <p:nvPr/>
          </p:nvSpPr>
          <p:spPr>
            <a:xfrm>
              <a:off x="6430971" y="37254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7cípá hvězda 20"/>
            <p:cNvSpPr/>
            <p:nvPr/>
          </p:nvSpPr>
          <p:spPr>
            <a:xfrm>
              <a:off x="6058581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7cípá hvězda 21"/>
            <p:cNvSpPr/>
            <p:nvPr/>
          </p:nvSpPr>
          <p:spPr>
            <a:xfrm>
              <a:off x="6016337" y="3656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7cípá hvězda 30"/>
            <p:cNvSpPr/>
            <p:nvPr/>
          </p:nvSpPr>
          <p:spPr>
            <a:xfrm>
              <a:off x="7218513" y="968080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7cípá hvězda 31"/>
            <p:cNvSpPr/>
            <p:nvPr/>
          </p:nvSpPr>
          <p:spPr>
            <a:xfrm>
              <a:off x="7212663" y="35356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7cípá hvězda 47"/>
            <p:cNvSpPr/>
            <p:nvPr/>
          </p:nvSpPr>
          <p:spPr>
            <a:xfrm>
              <a:off x="7664340" y="64376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2512938" y="2538229"/>
            <a:ext cx="2520280" cy="1026621"/>
            <a:chOff x="2596472" y="5445224"/>
            <a:chExt cx="2520280" cy="1026621"/>
          </a:xfrm>
        </p:grpSpPr>
        <p:sp>
          <p:nvSpPr>
            <p:cNvPr id="46" name="Pětiúhelník 45"/>
            <p:cNvSpPr/>
            <p:nvPr/>
          </p:nvSpPr>
          <p:spPr>
            <a:xfrm>
              <a:off x="2596472" y="5463733"/>
              <a:ext cx="2520280" cy="1008112"/>
            </a:xfrm>
            <a:prstGeom prst="homePlat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7cípá hvězda 46"/>
            <p:cNvSpPr/>
            <p:nvPr/>
          </p:nvSpPr>
          <p:spPr>
            <a:xfrm>
              <a:off x="4197163" y="6108065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7cípá hvězda 48"/>
            <p:cNvSpPr/>
            <p:nvPr/>
          </p:nvSpPr>
          <p:spPr>
            <a:xfrm>
              <a:off x="4172788" y="5455053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7cípá hvězda 49"/>
            <p:cNvSpPr/>
            <p:nvPr/>
          </p:nvSpPr>
          <p:spPr>
            <a:xfrm>
              <a:off x="3649300" y="6108065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7cípá hvězda 50"/>
            <p:cNvSpPr/>
            <p:nvPr/>
          </p:nvSpPr>
          <p:spPr>
            <a:xfrm>
              <a:off x="3593732" y="544522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7cípá hvězda 51"/>
            <p:cNvSpPr/>
            <p:nvPr/>
          </p:nvSpPr>
          <p:spPr>
            <a:xfrm>
              <a:off x="2752772" y="604699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7cípá hvězda 52"/>
            <p:cNvSpPr/>
            <p:nvPr/>
          </p:nvSpPr>
          <p:spPr>
            <a:xfrm>
              <a:off x="3206072" y="581254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7cípá hvězda 53"/>
            <p:cNvSpPr/>
            <p:nvPr/>
          </p:nvSpPr>
          <p:spPr>
            <a:xfrm>
              <a:off x="2748872" y="547755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2512938" y="1198003"/>
            <a:ext cx="2520280" cy="1026621"/>
            <a:chOff x="3629296" y="3642527"/>
            <a:chExt cx="2520280" cy="1026621"/>
          </a:xfrm>
        </p:grpSpPr>
        <p:grpSp>
          <p:nvGrpSpPr>
            <p:cNvPr id="35" name="Skupina 34"/>
            <p:cNvGrpSpPr/>
            <p:nvPr/>
          </p:nvGrpSpPr>
          <p:grpSpPr>
            <a:xfrm>
              <a:off x="3629296" y="3642527"/>
              <a:ext cx="2520280" cy="1026621"/>
              <a:chOff x="2932331" y="4945117"/>
              <a:chExt cx="2520280" cy="1026621"/>
            </a:xfrm>
          </p:grpSpPr>
          <p:sp>
            <p:nvSpPr>
              <p:cNvPr id="36" name="Pětiúhelník 35"/>
              <p:cNvSpPr/>
              <p:nvPr/>
            </p:nvSpPr>
            <p:spPr>
              <a:xfrm>
                <a:off x="2932331" y="4963626"/>
                <a:ext cx="2520280" cy="1008112"/>
              </a:xfrm>
              <a:prstGeom prst="homePlat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7cípá hvězda 36"/>
              <p:cNvSpPr/>
              <p:nvPr/>
            </p:nvSpPr>
            <p:spPr>
              <a:xfrm>
                <a:off x="4533022" y="560795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7cípá hvězda 37"/>
              <p:cNvSpPr/>
              <p:nvPr/>
            </p:nvSpPr>
            <p:spPr>
              <a:xfrm>
                <a:off x="4873564" y="529746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7cípá hvězda 38"/>
              <p:cNvSpPr/>
              <p:nvPr/>
            </p:nvSpPr>
            <p:spPr>
              <a:xfrm>
                <a:off x="4508647" y="4954946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7cípá hvězda 39"/>
              <p:cNvSpPr/>
              <p:nvPr/>
            </p:nvSpPr>
            <p:spPr>
              <a:xfrm>
                <a:off x="3985159" y="5607958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7cípá hvězda 40"/>
              <p:cNvSpPr/>
              <p:nvPr/>
            </p:nvSpPr>
            <p:spPr>
              <a:xfrm>
                <a:off x="3929591" y="494511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7cípá hvězda 41"/>
              <p:cNvSpPr/>
              <p:nvPr/>
            </p:nvSpPr>
            <p:spPr>
              <a:xfrm>
                <a:off x="3088631" y="5546891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7cípá hvězda 42"/>
              <p:cNvSpPr/>
              <p:nvPr/>
            </p:nvSpPr>
            <p:spPr>
              <a:xfrm>
                <a:off x="3541931" y="531243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7cípá hvězda 43"/>
              <p:cNvSpPr/>
              <p:nvPr/>
            </p:nvSpPr>
            <p:spPr>
              <a:xfrm>
                <a:off x="3084731" y="4977447"/>
                <a:ext cx="360040" cy="310490"/>
              </a:xfrm>
              <a:prstGeom prst="star7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1" name="7cípá hvězda 60"/>
            <p:cNvSpPr/>
            <p:nvPr/>
          </p:nvSpPr>
          <p:spPr>
            <a:xfrm>
              <a:off x="4979081" y="400040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4613905" y="1230333"/>
            <a:ext cx="2664296" cy="1008112"/>
            <a:chOff x="6503214" y="2190195"/>
            <a:chExt cx="2664296" cy="1008112"/>
          </a:xfrm>
        </p:grpSpPr>
        <p:sp>
          <p:nvSpPr>
            <p:cNvPr id="56" name="Dvojitá šipka 55"/>
            <p:cNvSpPr/>
            <p:nvPr/>
          </p:nvSpPr>
          <p:spPr>
            <a:xfrm>
              <a:off x="6503214" y="2190195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" name="7cípá hvězda 56"/>
            <p:cNvSpPr/>
            <p:nvPr/>
          </p:nvSpPr>
          <p:spPr>
            <a:xfrm>
              <a:off x="7716835" y="2801438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7cípá hvězda 57"/>
            <p:cNvSpPr/>
            <p:nvPr/>
          </p:nvSpPr>
          <p:spPr>
            <a:xfrm>
              <a:off x="7682388" y="221972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7cípá hvězda 58"/>
            <p:cNvSpPr/>
            <p:nvPr/>
          </p:nvSpPr>
          <p:spPr>
            <a:xfrm>
              <a:off x="7304934" y="2815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7cípá hvězda 59"/>
            <p:cNvSpPr/>
            <p:nvPr/>
          </p:nvSpPr>
          <p:spPr>
            <a:xfrm>
              <a:off x="7304934" y="221972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7cípá hvězda 61"/>
            <p:cNvSpPr/>
            <p:nvPr/>
          </p:nvSpPr>
          <p:spPr>
            <a:xfrm>
              <a:off x="6890300" y="221283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7cípá hvězda 62"/>
            <p:cNvSpPr/>
            <p:nvPr/>
          </p:nvSpPr>
          <p:spPr>
            <a:xfrm>
              <a:off x="8092476" y="2815259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7cípá hvězda 63"/>
            <p:cNvSpPr/>
            <p:nvPr/>
          </p:nvSpPr>
          <p:spPr>
            <a:xfrm>
              <a:off x="8086626" y="2200743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4611592" y="3992281"/>
            <a:ext cx="2664296" cy="1008112"/>
            <a:chOff x="5940152" y="1052736"/>
            <a:chExt cx="2664296" cy="1008112"/>
          </a:xfrm>
        </p:grpSpPr>
        <p:sp>
          <p:nvSpPr>
            <p:cNvPr id="66" name="Dvojitá šipka 65"/>
            <p:cNvSpPr/>
            <p:nvPr/>
          </p:nvSpPr>
          <p:spPr>
            <a:xfrm>
              <a:off x="5940152" y="1052736"/>
              <a:ext cx="2664296" cy="1008112"/>
            </a:xfrm>
            <a:prstGeom prst="chevr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7" name="7cípá hvězda 66"/>
            <p:cNvSpPr/>
            <p:nvPr/>
          </p:nvSpPr>
          <p:spPr>
            <a:xfrm>
              <a:off x="7126727" y="1653431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7cípá hvězda 67"/>
            <p:cNvSpPr/>
            <p:nvPr/>
          </p:nvSpPr>
          <p:spPr>
            <a:xfrm>
              <a:off x="7092280" y="107171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7cípá hvězda 68"/>
            <p:cNvSpPr/>
            <p:nvPr/>
          </p:nvSpPr>
          <p:spPr>
            <a:xfrm>
              <a:off x="6714826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7cípá hvězda 69"/>
            <p:cNvSpPr/>
            <p:nvPr/>
          </p:nvSpPr>
          <p:spPr>
            <a:xfrm>
              <a:off x="6714826" y="107171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7cípá hvězda 70"/>
            <p:cNvSpPr/>
            <p:nvPr/>
          </p:nvSpPr>
          <p:spPr>
            <a:xfrm>
              <a:off x="6342436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7cípá hvězda 71"/>
            <p:cNvSpPr/>
            <p:nvPr/>
          </p:nvSpPr>
          <p:spPr>
            <a:xfrm>
              <a:off x="6300192" y="1064824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7cípá hvězda 72"/>
            <p:cNvSpPr/>
            <p:nvPr/>
          </p:nvSpPr>
          <p:spPr>
            <a:xfrm>
              <a:off x="7502368" y="1667252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7cípá hvězda 73"/>
            <p:cNvSpPr/>
            <p:nvPr/>
          </p:nvSpPr>
          <p:spPr>
            <a:xfrm>
              <a:off x="7496518" y="1052736"/>
              <a:ext cx="360040" cy="310490"/>
            </a:xfrm>
            <a:prstGeom prst="star7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9" name="Obdélník 78"/>
          <p:cNvSpPr/>
          <p:nvPr/>
        </p:nvSpPr>
        <p:spPr>
          <a:xfrm>
            <a:off x="2304935" y="66095"/>
            <a:ext cx="461331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</a:t>
            </a:r>
          </a:p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přiřaď 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správné znázornění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6970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04" y="587986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509396"/>
              </p:ext>
            </p:extLst>
          </p:nvPr>
        </p:nvGraphicFramePr>
        <p:xfrm>
          <a:off x="755576" y="725843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100" y="1380074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246641"/>
              </p:ext>
            </p:extLst>
          </p:nvPr>
        </p:nvGraphicFramePr>
        <p:xfrm>
          <a:off x="3419872" y="1517931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412" y="550253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381611"/>
              </p:ext>
            </p:extLst>
          </p:nvPr>
        </p:nvGraphicFramePr>
        <p:xfrm>
          <a:off x="6228184" y="688110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32" y="4011223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809164"/>
              </p:ext>
            </p:extLst>
          </p:nvPr>
        </p:nvGraphicFramePr>
        <p:xfrm>
          <a:off x="739204" y="4149080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012" y="4227247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138168"/>
              </p:ext>
            </p:extLst>
          </p:nvPr>
        </p:nvGraphicFramePr>
        <p:xfrm>
          <a:off x="5241784" y="4365104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827584" y="2447876"/>
            <a:ext cx="936104" cy="621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3491880" y="3239964"/>
            <a:ext cx="1008112" cy="621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3" name="Ovál 12"/>
          <p:cNvSpPr/>
          <p:nvPr/>
        </p:nvSpPr>
        <p:spPr>
          <a:xfrm>
            <a:off x="6228184" y="2310019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5319113" y="6045579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6" name="Ovál 15"/>
          <p:cNvSpPr/>
          <p:nvPr/>
        </p:nvSpPr>
        <p:spPr>
          <a:xfrm>
            <a:off x="667904" y="5871113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725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04" y="587986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492432"/>
              </p:ext>
            </p:extLst>
          </p:nvPr>
        </p:nvGraphicFramePr>
        <p:xfrm>
          <a:off x="755576" y="725843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100" y="1380074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4849758"/>
              </p:ext>
            </p:extLst>
          </p:nvPr>
        </p:nvGraphicFramePr>
        <p:xfrm>
          <a:off x="3419872" y="1517931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412" y="550253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897981"/>
              </p:ext>
            </p:extLst>
          </p:nvPr>
        </p:nvGraphicFramePr>
        <p:xfrm>
          <a:off x="6228184" y="688110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32" y="4011223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683047"/>
              </p:ext>
            </p:extLst>
          </p:nvPr>
        </p:nvGraphicFramePr>
        <p:xfrm>
          <a:off x="739204" y="4149080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C:\Users\janacechova\AppData\Local\Microsoft\Windows\Temporary Internet Files\Content.IE5\G3TGINSD\MC90031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012" y="4227247"/>
            <a:ext cx="1801368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065388"/>
              </p:ext>
            </p:extLst>
          </p:nvPr>
        </p:nvGraphicFramePr>
        <p:xfrm>
          <a:off x="5241784" y="4365104"/>
          <a:ext cx="1463824" cy="13839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1912"/>
                <a:gridCol w="731912"/>
              </a:tblGrid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</a:tr>
              <a:tr h="6919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827584" y="2447876"/>
            <a:ext cx="936104" cy="621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3491880" y="3239964"/>
            <a:ext cx="1008112" cy="621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3" name="Ovál 12"/>
          <p:cNvSpPr/>
          <p:nvPr/>
        </p:nvSpPr>
        <p:spPr>
          <a:xfrm>
            <a:off x="6228184" y="2310019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5319113" y="6045579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6" name="Ovál 15"/>
          <p:cNvSpPr/>
          <p:nvPr/>
        </p:nvSpPr>
        <p:spPr>
          <a:xfrm>
            <a:off x="667904" y="5871113"/>
            <a:ext cx="936104" cy="614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717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0632" y="6432376"/>
            <a:ext cx="53431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963622"/>
              </p:ext>
            </p:extLst>
          </p:nvPr>
        </p:nvGraphicFramePr>
        <p:xfrm>
          <a:off x="2034008" y="6213750"/>
          <a:ext cx="4869583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349"/>
                <a:gridCol w="304349"/>
                <a:gridCol w="304349"/>
                <a:gridCol w="304349"/>
                <a:gridCol w="304349"/>
                <a:gridCol w="304349"/>
                <a:gridCol w="304349"/>
                <a:gridCol w="300361"/>
                <a:gridCol w="308336"/>
                <a:gridCol w="304349"/>
                <a:gridCol w="304349"/>
                <a:gridCol w="304349"/>
                <a:gridCol w="304349"/>
                <a:gridCol w="304349"/>
                <a:gridCol w="304349"/>
                <a:gridCol w="304349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908301" y="1389254"/>
            <a:ext cx="13372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8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7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9 =</a:t>
            </a:r>
          </a:p>
          <a:p>
            <a:endParaRPr lang="cs-CZ" sz="2800" dirty="0"/>
          </a:p>
          <a:p>
            <a:endParaRPr lang="cs-CZ" sz="2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988116" y="207333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04681" y="207333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348156" y="174929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65074" y="174929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989018" y="336947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605583" y="336947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1349058" y="304543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65976" y="304543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018877" y="4737626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635442" y="4737626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378917" y="4413590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95835" y="4413590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769426" y="1392282"/>
            <a:ext cx="13372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</a:t>
            </a:r>
            <a:r>
              <a:rPr lang="cs-CZ" sz="2800" dirty="0"/>
              <a:t>7</a:t>
            </a:r>
            <a:r>
              <a:rPr lang="cs-CZ" sz="2800" dirty="0" smtClean="0"/>
              <a:t>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8 =</a:t>
            </a:r>
          </a:p>
          <a:p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3849241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465806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209281" y="175232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26199" y="175232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850143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466708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4210183" y="3048466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27101" y="3048466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880002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496567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4240042" y="441661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56960" y="441661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757114" y="1392282"/>
            <a:ext cx="13372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7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</a:t>
            </a:r>
            <a:r>
              <a:rPr lang="cs-CZ" sz="2800" dirty="0"/>
              <a:t>8</a:t>
            </a:r>
            <a:r>
              <a:rPr lang="cs-CZ" sz="2800" dirty="0" smtClean="0"/>
              <a:t> =</a:t>
            </a:r>
          </a:p>
          <a:p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836929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453494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7196969" y="175232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613887" y="175232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6837831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454396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197871" y="3048466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614789" y="3048466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6867690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484255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7227730" y="441661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644648" y="441661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8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0632" y="6432376"/>
            <a:ext cx="53431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06761"/>
              </p:ext>
            </p:extLst>
          </p:nvPr>
        </p:nvGraphicFramePr>
        <p:xfrm>
          <a:off x="2034008" y="6213750"/>
          <a:ext cx="4869583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349"/>
                <a:gridCol w="304349"/>
                <a:gridCol w="304349"/>
                <a:gridCol w="304349"/>
                <a:gridCol w="304349"/>
                <a:gridCol w="304349"/>
                <a:gridCol w="304349"/>
                <a:gridCol w="300361"/>
                <a:gridCol w="308336"/>
                <a:gridCol w="304349"/>
                <a:gridCol w="304349"/>
                <a:gridCol w="304349"/>
                <a:gridCol w="304349"/>
                <a:gridCol w="304349"/>
                <a:gridCol w="304349"/>
                <a:gridCol w="304349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908301" y="1389254"/>
            <a:ext cx="160172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8 = 8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7 = 9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9 = 7</a:t>
            </a:r>
          </a:p>
          <a:p>
            <a:endParaRPr lang="cs-CZ" sz="2800" dirty="0"/>
          </a:p>
          <a:p>
            <a:endParaRPr lang="cs-CZ" sz="2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988116" y="207333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604681" y="207333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348156" y="174929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65074" y="174929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989018" y="336947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05583" y="336947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1349058" y="304543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65976" y="304543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018877" y="4737626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35442" y="4737626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378917" y="4413590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95835" y="4413590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769426" y="1392282"/>
            <a:ext cx="160172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9 = 7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</a:t>
            </a:r>
            <a:r>
              <a:rPr lang="cs-CZ" sz="2800" dirty="0"/>
              <a:t>7</a:t>
            </a:r>
            <a:r>
              <a:rPr lang="cs-CZ" sz="2800" dirty="0" smtClean="0"/>
              <a:t> = 9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8 = 8</a:t>
            </a:r>
          </a:p>
          <a:p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3849241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465806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209281" y="175232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26199" y="175232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850143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466708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4210183" y="3048466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27101" y="3048466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880002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496567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4240042" y="441661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56960" y="441661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757114" y="1392282"/>
            <a:ext cx="160172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– 7 = 9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9 = 7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16 – </a:t>
            </a:r>
            <a:r>
              <a:rPr lang="cs-CZ" sz="2800" dirty="0"/>
              <a:t>8</a:t>
            </a:r>
            <a:r>
              <a:rPr lang="cs-CZ" sz="2800" dirty="0" smtClean="0"/>
              <a:t> = 8</a:t>
            </a:r>
          </a:p>
          <a:p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836929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7453494" y="207635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7196969" y="175232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613887" y="175232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6837831" y="337548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7454396" y="3372502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197871" y="3048466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614789" y="3048466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6867690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484255" y="474065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7227730" y="441661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644648" y="441661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38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397</Words>
  <Application>Microsoft Office PowerPoint</Application>
  <PresentationFormat>Předvádění na obrazovce (4:3)</PresentationFormat>
  <Paragraphs>149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49</cp:revision>
  <dcterms:created xsi:type="dcterms:W3CDTF">2011-08-21T15:31:45Z</dcterms:created>
  <dcterms:modified xsi:type="dcterms:W3CDTF">2012-08-27T12:07:48Z</dcterms:modified>
</cp:coreProperties>
</file>