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8" r:id="rId3"/>
    <p:sldId id="277" r:id="rId4"/>
    <p:sldId id="278" r:id="rId5"/>
    <p:sldId id="280" r:id="rId6"/>
    <p:sldId id="279" r:id="rId7"/>
    <p:sldId id="257" r:id="rId8"/>
    <p:sldId id="28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FFCCFF"/>
    <a:srgbClr val="CCCCFF"/>
    <a:srgbClr val="CC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VY_32_INOVACE_4C57M2_Sčítání a odčítání do 17, 18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17, 18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VY_32_INOVACE_4C57M2_Sčítání a odčítání do 17, 18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17, 18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728222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Určeno pro žáky 2. ročníku ZŠ</a:t>
            </a:r>
          </a:p>
          <a:p>
            <a:r>
              <a:rPr lang="cs-CZ" dirty="0"/>
              <a:t>Materiál pro využití na interaktivní tabuli</a:t>
            </a:r>
          </a:p>
          <a:p>
            <a:r>
              <a:rPr lang="cs-CZ" dirty="0" smtClean="0"/>
              <a:t>Sčítání a odčítání do 17 a 18 s přechodem přes desítku, řešení pyramid</a:t>
            </a:r>
          </a:p>
          <a:p>
            <a:r>
              <a:rPr lang="cs-CZ" dirty="0" smtClean="0"/>
              <a:t>Řešení problémové úlohy – doplňování pyramid za využití sčítání i odčítání, možnosti </a:t>
            </a:r>
            <a:r>
              <a:rPr lang="cs-CZ" smtClean="0"/>
              <a:t>různých řešení</a:t>
            </a:r>
            <a:endParaRPr lang="cs-CZ" dirty="0" smtClean="0"/>
          </a:p>
          <a:p>
            <a:r>
              <a:rPr lang="cs-CZ" dirty="0" smtClean="0"/>
              <a:t>Pomůcky – fixa na tabuli</a:t>
            </a:r>
          </a:p>
          <a:p>
            <a:r>
              <a:rPr lang="cs-CZ" dirty="0" smtClean="0"/>
              <a:t>Metodické poznámky – snímek 3 – sčítání a znázorňování na číselné ose; snímek 5 – řešení pyramid různé obtížnosti – žáci vyhledávají různá řešení; snímek 7 – odčítání s pomocí rozkladu s využitím číselné osy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72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5152" y="1758619"/>
            <a:ext cx="1383712" cy="45243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 + 8 =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8</a:t>
            </a:r>
            <a:r>
              <a:rPr lang="cs-CZ" sz="3200" b="1" dirty="0" smtClean="0"/>
              <a:t> + 9 =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9</a:t>
            </a:r>
            <a:r>
              <a:rPr lang="cs-CZ" sz="3200" b="1" dirty="0" smtClean="0"/>
              <a:t> + 9 =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505152" y="257593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21717" y="2575931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865192" y="2251895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282110" y="2251895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505152" y="4042195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21717" y="4042195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865192" y="3718159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282110" y="3718159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556556" y="5438900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73121" y="5438900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916596" y="5114864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333514" y="5114864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953765" y="2082895"/>
            <a:ext cx="5646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0      1     2      3     4     5      6     7      8     9    10   11   12   13   14    15   16   17  </a:t>
            </a:r>
            <a:endParaRPr lang="cs-CZ" sz="1400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2614702"/>
              </p:ext>
            </p:extLst>
          </p:nvPr>
        </p:nvGraphicFramePr>
        <p:xfrm>
          <a:off x="3087141" y="1864269"/>
          <a:ext cx="5209752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  <a:gridCol w="302441"/>
                <a:gridCol w="310471"/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2953764" y="3572400"/>
            <a:ext cx="5646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0      1     2      3     4     5      6     7      8     9    10   11   12   13   14    15   16   17  </a:t>
            </a:r>
            <a:endParaRPr lang="cs-CZ" sz="1400" dirty="0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84956"/>
              </p:ext>
            </p:extLst>
          </p:nvPr>
        </p:nvGraphicFramePr>
        <p:xfrm>
          <a:off x="3087140" y="3353774"/>
          <a:ext cx="5209752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  <a:gridCol w="302441"/>
                <a:gridCol w="310471"/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2972789" y="5114864"/>
            <a:ext cx="59490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0      1     2      3     4     5      6     7      8     9    10   11   12   13   14    15   16   17   18  </a:t>
            </a:r>
            <a:endParaRPr lang="cs-CZ" sz="1400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984721"/>
              </p:ext>
            </p:extLst>
          </p:nvPr>
        </p:nvGraphicFramePr>
        <p:xfrm>
          <a:off x="3106165" y="4896238"/>
          <a:ext cx="5493691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205"/>
                <a:gridCol w="305205"/>
                <a:gridCol w="305205"/>
                <a:gridCol w="305205"/>
                <a:gridCol w="305205"/>
                <a:gridCol w="305205"/>
                <a:gridCol w="305205"/>
                <a:gridCol w="301207"/>
                <a:gridCol w="309204"/>
                <a:gridCol w="305205"/>
                <a:gridCol w="305205"/>
                <a:gridCol w="305205"/>
                <a:gridCol w="305205"/>
                <a:gridCol w="305205"/>
                <a:gridCol w="305205"/>
                <a:gridCol w="305205"/>
                <a:gridCol w="305205"/>
                <a:gridCol w="305205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5" name="Obdélník 24"/>
          <p:cNvSpPr/>
          <p:nvPr/>
        </p:nvSpPr>
        <p:spPr>
          <a:xfrm>
            <a:off x="1016088" y="260648"/>
            <a:ext cx="7191008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Sčítej s pomocí rozkladu,  znázorni na ose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25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0521" y="1374656"/>
            <a:ext cx="1893467" cy="45243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 + 8 = 17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8</a:t>
            </a:r>
            <a:r>
              <a:rPr lang="cs-CZ" sz="3200" b="1" dirty="0" smtClean="0"/>
              <a:t> + 9 = 17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9</a:t>
            </a:r>
            <a:r>
              <a:rPr lang="cs-CZ" sz="3200" b="1" dirty="0" smtClean="0"/>
              <a:t> + 9 = 18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630521" y="2191968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47086" y="2191968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990561" y="1867932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07479" y="1867932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30521" y="3658232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47086" y="3658232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990561" y="3334196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407479" y="3334196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81925" y="50549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98490" y="5054937"/>
            <a:ext cx="360040" cy="36004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1041965" y="4730901"/>
            <a:ext cx="436545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58883" y="4730901"/>
            <a:ext cx="77106" cy="324036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079134" y="1698932"/>
            <a:ext cx="5646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0      1     2      3     4     5      6     7      8     9    10   11   12   13   14    15   16   17  </a:t>
            </a:r>
            <a:endParaRPr lang="cs-CZ" sz="1400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8602802"/>
              </p:ext>
            </p:extLst>
          </p:nvPr>
        </p:nvGraphicFramePr>
        <p:xfrm>
          <a:off x="3212510" y="1480306"/>
          <a:ext cx="5209752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  <a:gridCol w="302441"/>
                <a:gridCol w="310471"/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3079133" y="3188437"/>
            <a:ext cx="56460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0      1     2      3     4     5      6     7      8     9    10   11   12   13   14    15   16   17  </a:t>
            </a:r>
            <a:endParaRPr lang="cs-CZ" sz="1400" dirty="0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0792232"/>
              </p:ext>
            </p:extLst>
          </p:nvPr>
        </p:nvGraphicFramePr>
        <p:xfrm>
          <a:off x="3212509" y="2969811"/>
          <a:ext cx="5209752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  <a:gridCol w="302441"/>
                <a:gridCol w="310471"/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  <a:gridCol w="30645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3098158" y="4730901"/>
            <a:ext cx="59490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0      1     2      3     4     5      6     7      8     9    10   11   12   13   14    15   16   17   18  </a:t>
            </a:r>
            <a:endParaRPr lang="cs-CZ" sz="1400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023875"/>
              </p:ext>
            </p:extLst>
          </p:nvPr>
        </p:nvGraphicFramePr>
        <p:xfrm>
          <a:off x="3231534" y="4512275"/>
          <a:ext cx="5493691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205"/>
                <a:gridCol w="305205"/>
                <a:gridCol w="305205"/>
                <a:gridCol w="305205"/>
                <a:gridCol w="305205"/>
                <a:gridCol w="305205"/>
                <a:gridCol w="305205"/>
                <a:gridCol w="301207"/>
                <a:gridCol w="309204"/>
                <a:gridCol w="305205"/>
                <a:gridCol w="305205"/>
                <a:gridCol w="305205"/>
                <a:gridCol w="305205"/>
                <a:gridCol w="305205"/>
                <a:gridCol w="305205"/>
                <a:gridCol w="305205"/>
                <a:gridCol w="305205"/>
                <a:gridCol w="305205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6" name="Obdélník 25"/>
          <p:cNvSpPr/>
          <p:nvPr/>
        </p:nvSpPr>
        <p:spPr>
          <a:xfrm>
            <a:off x="1005638" y="358482"/>
            <a:ext cx="7191008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Sčítej s pomocí rozkladu,  znázorni na ose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41941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8459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365176" y="50898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1725472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1974776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1365176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752564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4093430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8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450147" y="29969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4810443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5059747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4450147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3837535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7058334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24" name="Obdélník 23"/>
          <p:cNvSpPr/>
          <p:nvPr/>
        </p:nvSpPr>
        <p:spPr>
          <a:xfrm>
            <a:off x="7415051" y="29969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5" name="Obdélník 24"/>
          <p:cNvSpPr/>
          <p:nvPr/>
        </p:nvSpPr>
        <p:spPr>
          <a:xfrm>
            <a:off x="7775347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26" name="Obdélník 25"/>
          <p:cNvSpPr/>
          <p:nvPr/>
        </p:nvSpPr>
        <p:spPr>
          <a:xfrm>
            <a:off x="8024651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7" name="Obdélník 26"/>
          <p:cNvSpPr/>
          <p:nvPr/>
        </p:nvSpPr>
        <p:spPr>
          <a:xfrm>
            <a:off x="7415051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8" name="Obdélník 27"/>
          <p:cNvSpPr/>
          <p:nvPr/>
        </p:nvSpPr>
        <p:spPr>
          <a:xfrm>
            <a:off x="6802439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9" name="Obdélník 28"/>
          <p:cNvSpPr/>
          <p:nvPr/>
        </p:nvSpPr>
        <p:spPr>
          <a:xfrm>
            <a:off x="4093430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4450147" y="6939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1" name="Obdélník 30"/>
          <p:cNvSpPr/>
          <p:nvPr/>
        </p:nvSpPr>
        <p:spPr>
          <a:xfrm>
            <a:off x="4810443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2" name="Obdélník 31"/>
          <p:cNvSpPr/>
          <p:nvPr/>
        </p:nvSpPr>
        <p:spPr>
          <a:xfrm>
            <a:off x="5059747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33" name="Obdélník 32"/>
          <p:cNvSpPr/>
          <p:nvPr/>
        </p:nvSpPr>
        <p:spPr>
          <a:xfrm>
            <a:off x="4450147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34" name="Obdélník 33"/>
          <p:cNvSpPr/>
          <p:nvPr/>
        </p:nvSpPr>
        <p:spPr>
          <a:xfrm>
            <a:off x="3837535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35" name="Obdélník 34"/>
          <p:cNvSpPr/>
          <p:nvPr/>
        </p:nvSpPr>
        <p:spPr>
          <a:xfrm>
            <a:off x="7058334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6" name="Obdélník 35"/>
          <p:cNvSpPr/>
          <p:nvPr/>
        </p:nvSpPr>
        <p:spPr>
          <a:xfrm>
            <a:off x="7415051" y="6939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7775347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8024651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3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7415051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6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802439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2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1008459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9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1365176" y="29969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43" name="Obdélník 42"/>
          <p:cNvSpPr/>
          <p:nvPr/>
        </p:nvSpPr>
        <p:spPr>
          <a:xfrm>
            <a:off x="1725472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44" name="Obdélník 43"/>
          <p:cNvSpPr/>
          <p:nvPr/>
        </p:nvSpPr>
        <p:spPr>
          <a:xfrm>
            <a:off x="1974776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45" name="Obdélník 44"/>
          <p:cNvSpPr/>
          <p:nvPr/>
        </p:nvSpPr>
        <p:spPr>
          <a:xfrm>
            <a:off x="1365176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752564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1008459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48" name="Obdélník 47"/>
          <p:cNvSpPr/>
          <p:nvPr/>
        </p:nvSpPr>
        <p:spPr>
          <a:xfrm>
            <a:off x="1365176" y="6939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49" name="Obdélník 48"/>
          <p:cNvSpPr/>
          <p:nvPr/>
        </p:nvSpPr>
        <p:spPr>
          <a:xfrm>
            <a:off x="1725472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50" name="Obdélník 49"/>
          <p:cNvSpPr/>
          <p:nvPr/>
        </p:nvSpPr>
        <p:spPr>
          <a:xfrm>
            <a:off x="1974776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51" name="Obdélník 50"/>
          <p:cNvSpPr/>
          <p:nvPr/>
        </p:nvSpPr>
        <p:spPr>
          <a:xfrm>
            <a:off x="1365176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52" name="Obdélník 51"/>
          <p:cNvSpPr/>
          <p:nvPr/>
        </p:nvSpPr>
        <p:spPr>
          <a:xfrm>
            <a:off x="752564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53" name="Obdélník 52"/>
          <p:cNvSpPr/>
          <p:nvPr/>
        </p:nvSpPr>
        <p:spPr>
          <a:xfrm>
            <a:off x="4093430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54" name="Obdélník 53"/>
          <p:cNvSpPr/>
          <p:nvPr/>
        </p:nvSpPr>
        <p:spPr>
          <a:xfrm>
            <a:off x="4450147" y="50898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55" name="Obdélník 54"/>
          <p:cNvSpPr/>
          <p:nvPr/>
        </p:nvSpPr>
        <p:spPr>
          <a:xfrm>
            <a:off x="4810443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56" name="Obdélník 55"/>
          <p:cNvSpPr/>
          <p:nvPr/>
        </p:nvSpPr>
        <p:spPr>
          <a:xfrm>
            <a:off x="5059747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57" name="Obdélník 56"/>
          <p:cNvSpPr/>
          <p:nvPr/>
        </p:nvSpPr>
        <p:spPr>
          <a:xfrm>
            <a:off x="4450147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58" name="Obdélník 57"/>
          <p:cNvSpPr/>
          <p:nvPr/>
        </p:nvSpPr>
        <p:spPr>
          <a:xfrm>
            <a:off x="3837535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59" name="Obdélník 58"/>
          <p:cNvSpPr/>
          <p:nvPr/>
        </p:nvSpPr>
        <p:spPr>
          <a:xfrm>
            <a:off x="7058334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60" name="Obdélník 59"/>
          <p:cNvSpPr/>
          <p:nvPr/>
        </p:nvSpPr>
        <p:spPr>
          <a:xfrm>
            <a:off x="7415051" y="50898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61" name="Obdélník 60"/>
          <p:cNvSpPr/>
          <p:nvPr/>
        </p:nvSpPr>
        <p:spPr>
          <a:xfrm>
            <a:off x="7775347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62" name="Obdélník 61"/>
          <p:cNvSpPr/>
          <p:nvPr/>
        </p:nvSpPr>
        <p:spPr>
          <a:xfrm>
            <a:off x="8024651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63" name="Obdélník 62"/>
          <p:cNvSpPr/>
          <p:nvPr/>
        </p:nvSpPr>
        <p:spPr>
          <a:xfrm>
            <a:off x="7415051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64" name="Obdélník 63"/>
          <p:cNvSpPr/>
          <p:nvPr/>
        </p:nvSpPr>
        <p:spPr>
          <a:xfrm>
            <a:off x="6802439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4152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8459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365176" y="50898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1725472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1974776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1365176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752564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4093430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8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450147" y="29969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4810443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5059747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4450147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3837535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7058334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24" name="Obdélník 23"/>
          <p:cNvSpPr/>
          <p:nvPr/>
        </p:nvSpPr>
        <p:spPr>
          <a:xfrm>
            <a:off x="7415051" y="29969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25" name="Obdélník 24"/>
          <p:cNvSpPr/>
          <p:nvPr/>
        </p:nvSpPr>
        <p:spPr>
          <a:xfrm>
            <a:off x="7775347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26" name="Obdélník 25"/>
          <p:cNvSpPr/>
          <p:nvPr/>
        </p:nvSpPr>
        <p:spPr>
          <a:xfrm>
            <a:off x="8024651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27" name="Obdélník 26"/>
          <p:cNvSpPr/>
          <p:nvPr/>
        </p:nvSpPr>
        <p:spPr>
          <a:xfrm>
            <a:off x="7415051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28" name="Obdélník 27"/>
          <p:cNvSpPr/>
          <p:nvPr/>
        </p:nvSpPr>
        <p:spPr>
          <a:xfrm>
            <a:off x="6802439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29" name="Obdélník 28"/>
          <p:cNvSpPr/>
          <p:nvPr/>
        </p:nvSpPr>
        <p:spPr>
          <a:xfrm>
            <a:off x="4093430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4450147" y="6939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31" name="Obdélník 30"/>
          <p:cNvSpPr/>
          <p:nvPr/>
        </p:nvSpPr>
        <p:spPr>
          <a:xfrm>
            <a:off x="4810443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8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059747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33" name="Obdélník 32"/>
          <p:cNvSpPr/>
          <p:nvPr/>
        </p:nvSpPr>
        <p:spPr>
          <a:xfrm>
            <a:off x="4450147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34" name="Obdélník 33"/>
          <p:cNvSpPr/>
          <p:nvPr/>
        </p:nvSpPr>
        <p:spPr>
          <a:xfrm>
            <a:off x="3837535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35" name="Obdélník 34"/>
          <p:cNvSpPr/>
          <p:nvPr/>
        </p:nvSpPr>
        <p:spPr>
          <a:xfrm>
            <a:off x="7058334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36" name="Obdélník 35"/>
          <p:cNvSpPr/>
          <p:nvPr/>
        </p:nvSpPr>
        <p:spPr>
          <a:xfrm>
            <a:off x="7415051" y="6939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37" name="Obdélník 36"/>
          <p:cNvSpPr/>
          <p:nvPr/>
        </p:nvSpPr>
        <p:spPr>
          <a:xfrm>
            <a:off x="7775347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8024651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3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7415051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6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802439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2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1008459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9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1365176" y="29969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43" name="Obdélník 42"/>
          <p:cNvSpPr/>
          <p:nvPr/>
        </p:nvSpPr>
        <p:spPr>
          <a:xfrm>
            <a:off x="1725472" y="34541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44" name="Obdélník 43"/>
          <p:cNvSpPr/>
          <p:nvPr/>
        </p:nvSpPr>
        <p:spPr>
          <a:xfrm>
            <a:off x="1974776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45" name="Obdélník 44"/>
          <p:cNvSpPr/>
          <p:nvPr/>
        </p:nvSpPr>
        <p:spPr>
          <a:xfrm>
            <a:off x="1365176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752564" y="3911352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1008459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48" name="Obdélník 47"/>
          <p:cNvSpPr/>
          <p:nvPr/>
        </p:nvSpPr>
        <p:spPr>
          <a:xfrm>
            <a:off x="1365176" y="6939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49" name="Obdélník 48"/>
          <p:cNvSpPr/>
          <p:nvPr/>
        </p:nvSpPr>
        <p:spPr>
          <a:xfrm>
            <a:off x="1725472" y="11511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50" name="Obdélník 49"/>
          <p:cNvSpPr/>
          <p:nvPr/>
        </p:nvSpPr>
        <p:spPr>
          <a:xfrm>
            <a:off x="1974776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51" name="Obdélník 50"/>
          <p:cNvSpPr/>
          <p:nvPr/>
        </p:nvSpPr>
        <p:spPr>
          <a:xfrm>
            <a:off x="1365176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52" name="Obdélník 51"/>
          <p:cNvSpPr/>
          <p:nvPr/>
        </p:nvSpPr>
        <p:spPr>
          <a:xfrm>
            <a:off x="752564" y="1608358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53" name="Obdélník 52"/>
          <p:cNvSpPr/>
          <p:nvPr/>
        </p:nvSpPr>
        <p:spPr>
          <a:xfrm>
            <a:off x="4093430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54" name="Obdélník 53"/>
          <p:cNvSpPr/>
          <p:nvPr/>
        </p:nvSpPr>
        <p:spPr>
          <a:xfrm>
            <a:off x="4450147" y="50898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55" name="Obdélník 54"/>
          <p:cNvSpPr/>
          <p:nvPr/>
        </p:nvSpPr>
        <p:spPr>
          <a:xfrm>
            <a:off x="4810443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56" name="Obdélník 55"/>
          <p:cNvSpPr/>
          <p:nvPr/>
        </p:nvSpPr>
        <p:spPr>
          <a:xfrm>
            <a:off x="5059747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57" name="Obdélník 56"/>
          <p:cNvSpPr/>
          <p:nvPr/>
        </p:nvSpPr>
        <p:spPr>
          <a:xfrm>
            <a:off x="4450147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58" name="Obdélník 57"/>
          <p:cNvSpPr/>
          <p:nvPr/>
        </p:nvSpPr>
        <p:spPr>
          <a:xfrm>
            <a:off x="3837535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59" name="Obdélník 58"/>
          <p:cNvSpPr/>
          <p:nvPr/>
        </p:nvSpPr>
        <p:spPr>
          <a:xfrm>
            <a:off x="7058334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60" name="Obdélník 59"/>
          <p:cNvSpPr/>
          <p:nvPr/>
        </p:nvSpPr>
        <p:spPr>
          <a:xfrm>
            <a:off x="7415051" y="50898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61" name="Obdélník 60"/>
          <p:cNvSpPr/>
          <p:nvPr/>
        </p:nvSpPr>
        <p:spPr>
          <a:xfrm>
            <a:off x="7775347" y="55470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62" name="Obdélník 61"/>
          <p:cNvSpPr/>
          <p:nvPr/>
        </p:nvSpPr>
        <p:spPr>
          <a:xfrm>
            <a:off x="8024651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63" name="Obdélník 62"/>
          <p:cNvSpPr/>
          <p:nvPr/>
        </p:nvSpPr>
        <p:spPr>
          <a:xfrm>
            <a:off x="7415051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64" name="Obdélník 63"/>
          <p:cNvSpPr/>
          <p:nvPr/>
        </p:nvSpPr>
        <p:spPr>
          <a:xfrm>
            <a:off x="6802439" y="6004294"/>
            <a:ext cx="457200" cy="4572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022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58304" y="6023890"/>
            <a:ext cx="6292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0      1     2      3     4     5      6     7      8     9    10   11   12   13   14    15   16    17   18   19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5596576"/>
              </p:ext>
            </p:extLst>
          </p:nvPr>
        </p:nvGraphicFramePr>
        <p:xfrm>
          <a:off x="1691680" y="5805264"/>
          <a:ext cx="5850367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  <a:gridCol w="303880"/>
                <a:gridCol w="311949"/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92883" y="1628800"/>
            <a:ext cx="159210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17 – 8 = </a:t>
            </a:r>
          </a:p>
          <a:p>
            <a:endParaRPr lang="cs-CZ" sz="3200" b="1" dirty="0"/>
          </a:p>
          <a:p>
            <a:r>
              <a:rPr lang="cs-CZ" sz="3200" b="1" dirty="0" smtClean="0"/>
              <a:t>17 – 9 =</a:t>
            </a:r>
          </a:p>
          <a:p>
            <a:endParaRPr lang="cs-CZ" sz="3200" b="1" dirty="0"/>
          </a:p>
          <a:p>
            <a:r>
              <a:rPr lang="cs-CZ" sz="3200" b="1" dirty="0" smtClean="0"/>
              <a:t>18 – 9 =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9386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58304" y="6023890"/>
            <a:ext cx="6292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0      1     2      3     4     5      6     7      8     9    10   11   12   13   14    15   16    17   18   19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7306722"/>
              </p:ext>
            </p:extLst>
          </p:nvPr>
        </p:nvGraphicFramePr>
        <p:xfrm>
          <a:off x="1691680" y="5805264"/>
          <a:ext cx="5850367" cy="218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  <a:gridCol w="303880"/>
                <a:gridCol w="311949"/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  <a:gridCol w="307914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92883" y="1628800"/>
            <a:ext cx="380745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17 – 8 = 17 – 7 – 1 = 9</a:t>
            </a:r>
          </a:p>
          <a:p>
            <a:endParaRPr lang="cs-CZ" sz="3200" b="1" dirty="0"/>
          </a:p>
          <a:p>
            <a:r>
              <a:rPr lang="cs-CZ" sz="3200" b="1" dirty="0" smtClean="0"/>
              <a:t>17 – 9 = 17 – 7 – 2 = 8</a:t>
            </a:r>
          </a:p>
          <a:p>
            <a:endParaRPr lang="cs-CZ" sz="3200" b="1" dirty="0"/>
          </a:p>
          <a:p>
            <a:r>
              <a:rPr lang="cs-CZ" sz="3200" b="1" dirty="0" smtClean="0"/>
              <a:t>18 – 9 = 18 – 8 – 1 = 9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429125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49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428</TotalTime>
  <Words>462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53</cp:revision>
  <dcterms:created xsi:type="dcterms:W3CDTF">2011-08-21T15:31:45Z</dcterms:created>
  <dcterms:modified xsi:type="dcterms:W3CDTF">2012-08-27T12:10:56Z</dcterms:modified>
</cp:coreProperties>
</file>