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2"/>
  </p:notesMasterIdLst>
  <p:sldIdLst>
    <p:sldId id="256" r:id="rId2"/>
    <p:sldId id="257" r:id="rId3"/>
    <p:sldId id="266" r:id="rId4"/>
    <p:sldId id="259" r:id="rId5"/>
    <p:sldId id="269" r:id="rId6"/>
    <p:sldId id="270" r:id="rId7"/>
    <p:sldId id="271" r:id="rId8"/>
    <p:sldId id="261" r:id="rId9"/>
    <p:sldId id="272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  <a:srgbClr val="B6F9F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 dirty="0" smtClean="0"/>
            <a:t>školy: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PaedDr. Jana Čechová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VY_32_INOVACE_4C58M2_Dočítání do 16, 17, 18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</a:t>
          </a:r>
          <a:r>
            <a:rPr lang="cs-CZ" smtClean="0"/>
            <a:t>CZ 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Dočítání do 16, 17, 18</a:t>
          </a:r>
          <a:endParaRPr lang="cs-CZ" dirty="0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</a:t>
          </a:r>
          <a:r>
            <a:rPr lang="cs-CZ" sz="1800" kern="1200" dirty="0" smtClean="0"/>
            <a:t>školy: Základní škola a Mateřská škola Studená, okres Jindřichův Hradec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PaedDr. Jana Čechová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VY_32_INOVACE_4C58M2_Dočítání do 16, 17, 18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Dočítání do 16, 17, 18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</a:t>
          </a:r>
          <a:r>
            <a:rPr lang="cs-CZ" sz="1800" kern="1200" smtClean="0"/>
            <a:t>CZ 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27.8.2012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27.8.2012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568677294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Určeno pro žáky 2. ročníku ZŠ</a:t>
            </a:r>
          </a:p>
          <a:p>
            <a:r>
              <a:rPr lang="cs-CZ" dirty="0"/>
              <a:t>Materiál pro využití na interaktivní tabuli</a:t>
            </a:r>
          </a:p>
          <a:p>
            <a:r>
              <a:rPr lang="cs-CZ" dirty="0" smtClean="0"/>
              <a:t>Procvičování sčítání a odčítání pomocí dočítání v oboru do 18</a:t>
            </a:r>
          </a:p>
          <a:p>
            <a:r>
              <a:rPr lang="cs-CZ" dirty="0" smtClean="0"/>
              <a:t>Pomůcky – fixa na tabuli</a:t>
            </a:r>
          </a:p>
          <a:p>
            <a:r>
              <a:rPr lang="cs-CZ" dirty="0" smtClean="0"/>
              <a:t>Metodické poznámky – snímek 3 – žáci jsou seznámeni s postupem při dočítání; snímek 4 – tabulky na dočítání, mohou pracovat dva žáci nebo dvě skupiny žáků najednou; snímek 6 – doplňování sčítanců; snímek 8 – jiné uspořádání tabulek na dočítání; snímky 5, 7, 9 </a:t>
            </a:r>
            <a:r>
              <a:rPr lang="cs-CZ" smtClean="0"/>
              <a:t>- kontrolní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061849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6F9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605464" y="1988840"/>
            <a:ext cx="342901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solidFill>
                  <a:srgbClr val="FF0000"/>
                </a:solidFill>
              </a:rPr>
              <a:t>7</a:t>
            </a:r>
            <a:r>
              <a:rPr lang="cs-CZ" sz="4000" b="1" dirty="0" smtClean="0">
                <a:solidFill>
                  <a:srgbClr val="FF0000"/>
                </a:solidFill>
              </a:rPr>
              <a:t> a kolik je 16 ?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627784" y="701182"/>
            <a:ext cx="3384376" cy="1008112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5400" dirty="0"/>
              <a:t>7</a:t>
            </a:r>
            <a:r>
              <a:rPr lang="cs-CZ" sz="5400" dirty="0" smtClean="0"/>
              <a:t> +     = 16      </a:t>
            </a:r>
            <a:endParaRPr lang="cs-CZ" sz="5400" dirty="0"/>
          </a:p>
        </p:txBody>
      </p:sp>
      <p:sp>
        <p:nvSpPr>
          <p:cNvPr id="5" name="Obdélník 4"/>
          <p:cNvSpPr/>
          <p:nvPr/>
        </p:nvSpPr>
        <p:spPr>
          <a:xfrm>
            <a:off x="79884" y="3145167"/>
            <a:ext cx="9064116" cy="576064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1   2   3   4   5   6   7   8   9   10  11  12  13  14  15  16  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146930" y="3876285"/>
            <a:ext cx="8745550" cy="576064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3600" dirty="0" smtClean="0">
                <a:solidFill>
                  <a:srgbClr val="FF0000"/>
                </a:solidFill>
              </a:rPr>
              <a:t>O  </a:t>
            </a:r>
            <a:r>
              <a:rPr lang="cs-CZ" sz="3600" dirty="0" err="1" smtClean="0">
                <a:solidFill>
                  <a:srgbClr val="FF0000"/>
                </a:solidFill>
              </a:rPr>
              <a:t>O</a:t>
            </a:r>
            <a:r>
              <a:rPr lang="cs-CZ" sz="3600" dirty="0" smtClean="0">
                <a:solidFill>
                  <a:srgbClr val="FF0000"/>
                </a:solidFill>
              </a:rPr>
              <a:t>  </a:t>
            </a:r>
            <a:r>
              <a:rPr lang="cs-CZ" sz="3600" dirty="0" err="1" smtClean="0">
                <a:solidFill>
                  <a:srgbClr val="FF0000"/>
                </a:solidFill>
              </a:rPr>
              <a:t>O</a:t>
            </a:r>
            <a:r>
              <a:rPr lang="cs-CZ" sz="3600" dirty="0" smtClean="0">
                <a:solidFill>
                  <a:srgbClr val="FF0000"/>
                </a:solidFill>
              </a:rPr>
              <a:t>  </a:t>
            </a:r>
            <a:r>
              <a:rPr lang="cs-CZ" sz="3600" dirty="0" err="1" smtClean="0">
                <a:solidFill>
                  <a:srgbClr val="FF0000"/>
                </a:solidFill>
              </a:rPr>
              <a:t>O</a:t>
            </a:r>
            <a:r>
              <a:rPr lang="cs-CZ" sz="3600" dirty="0" smtClean="0">
                <a:solidFill>
                  <a:srgbClr val="FF0000"/>
                </a:solidFill>
              </a:rPr>
              <a:t>  </a:t>
            </a:r>
            <a:r>
              <a:rPr lang="cs-CZ" sz="3600" dirty="0" err="1" smtClean="0">
                <a:solidFill>
                  <a:srgbClr val="FF0000"/>
                </a:solidFill>
              </a:rPr>
              <a:t>O</a:t>
            </a:r>
            <a:r>
              <a:rPr lang="cs-CZ" sz="3600" dirty="0" smtClean="0">
                <a:solidFill>
                  <a:srgbClr val="FF0000"/>
                </a:solidFill>
              </a:rPr>
              <a:t>  </a:t>
            </a:r>
            <a:r>
              <a:rPr lang="cs-CZ" sz="3600" dirty="0" err="1" smtClean="0">
                <a:solidFill>
                  <a:srgbClr val="FF0000"/>
                </a:solidFill>
              </a:rPr>
              <a:t>O</a:t>
            </a:r>
            <a:r>
              <a:rPr lang="cs-CZ" sz="3600" dirty="0" smtClean="0">
                <a:solidFill>
                  <a:srgbClr val="FF0000"/>
                </a:solidFill>
              </a:rPr>
              <a:t>  </a:t>
            </a:r>
            <a:r>
              <a:rPr lang="cs-CZ" sz="3600" dirty="0" err="1" smtClean="0">
                <a:solidFill>
                  <a:srgbClr val="FF0000"/>
                </a:solidFill>
              </a:rPr>
              <a:t>O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3840442" y="4581128"/>
            <a:ext cx="5052038" cy="576064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3600" dirty="0" smtClean="0">
                <a:solidFill>
                  <a:srgbClr val="002060"/>
                </a:solidFill>
              </a:rPr>
              <a:t>O  </a:t>
            </a:r>
            <a:r>
              <a:rPr lang="cs-CZ" sz="3600" dirty="0" err="1" smtClean="0">
                <a:solidFill>
                  <a:srgbClr val="002060"/>
                </a:solidFill>
              </a:rPr>
              <a:t>O</a:t>
            </a:r>
            <a:r>
              <a:rPr lang="cs-CZ" sz="3600" dirty="0" smtClean="0">
                <a:solidFill>
                  <a:srgbClr val="002060"/>
                </a:solidFill>
              </a:rPr>
              <a:t>  </a:t>
            </a:r>
            <a:r>
              <a:rPr lang="cs-CZ" sz="3600" dirty="0" err="1" smtClean="0">
                <a:solidFill>
                  <a:srgbClr val="002060"/>
                </a:solidFill>
              </a:rPr>
              <a:t>O</a:t>
            </a:r>
            <a:r>
              <a:rPr lang="cs-CZ" sz="3600" dirty="0" smtClean="0">
                <a:solidFill>
                  <a:srgbClr val="002060"/>
                </a:solidFill>
              </a:rPr>
              <a:t>  </a:t>
            </a:r>
            <a:r>
              <a:rPr lang="cs-CZ" sz="3600" dirty="0" err="1" smtClean="0">
                <a:solidFill>
                  <a:srgbClr val="002060"/>
                </a:solidFill>
              </a:rPr>
              <a:t>O</a:t>
            </a:r>
            <a:r>
              <a:rPr lang="cs-CZ" sz="3600" dirty="0" smtClean="0">
                <a:solidFill>
                  <a:srgbClr val="002060"/>
                </a:solidFill>
              </a:rPr>
              <a:t>  </a:t>
            </a:r>
            <a:r>
              <a:rPr lang="cs-CZ" sz="3600" dirty="0" err="1" smtClean="0">
                <a:solidFill>
                  <a:srgbClr val="002060"/>
                </a:solidFill>
              </a:rPr>
              <a:t>O</a:t>
            </a:r>
            <a:r>
              <a:rPr lang="cs-CZ" sz="3600" dirty="0" smtClean="0">
                <a:solidFill>
                  <a:srgbClr val="002060"/>
                </a:solidFill>
              </a:rPr>
              <a:t>   </a:t>
            </a:r>
            <a:r>
              <a:rPr lang="cs-CZ" sz="3600" dirty="0" err="1" smtClean="0">
                <a:solidFill>
                  <a:srgbClr val="002060"/>
                </a:solidFill>
              </a:rPr>
              <a:t>O</a:t>
            </a:r>
            <a:r>
              <a:rPr lang="cs-CZ" sz="3600" dirty="0" smtClean="0">
                <a:solidFill>
                  <a:srgbClr val="002060"/>
                </a:solidFill>
              </a:rPr>
              <a:t>   </a:t>
            </a:r>
            <a:r>
              <a:rPr lang="cs-CZ" sz="3600" dirty="0" err="1" smtClean="0">
                <a:solidFill>
                  <a:srgbClr val="002060"/>
                </a:solidFill>
              </a:rPr>
              <a:t>O</a:t>
            </a:r>
            <a:r>
              <a:rPr lang="cs-CZ" sz="3600" dirty="0" smtClean="0">
                <a:solidFill>
                  <a:srgbClr val="002060"/>
                </a:solidFill>
              </a:rPr>
              <a:t>   </a:t>
            </a:r>
            <a:r>
              <a:rPr lang="cs-CZ" sz="3600" dirty="0" err="1" smtClean="0">
                <a:solidFill>
                  <a:srgbClr val="002060"/>
                </a:solidFill>
              </a:rPr>
              <a:t>O</a:t>
            </a:r>
            <a:r>
              <a:rPr lang="cs-CZ" sz="3600" dirty="0" smtClean="0">
                <a:solidFill>
                  <a:srgbClr val="002060"/>
                </a:solidFill>
              </a:rPr>
              <a:t>   </a:t>
            </a:r>
            <a:r>
              <a:rPr lang="cs-CZ" sz="3600" dirty="0" err="1" smtClean="0">
                <a:solidFill>
                  <a:srgbClr val="002060"/>
                </a:solidFill>
              </a:rPr>
              <a:t>O</a:t>
            </a:r>
            <a:r>
              <a:rPr lang="cs-CZ" sz="3600" dirty="0" smtClean="0">
                <a:solidFill>
                  <a:srgbClr val="002060"/>
                </a:solidFill>
              </a:rPr>
              <a:t>  </a:t>
            </a:r>
            <a:endParaRPr lang="cs-CZ" sz="3600" dirty="0">
              <a:solidFill>
                <a:srgbClr val="002060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780184" y="5589240"/>
            <a:ext cx="3384376" cy="1008112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5400" dirty="0"/>
              <a:t>7</a:t>
            </a:r>
            <a:r>
              <a:rPr lang="cs-CZ" sz="5400" dirty="0" smtClean="0"/>
              <a:t> + 9 = 16      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7961486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  <p:bldP spid="7" grpId="0" animBg="1"/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  <a:alpha val="23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 rot="302192">
            <a:off x="4849656" y="185658"/>
            <a:ext cx="4266103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… a</a:t>
            </a:r>
            <a:r>
              <a:rPr lang="cs-CZ" sz="48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kolik je … ?</a:t>
            </a:r>
            <a:endParaRPr lang="cs-CZ" sz="48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6209647"/>
              </p:ext>
            </p:extLst>
          </p:nvPr>
        </p:nvGraphicFramePr>
        <p:xfrm>
          <a:off x="5148064" y="1202314"/>
          <a:ext cx="3192015" cy="462428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38403"/>
                <a:gridCol w="638403"/>
                <a:gridCol w="638403"/>
                <a:gridCol w="638403"/>
                <a:gridCol w="638403"/>
              </a:tblGrid>
              <a:tr h="57803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8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+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15</a:t>
                      </a:r>
                      <a:endParaRPr lang="cs-CZ" sz="2800" dirty="0"/>
                    </a:p>
                  </a:txBody>
                  <a:tcPr/>
                </a:tc>
              </a:tr>
              <a:tr h="57803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8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+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17</a:t>
                      </a:r>
                      <a:endParaRPr lang="cs-CZ" sz="2800" dirty="0"/>
                    </a:p>
                  </a:txBody>
                  <a:tcPr/>
                </a:tc>
              </a:tr>
              <a:tr h="57803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8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+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16</a:t>
                      </a:r>
                      <a:endParaRPr lang="cs-CZ" sz="2800" dirty="0"/>
                    </a:p>
                  </a:txBody>
                  <a:tcPr/>
                </a:tc>
              </a:tr>
              <a:tr h="57803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8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+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18</a:t>
                      </a:r>
                      <a:endParaRPr lang="cs-CZ" sz="2800" dirty="0"/>
                    </a:p>
                  </a:txBody>
                  <a:tcPr/>
                </a:tc>
              </a:tr>
              <a:tr h="57803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7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+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15</a:t>
                      </a:r>
                      <a:endParaRPr lang="cs-CZ" sz="2800" dirty="0"/>
                    </a:p>
                  </a:txBody>
                  <a:tcPr/>
                </a:tc>
              </a:tr>
              <a:tr h="57803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7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+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16</a:t>
                      </a:r>
                      <a:endParaRPr lang="cs-CZ" sz="2800" dirty="0"/>
                    </a:p>
                  </a:txBody>
                  <a:tcPr/>
                </a:tc>
              </a:tr>
              <a:tr h="57803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7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+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14</a:t>
                      </a:r>
                      <a:endParaRPr lang="cs-CZ" sz="2800" dirty="0"/>
                    </a:p>
                  </a:txBody>
                  <a:tcPr/>
                </a:tc>
              </a:tr>
              <a:tr h="57803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9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+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18</a:t>
                      </a:r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Obdélník 5"/>
          <p:cNvSpPr/>
          <p:nvPr/>
        </p:nvSpPr>
        <p:spPr>
          <a:xfrm>
            <a:off x="0" y="6086043"/>
            <a:ext cx="9144000" cy="576064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1   2   3   4   5   6   7   8   9   10  11  12  13  14  15  16  17  18  19</a:t>
            </a:r>
            <a:endParaRPr lang="cs-CZ" sz="28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65657242"/>
              </p:ext>
            </p:extLst>
          </p:nvPr>
        </p:nvGraphicFramePr>
        <p:xfrm>
          <a:off x="539552" y="1196752"/>
          <a:ext cx="3192015" cy="462428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38403"/>
                <a:gridCol w="638403"/>
                <a:gridCol w="638403"/>
                <a:gridCol w="638403"/>
                <a:gridCol w="638403"/>
              </a:tblGrid>
              <a:tr h="57803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8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+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13</a:t>
                      </a:r>
                      <a:endParaRPr lang="cs-CZ" sz="2800" dirty="0"/>
                    </a:p>
                  </a:txBody>
                  <a:tcPr/>
                </a:tc>
              </a:tr>
              <a:tr h="57803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8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+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14</a:t>
                      </a:r>
                      <a:endParaRPr lang="cs-CZ" sz="2800" dirty="0"/>
                    </a:p>
                  </a:txBody>
                  <a:tcPr/>
                </a:tc>
              </a:tr>
              <a:tr h="57803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8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+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17</a:t>
                      </a:r>
                      <a:endParaRPr lang="cs-CZ" sz="2800" dirty="0"/>
                    </a:p>
                  </a:txBody>
                  <a:tcPr/>
                </a:tc>
              </a:tr>
              <a:tr h="57803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8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+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16</a:t>
                      </a:r>
                      <a:endParaRPr lang="cs-CZ" sz="2800" dirty="0"/>
                    </a:p>
                  </a:txBody>
                  <a:tcPr/>
                </a:tc>
              </a:tr>
              <a:tr h="57803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7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+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16</a:t>
                      </a:r>
                      <a:endParaRPr lang="cs-CZ" sz="2800" dirty="0"/>
                    </a:p>
                  </a:txBody>
                  <a:tcPr/>
                </a:tc>
              </a:tr>
              <a:tr h="57803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7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+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14</a:t>
                      </a:r>
                      <a:endParaRPr lang="cs-CZ" sz="2800" dirty="0"/>
                    </a:p>
                  </a:txBody>
                  <a:tcPr/>
                </a:tc>
              </a:tr>
              <a:tr h="57803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7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+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15</a:t>
                      </a:r>
                      <a:endParaRPr lang="cs-CZ" sz="2800" dirty="0"/>
                    </a:p>
                  </a:txBody>
                  <a:tcPr/>
                </a:tc>
              </a:tr>
              <a:tr h="57803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9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+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18</a:t>
                      </a:r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761165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  <a:alpha val="23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 rot="302192">
            <a:off x="4849656" y="185658"/>
            <a:ext cx="4266103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… a</a:t>
            </a:r>
            <a:r>
              <a:rPr lang="cs-CZ" sz="48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kolik je … ?</a:t>
            </a:r>
            <a:endParaRPr lang="cs-CZ" sz="48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33568020"/>
              </p:ext>
            </p:extLst>
          </p:nvPr>
        </p:nvGraphicFramePr>
        <p:xfrm>
          <a:off x="5148064" y="1202314"/>
          <a:ext cx="3192015" cy="462428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38403"/>
                <a:gridCol w="638403"/>
                <a:gridCol w="638403"/>
                <a:gridCol w="638403"/>
                <a:gridCol w="638403"/>
              </a:tblGrid>
              <a:tr h="57803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8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+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7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15</a:t>
                      </a:r>
                      <a:endParaRPr lang="cs-CZ" sz="2800" dirty="0"/>
                    </a:p>
                  </a:txBody>
                  <a:tcPr/>
                </a:tc>
              </a:tr>
              <a:tr h="57803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8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+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9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17</a:t>
                      </a:r>
                      <a:endParaRPr lang="cs-CZ" sz="2800" dirty="0"/>
                    </a:p>
                  </a:txBody>
                  <a:tcPr/>
                </a:tc>
              </a:tr>
              <a:tr h="57803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8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+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8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16</a:t>
                      </a:r>
                      <a:endParaRPr lang="cs-CZ" sz="2800" dirty="0"/>
                    </a:p>
                  </a:txBody>
                  <a:tcPr/>
                </a:tc>
              </a:tr>
              <a:tr h="57803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8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+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10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18</a:t>
                      </a:r>
                      <a:endParaRPr lang="cs-CZ" sz="2800" dirty="0"/>
                    </a:p>
                  </a:txBody>
                  <a:tcPr/>
                </a:tc>
              </a:tr>
              <a:tr h="57803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7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+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8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15</a:t>
                      </a:r>
                      <a:endParaRPr lang="cs-CZ" sz="2800" dirty="0"/>
                    </a:p>
                  </a:txBody>
                  <a:tcPr/>
                </a:tc>
              </a:tr>
              <a:tr h="57803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7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+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9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16</a:t>
                      </a:r>
                      <a:endParaRPr lang="cs-CZ" sz="2800" dirty="0"/>
                    </a:p>
                  </a:txBody>
                  <a:tcPr/>
                </a:tc>
              </a:tr>
              <a:tr h="57803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7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+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7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14</a:t>
                      </a:r>
                      <a:endParaRPr lang="cs-CZ" sz="2800" dirty="0"/>
                    </a:p>
                  </a:txBody>
                  <a:tcPr/>
                </a:tc>
              </a:tr>
              <a:tr h="57803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9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+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9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18</a:t>
                      </a:r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Obdélník 5"/>
          <p:cNvSpPr/>
          <p:nvPr/>
        </p:nvSpPr>
        <p:spPr>
          <a:xfrm>
            <a:off x="0" y="6086043"/>
            <a:ext cx="9144000" cy="576064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1   2   3   4   5   6   7   8   9   10  11  12  13  14  15  16  17  18  19</a:t>
            </a:r>
            <a:endParaRPr lang="cs-CZ" sz="28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79492573"/>
              </p:ext>
            </p:extLst>
          </p:nvPr>
        </p:nvGraphicFramePr>
        <p:xfrm>
          <a:off x="539552" y="1196752"/>
          <a:ext cx="3192015" cy="462428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38403"/>
                <a:gridCol w="638403"/>
                <a:gridCol w="638403"/>
                <a:gridCol w="638403"/>
                <a:gridCol w="638403"/>
              </a:tblGrid>
              <a:tr h="57803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8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+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5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13</a:t>
                      </a:r>
                      <a:endParaRPr lang="cs-CZ" sz="2800" dirty="0"/>
                    </a:p>
                  </a:txBody>
                  <a:tcPr/>
                </a:tc>
              </a:tr>
              <a:tr h="57803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8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+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6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14</a:t>
                      </a:r>
                      <a:endParaRPr lang="cs-CZ" sz="2800" dirty="0"/>
                    </a:p>
                  </a:txBody>
                  <a:tcPr/>
                </a:tc>
              </a:tr>
              <a:tr h="57803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8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+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9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17</a:t>
                      </a:r>
                      <a:endParaRPr lang="cs-CZ" sz="2800" dirty="0"/>
                    </a:p>
                  </a:txBody>
                  <a:tcPr/>
                </a:tc>
              </a:tr>
              <a:tr h="57803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8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+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8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16</a:t>
                      </a:r>
                      <a:endParaRPr lang="cs-CZ" sz="2800" dirty="0"/>
                    </a:p>
                  </a:txBody>
                  <a:tcPr/>
                </a:tc>
              </a:tr>
              <a:tr h="57803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7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+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9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16</a:t>
                      </a:r>
                      <a:endParaRPr lang="cs-CZ" sz="2800" dirty="0"/>
                    </a:p>
                  </a:txBody>
                  <a:tcPr/>
                </a:tc>
              </a:tr>
              <a:tr h="57803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7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+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7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14</a:t>
                      </a:r>
                      <a:endParaRPr lang="cs-CZ" sz="2800" dirty="0"/>
                    </a:p>
                  </a:txBody>
                  <a:tcPr/>
                </a:tc>
              </a:tr>
              <a:tr h="57803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7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+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8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15</a:t>
                      </a:r>
                      <a:endParaRPr lang="cs-CZ" sz="2800" dirty="0"/>
                    </a:p>
                  </a:txBody>
                  <a:tcPr/>
                </a:tc>
              </a:tr>
              <a:tr h="57803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9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+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9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18</a:t>
                      </a:r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45318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unce 1"/>
          <p:cNvSpPr/>
          <p:nvPr/>
        </p:nvSpPr>
        <p:spPr>
          <a:xfrm>
            <a:off x="2987824" y="2132856"/>
            <a:ext cx="2880320" cy="2592288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16</a:t>
            </a:r>
            <a:endParaRPr lang="cs-CZ" sz="4000" dirty="0"/>
          </a:p>
        </p:txBody>
      </p:sp>
      <p:sp>
        <p:nvSpPr>
          <p:cNvPr id="4" name="10cípá hvězda 3"/>
          <p:cNvSpPr/>
          <p:nvPr/>
        </p:nvSpPr>
        <p:spPr>
          <a:xfrm>
            <a:off x="1788840" y="620688"/>
            <a:ext cx="1512168" cy="1512168"/>
          </a:xfrm>
          <a:prstGeom prst="star10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3600" dirty="0" smtClean="0"/>
              <a:t>7 + </a:t>
            </a:r>
            <a:endParaRPr lang="cs-CZ" sz="3600" dirty="0"/>
          </a:p>
        </p:txBody>
      </p:sp>
      <p:sp>
        <p:nvSpPr>
          <p:cNvPr id="5" name="10cípá hvězda 4"/>
          <p:cNvSpPr/>
          <p:nvPr/>
        </p:nvSpPr>
        <p:spPr>
          <a:xfrm>
            <a:off x="5112060" y="4869160"/>
            <a:ext cx="1512168" cy="1512168"/>
          </a:xfrm>
          <a:prstGeom prst="star10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3600" dirty="0"/>
              <a:t>6</a:t>
            </a:r>
            <a:r>
              <a:rPr lang="cs-CZ" sz="3600" dirty="0" smtClean="0"/>
              <a:t> + </a:t>
            </a:r>
            <a:endParaRPr lang="cs-CZ" sz="3600" dirty="0"/>
          </a:p>
        </p:txBody>
      </p:sp>
      <p:sp>
        <p:nvSpPr>
          <p:cNvPr id="6" name="10cípá hvězda 5"/>
          <p:cNvSpPr/>
          <p:nvPr/>
        </p:nvSpPr>
        <p:spPr>
          <a:xfrm>
            <a:off x="1636440" y="4869160"/>
            <a:ext cx="1512168" cy="1512168"/>
          </a:xfrm>
          <a:prstGeom prst="star10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3600" dirty="0" smtClean="0"/>
              <a:t>10 + </a:t>
            </a:r>
            <a:endParaRPr lang="cs-CZ" sz="3600" dirty="0"/>
          </a:p>
        </p:txBody>
      </p:sp>
      <p:sp>
        <p:nvSpPr>
          <p:cNvPr id="7" name="10cípá hvězda 6"/>
          <p:cNvSpPr/>
          <p:nvPr/>
        </p:nvSpPr>
        <p:spPr>
          <a:xfrm>
            <a:off x="276672" y="2672916"/>
            <a:ext cx="1512168" cy="1512168"/>
          </a:xfrm>
          <a:prstGeom prst="star10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3600" dirty="0"/>
              <a:t>4</a:t>
            </a:r>
            <a:r>
              <a:rPr lang="cs-CZ" sz="3600" dirty="0" smtClean="0"/>
              <a:t> + </a:t>
            </a:r>
            <a:endParaRPr lang="cs-CZ" sz="3600" dirty="0"/>
          </a:p>
        </p:txBody>
      </p:sp>
      <p:sp>
        <p:nvSpPr>
          <p:cNvPr id="8" name="10cípá hvězda 7"/>
          <p:cNvSpPr/>
          <p:nvPr/>
        </p:nvSpPr>
        <p:spPr>
          <a:xfrm>
            <a:off x="4932040" y="321804"/>
            <a:ext cx="1512168" cy="1512168"/>
          </a:xfrm>
          <a:prstGeom prst="star10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3600" dirty="0"/>
              <a:t>9</a:t>
            </a:r>
            <a:r>
              <a:rPr lang="cs-CZ" sz="3600" dirty="0" smtClean="0"/>
              <a:t> + </a:t>
            </a:r>
            <a:endParaRPr lang="cs-CZ" sz="3600" dirty="0"/>
          </a:p>
        </p:txBody>
      </p:sp>
      <p:sp>
        <p:nvSpPr>
          <p:cNvPr id="9" name="10cípá hvězda 8"/>
          <p:cNvSpPr/>
          <p:nvPr/>
        </p:nvSpPr>
        <p:spPr>
          <a:xfrm>
            <a:off x="6948264" y="2420888"/>
            <a:ext cx="1512168" cy="1512168"/>
          </a:xfrm>
          <a:prstGeom prst="star10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3600" dirty="0"/>
              <a:t>8</a:t>
            </a:r>
            <a:r>
              <a:rPr lang="cs-CZ" sz="3600" dirty="0" smtClean="0"/>
              <a:t> + 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42561051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unce 1"/>
          <p:cNvSpPr/>
          <p:nvPr/>
        </p:nvSpPr>
        <p:spPr>
          <a:xfrm>
            <a:off x="2987824" y="2132856"/>
            <a:ext cx="2880320" cy="2592288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16</a:t>
            </a:r>
            <a:endParaRPr lang="cs-CZ" sz="4000" dirty="0"/>
          </a:p>
        </p:txBody>
      </p:sp>
      <p:sp>
        <p:nvSpPr>
          <p:cNvPr id="4" name="10cípá hvězda 3"/>
          <p:cNvSpPr/>
          <p:nvPr/>
        </p:nvSpPr>
        <p:spPr>
          <a:xfrm>
            <a:off x="1788840" y="620688"/>
            <a:ext cx="1512168" cy="1512168"/>
          </a:xfrm>
          <a:prstGeom prst="star10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3600" dirty="0" smtClean="0"/>
              <a:t>7 + 9 </a:t>
            </a:r>
            <a:endParaRPr lang="cs-CZ" sz="3600" dirty="0"/>
          </a:p>
        </p:txBody>
      </p:sp>
      <p:sp>
        <p:nvSpPr>
          <p:cNvPr id="5" name="10cípá hvězda 4"/>
          <p:cNvSpPr/>
          <p:nvPr/>
        </p:nvSpPr>
        <p:spPr>
          <a:xfrm>
            <a:off x="5112060" y="4869160"/>
            <a:ext cx="1620180" cy="1512168"/>
          </a:xfrm>
          <a:prstGeom prst="star10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3600" dirty="0" smtClean="0"/>
              <a:t>6+10</a:t>
            </a:r>
            <a:endParaRPr lang="cs-CZ" sz="3600" dirty="0"/>
          </a:p>
        </p:txBody>
      </p:sp>
      <p:sp>
        <p:nvSpPr>
          <p:cNvPr id="6" name="10cípá hvězda 5"/>
          <p:cNvSpPr/>
          <p:nvPr/>
        </p:nvSpPr>
        <p:spPr>
          <a:xfrm>
            <a:off x="1636440" y="4869160"/>
            <a:ext cx="1664568" cy="1512168"/>
          </a:xfrm>
          <a:prstGeom prst="star10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3600" dirty="0" smtClean="0"/>
              <a:t>10+6</a:t>
            </a:r>
            <a:endParaRPr lang="cs-CZ" sz="3600" dirty="0"/>
          </a:p>
        </p:txBody>
      </p:sp>
      <p:sp>
        <p:nvSpPr>
          <p:cNvPr id="7" name="10cípá hvězda 6"/>
          <p:cNvSpPr/>
          <p:nvPr/>
        </p:nvSpPr>
        <p:spPr>
          <a:xfrm>
            <a:off x="276672" y="2672916"/>
            <a:ext cx="1631032" cy="1512168"/>
          </a:xfrm>
          <a:prstGeom prst="star10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3600" dirty="0" smtClean="0"/>
              <a:t>4+12</a:t>
            </a:r>
            <a:endParaRPr lang="cs-CZ" sz="3600" dirty="0"/>
          </a:p>
        </p:txBody>
      </p:sp>
      <p:sp>
        <p:nvSpPr>
          <p:cNvPr id="8" name="10cípá hvězda 7"/>
          <p:cNvSpPr/>
          <p:nvPr/>
        </p:nvSpPr>
        <p:spPr>
          <a:xfrm>
            <a:off x="4932040" y="321804"/>
            <a:ext cx="1512168" cy="1512168"/>
          </a:xfrm>
          <a:prstGeom prst="star10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3600" dirty="0"/>
              <a:t>9</a:t>
            </a:r>
            <a:r>
              <a:rPr lang="cs-CZ" sz="3600" dirty="0" smtClean="0"/>
              <a:t> + 7 </a:t>
            </a:r>
            <a:endParaRPr lang="cs-CZ" sz="3600" dirty="0"/>
          </a:p>
        </p:txBody>
      </p:sp>
      <p:sp>
        <p:nvSpPr>
          <p:cNvPr id="9" name="10cípá hvězda 8"/>
          <p:cNvSpPr/>
          <p:nvPr/>
        </p:nvSpPr>
        <p:spPr>
          <a:xfrm>
            <a:off x="6948264" y="2420888"/>
            <a:ext cx="1512168" cy="1512168"/>
          </a:xfrm>
          <a:prstGeom prst="star10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3600" dirty="0"/>
              <a:t>8</a:t>
            </a:r>
            <a:r>
              <a:rPr lang="cs-CZ" sz="3600" dirty="0" smtClean="0"/>
              <a:t> + 8 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42649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30073881"/>
              </p:ext>
            </p:extLst>
          </p:nvPr>
        </p:nvGraphicFramePr>
        <p:xfrm>
          <a:off x="467544" y="1124744"/>
          <a:ext cx="7992890" cy="1728192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799289"/>
                <a:gridCol w="799289"/>
                <a:gridCol w="799289"/>
                <a:gridCol w="799289"/>
                <a:gridCol w="799289"/>
                <a:gridCol w="799289"/>
                <a:gridCol w="799289"/>
                <a:gridCol w="799289"/>
                <a:gridCol w="799289"/>
                <a:gridCol w="799289"/>
              </a:tblGrid>
              <a:tr h="576064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16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18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17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16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18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17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16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17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15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13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6064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8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9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8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7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10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9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9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15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7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8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6064"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42658243"/>
              </p:ext>
            </p:extLst>
          </p:nvPr>
        </p:nvGraphicFramePr>
        <p:xfrm>
          <a:off x="539552" y="3861048"/>
          <a:ext cx="7992890" cy="1728192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799289"/>
                <a:gridCol w="799289"/>
                <a:gridCol w="799289"/>
                <a:gridCol w="799289"/>
                <a:gridCol w="799289"/>
                <a:gridCol w="799289"/>
                <a:gridCol w="799289"/>
                <a:gridCol w="799289"/>
                <a:gridCol w="799289"/>
                <a:gridCol w="799289"/>
              </a:tblGrid>
              <a:tr h="576064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16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16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16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16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17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17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17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18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18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19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6064"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7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9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8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7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6064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9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8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4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7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9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6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" name="Obdélník 3"/>
          <p:cNvSpPr/>
          <p:nvPr/>
        </p:nvSpPr>
        <p:spPr>
          <a:xfrm rot="387298">
            <a:off x="4871735" y="239938"/>
            <a:ext cx="4266103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… a</a:t>
            </a:r>
            <a:r>
              <a:rPr lang="cs-CZ" sz="48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kolik je … ?</a:t>
            </a:r>
            <a:endParaRPr lang="cs-CZ" sz="48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09159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90214034"/>
              </p:ext>
            </p:extLst>
          </p:nvPr>
        </p:nvGraphicFramePr>
        <p:xfrm>
          <a:off x="467544" y="1124744"/>
          <a:ext cx="7992890" cy="1728192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799289"/>
                <a:gridCol w="799289"/>
                <a:gridCol w="799289"/>
                <a:gridCol w="799289"/>
                <a:gridCol w="799289"/>
                <a:gridCol w="799289"/>
                <a:gridCol w="799289"/>
                <a:gridCol w="799289"/>
                <a:gridCol w="799289"/>
                <a:gridCol w="799289"/>
              </a:tblGrid>
              <a:tr h="576064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16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18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17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16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18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17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16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17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15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13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6064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8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9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8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7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10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9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9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15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7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8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6064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8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9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9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9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8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8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7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2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8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5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20130102"/>
              </p:ext>
            </p:extLst>
          </p:nvPr>
        </p:nvGraphicFramePr>
        <p:xfrm>
          <a:off x="539552" y="3861048"/>
          <a:ext cx="7992890" cy="1728192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799289"/>
                <a:gridCol w="799289"/>
                <a:gridCol w="799289"/>
                <a:gridCol w="799289"/>
                <a:gridCol w="799289"/>
                <a:gridCol w="799289"/>
                <a:gridCol w="799289"/>
                <a:gridCol w="799289"/>
                <a:gridCol w="799289"/>
                <a:gridCol w="799289"/>
              </a:tblGrid>
              <a:tr h="576064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16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16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16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16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17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17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17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18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18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19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6064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7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8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7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12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10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9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8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9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12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7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6064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9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8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9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4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7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8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9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9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6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12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" name="Obdélník 3"/>
          <p:cNvSpPr/>
          <p:nvPr/>
        </p:nvSpPr>
        <p:spPr>
          <a:xfrm rot="387298">
            <a:off x="4871735" y="239938"/>
            <a:ext cx="4266103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… a</a:t>
            </a:r>
            <a:r>
              <a:rPr lang="cs-CZ" sz="48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kolik je … ?</a:t>
            </a:r>
            <a:endParaRPr lang="cs-CZ" sz="48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909118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Tvary jsou z galerie nástrojů aplikace Microsoft </a:t>
            </a:r>
            <a:r>
              <a:rPr lang="cs-CZ" dirty="0" err="1"/>
              <a:t>Power</a:t>
            </a:r>
            <a:r>
              <a:rPr lang="cs-CZ" dirty="0"/>
              <a:t> </a:t>
            </a:r>
            <a:r>
              <a:rPr lang="cs-CZ" dirty="0" smtClean="0"/>
              <a:t>Point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41938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341</TotalTime>
  <Words>519</Words>
  <Application>Microsoft Office PowerPoint</Application>
  <PresentationFormat>Předvádění na obrazovce (4:3)</PresentationFormat>
  <Paragraphs>283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Čechová Jana</cp:lastModifiedBy>
  <cp:revision>45</cp:revision>
  <dcterms:created xsi:type="dcterms:W3CDTF">2011-08-21T15:31:45Z</dcterms:created>
  <dcterms:modified xsi:type="dcterms:W3CDTF">2012-08-27T12:14:49Z</dcterms:modified>
</cp:coreProperties>
</file>