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notesMasterIdLst>
    <p:notesMasterId r:id="rId10"/>
  </p:notesMasterIdLst>
  <p:sldIdLst>
    <p:sldId id="256" r:id="rId3"/>
    <p:sldId id="257" r:id="rId4"/>
    <p:sldId id="259" r:id="rId5"/>
    <p:sldId id="260" r:id="rId6"/>
    <p:sldId id="261" r:id="rId7"/>
    <p:sldId id="258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 dirty="0" smtClean="0"/>
            <a:t>školy: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PaedDr. Jana Čechová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VY_32_INOVACE_4C59M2_Slovní úlohy do 20 s přechodem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Slovní úlohy do 20 s přechodem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</a:t>
          </a:r>
          <a:r>
            <a:rPr lang="cs-CZ" smtClean="0"/>
            <a:t>CZ 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 dirty="0" smtClean="0"/>
            <a:t>školy: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PaedDr. Jana Čechová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VY_32_INOVACE_4C59M2_Slovní úlohy do 20 s přechodem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Slovní úlohy do 20 s přechodem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</a:t>
          </a:r>
          <a:r>
            <a:rPr lang="cs-CZ" sz="1800" kern="1200" smtClean="0"/>
            <a:t>CZ 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75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33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94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77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33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91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62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02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44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57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27.8.2012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361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5086540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Určeno pro žáky 2. ročníku ZŠ</a:t>
            </a:r>
          </a:p>
          <a:p>
            <a:r>
              <a:rPr lang="cs-CZ" dirty="0"/>
              <a:t>Materiál pro využití na interaktivní tabuli</a:t>
            </a:r>
          </a:p>
          <a:p>
            <a:r>
              <a:rPr lang="cs-CZ" dirty="0" smtClean="0"/>
              <a:t>Procvičování řešení slovních úloh na sčítání a odčítání do 20 s přechodem přes desítku</a:t>
            </a:r>
          </a:p>
          <a:p>
            <a:r>
              <a:rPr lang="cs-CZ" dirty="0" smtClean="0"/>
              <a:t>Snímek 6 lze využít jako pracovní list</a:t>
            </a:r>
            <a:r>
              <a:rPr lang="cs-CZ" dirty="0"/>
              <a:t> </a:t>
            </a:r>
            <a:r>
              <a:rPr lang="cs-CZ" dirty="0" smtClean="0"/>
              <a:t>pro samostatnou práci žáků</a:t>
            </a:r>
          </a:p>
          <a:p>
            <a:r>
              <a:rPr lang="cs-CZ" dirty="0" smtClean="0"/>
              <a:t>Výhodou postupná prezentace řešení</a:t>
            </a:r>
          </a:p>
          <a:p>
            <a:r>
              <a:rPr lang="cs-CZ" dirty="0" smtClean="0"/>
              <a:t>Pomůcky – každý žák má svou tabulku</a:t>
            </a:r>
          </a:p>
          <a:p>
            <a:r>
              <a:rPr lang="cs-CZ" dirty="0" smtClean="0"/>
              <a:t>Metodické poznámky – snímek 3, 4, 5 – žáci si přečtou zadání, poté postupují po jednotlivých krocích v řešení úlohy, každý krok si zkontrolují podle tabule; snímek 6 – pouze zadání úloh – žáci pracují samostatně, například </a:t>
            </a:r>
            <a:r>
              <a:rPr lang="cs-CZ" smtClean="0"/>
              <a:t>do sešitu</a:t>
            </a:r>
          </a:p>
        </p:txBody>
      </p:sp>
    </p:spTree>
    <p:extLst>
      <p:ext uri="{BB962C8B-B14F-4D97-AF65-F5344CB8AC3E}">
        <p14:creationId xmlns:p14="http://schemas.microsoft.com/office/powerpoint/2010/main" val="290898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40000"/>
                <a:lumOff val="60000"/>
              </a:schemeClr>
            </a:gs>
            <a:gs pos="0">
              <a:schemeClr val="accent2">
                <a:lumMod val="75000"/>
                <a:alpha val="5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978817"/>
            <a:ext cx="795602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Soňa nasbírala </a:t>
            </a:r>
            <a:r>
              <a:rPr lang="cs-CZ" sz="3200" dirty="0">
                <a:solidFill>
                  <a:prstClr val="black"/>
                </a:solidFill>
                <a:latin typeface="Comic Sans MS" pitchFamily="66" charset="0"/>
              </a:rPr>
              <a:t>9</a:t>
            </a:r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 hříbků. Lenka nasbírala </a:t>
            </a:r>
          </a:p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7 hříbků. Kolik hříbků nasbírali celkem?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488539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Soňa _______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3374681"/>
            <a:ext cx="2953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Lenka ______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4414985"/>
            <a:ext cx="29113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celkem _____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29900" y="2485324"/>
            <a:ext cx="23920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Comic Sans MS" pitchFamily="66" charset="0"/>
              </a:rPr>
              <a:t>OOOOOOOOO</a:t>
            </a:r>
            <a:endParaRPr lang="cs-CZ" sz="24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29900" y="3374681"/>
            <a:ext cx="19014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1F497D"/>
                </a:solidFill>
                <a:latin typeface="Comic Sans MS" pitchFamily="66" charset="0"/>
              </a:rPr>
              <a:t>OOOOOOO</a:t>
            </a:r>
            <a:endParaRPr lang="cs-CZ" sz="2400" dirty="0">
              <a:solidFill>
                <a:srgbClr val="1F497D"/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23862" y="4293096"/>
            <a:ext cx="2020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9 + 7 = 16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5517231"/>
            <a:ext cx="52870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Celkem nasbírali 16 hříbků.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419872" y="2488539"/>
            <a:ext cx="648072" cy="5847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prstClr val="black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3419872" y="3265715"/>
            <a:ext cx="648072" cy="5847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prstClr val="black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3420783" y="4332934"/>
            <a:ext cx="648072" cy="5847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prstClr val="black"/>
                </a:solidFill>
                <a:latin typeface="Comic Sans MS" pitchFamily="66" charset="0"/>
              </a:rPr>
              <a:t>?</a:t>
            </a:r>
            <a:endParaRPr lang="cs-CZ" sz="28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3" name="Tree"/>
          <p:cNvSpPr>
            <a:spLocks noEditPoints="1" noChangeArrowheads="1"/>
          </p:cNvSpPr>
          <p:nvPr/>
        </p:nvSpPr>
        <p:spPr bwMode="auto">
          <a:xfrm>
            <a:off x="6817026" y="4625321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0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40000"/>
                <a:lumOff val="60000"/>
              </a:schemeClr>
            </a:gs>
            <a:gs pos="5000">
              <a:schemeClr val="accent6">
                <a:lumMod val="60000"/>
                <a:lumOff val="4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20688"/>
            <a:ext cx="812914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Na parkovišti stálo 17 aut. Za chvíli 9 aut </a:t>
            </a:r>
          </a:p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odjelo. Kolik aut zůstalo na parkovišti?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488539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Stálo aut___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3374681"/>
            <a:ext cx="30315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odjelo ______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4414985"/>
            <a:ext cx="29658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zůstalo _____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29900" y="2485324"/>
            <a:ext cx="26372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Comic Sans MS" pitchFamily="66" charset="0"/>
              </a:rPr>
              <a:t>OOOOOOOOOO</a:t>
            </a:r>
          </a:p>
          <a:p>
            <a:r>
              <a:rPr lang="cs-CZ" sz="2400" dirty="0" smtClean="0">
                <a:solidFill>
                  <a:srgbClr val="FF0000"/>
                </a:solidFill>
                <a:latin typeface="Comic Sans MS" pitchFamily="66" charset="0"/>
              </a:rPr>
              <a:t>OOOOOOO</a:t>
            </a:r>
            <a:endParaRPr lang="cs-CZ" sz="24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23862" y="4293096"/>
            <a:ext cx="20040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17 – 9 = 8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5517231"/>
            <a:ext cx="54072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Na parkovišti zůstalo 8 aut.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419872" y="2488539"/>
            <a:ext cx="648072" cy="5847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prstClr val="black"/>
                </a:solidFill>
                <a:latin typeface="Comic Sans MS" pitchFamily="66" charset="0"/>
              </a:rPr>
              <a:t>17</a:t>
            </a:r>
            <a:endParaRPr lang="cs-CZ" sz="28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419872" y="3265715"/>
            <a:ext cx="648072" cy="5847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prstClr val="black"/>
                </a:solidFill>
                <a:latin typeface="Comic Sans MS" pitchFamily="66" charset="0"/>
              </a:rPr>
              <a:t>9</a:t>
            </a:r>
            <a:endParaRPr lang="cs-CZ" sz="28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420783" y="4332934"/>
            <a:ext cx="648072" cy="5847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prstClr val="black"/>
                </a:solidFill>
                <a:latin typeface="Comic Sans MS" pitchFamily="66" charset="0"/>
              </a:rPr>
              <a:t>?</a:t>
            </a:r>
            <a:endParaRPr lang="cs-CZ" sz="28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377929" y="2842481"/>
            <a:ext cx="17876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X </a:t>
            </a:r>
            <a:r>
              <a:rPr lang="cs-CZ" sz="2400" b="1" dirty="0" err="1" smtClean="0"/>
              <a:t>X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X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X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X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X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X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369905" y="2439157"/>
            <a:ext cx="662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X </a:t>
            </a:r>
            <a:r>
              <a:rPr lang="cs-CZ" sz="2400" b="1" dirty="0" err="1" smtClean="0"/>
              <a:t>X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pic>
        <p:nvPicPr>
          <p:cNvPr id="2050" name="Picture 2" descr="C:\Users\janacechova\AppData\Local\Microsoft\Windows\Temporary Internet Files\Content.IE5\6JHUXX64\MC90043978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1763" y="4900844"/>
            <a:ext cx="2235223" cy="160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61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9" grpId="0"/>
      <p:bldP spid="10" grpId="0" animBg="1"/>
      <p:bldP spid="11" grpId="0" animBg="1"/>
      <p:bldP spid="12" grpId="0" animBg="1"/>
      <p:bldP spid="13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2000">
              <a:schemeClr val="tx2">
                <a:lumMod val="20000"/>
                <a:lumOff val="8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88537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Maminka dala na talířek 5 koláčů tvarohových</a:t>
            </a:r>
          </a:p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a 7 koláčů makových. Děti 4 koláče snědly.</a:t>
            </a:r>
          </a:p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Kolik koláčů zůstalo na talíři?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19373" y="1958103"/>
            <a:ext cx="36733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Koláče tvaroh __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19374" y="2844245"/>
            <a:ext cx="33393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Koláče mák  ___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9374" y="4707372"/>
            <a:ext cx="3482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zůstalo _______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53738" y="1954888"/>
            <a:ext cx="14109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Comic Sans MS" pitchFamily="66" charset="0"/>
              </a:rPr>
              <a:t>OOOOO</a:t>
            </a:r>
            <a:endParaRPr lang="cs-CZ" sz="24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53738" y="2844245"/>
            <a:ext cx="19014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1F497D"/>
                </a:solidFill>
                <a:latin typeface="Comic Sans MS" pitchFamily="66" charset="0"/>
              </a:rPr>
              <a:t>OOOOOOO</a:t>
            </a:r>
            <a:endParaRPr lang="cs-CZ" sz="2400" dirty="0">
              <a:solidFill>
                <a:srgbClr val="1F497D"/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407787" y="4707370"/>
            <a:ext cx="25138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5 + 7 – 4 = 8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9374" y="5904635"/>
            <a:ext cx="50994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Na talíři zůstalo 8 koláčů.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882131" y="1954888"/>
            <a:ext cx="648072" cy="5847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prstClr val="black"/>
                </a:solidFill>
                <a:latin typeface="Comic Sans MS" pitchFamily="66" charset="0"/>
              </a:rPr>
              <a:t>5</a:t>
            </a:r>
            <a:endParaRPr lang="cs-CZ" sz="28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882131" y="2735279"/>
            <a:ext cx="648072" cy="5847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prstClr val="black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3882131" y="3748464"/>
            <a:ext cx="648072" cy="5847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prstClr val="black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082522" y="2844243"/>
            <a:ext cx="662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X </a:t>
            </a:r>
            <a:r>
              <a:rPr lang="cs-CZ" sz="2400" b="1" dirty="0" err="1" smtClean="0"/>
              <a:t>X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33373" y="2844244"/>
            <a:ext cx="662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X </a:t>
            </a:r>
            <a:r>
              <a:rPr lang="cs-CZ" sz="2400" b="1" dirty="0" err="1" smtClean="0"/>
              <a:t>X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9374" y="3762658"/>
            <a:ext cx="34050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Snědly _______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882131" y="4707372"/>
            <a:ext cx="648072" cy="5847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prstClr val="black"/>
                </a:solidFill>
                <a:latin typeface="Comic Sans MS" pitchFamily="66" charset="0"/>
              </a:rPr>
              <a:t>?</a:t>
            </a:r>
            <a:endParaRPr lang="cs-CZ" sz="28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pic>
        <p:nvPicPr>
          <p:cNvPr id="3074" name="Picture 2" descr="C:\Users\janacechova\AppData\Local\Microsoft\Windows\Temporary Internet Files\Content.IE5\VNVWNQTE\MC9004228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893" y="5247078"/>
            <a:ext cx="1835150" cy="147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125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  <p:bldP spid="14" grpId="0"/>
      <p:bldP spid="15" grpId="0"/>
      <p:bldP spid="16" grpId="0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2996952"/>
            <a:ext cx="88537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Maminka dala na talířek 5 koláčů tvarohových</a:t>
            </a:r>
          </a:p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a 7 koláčů makových. Děti 4 koláče snědly.</a:t>
            </a:r>
          </a:p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Kolik koláčů zůstalo na talíři?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4925" y="5373216"/>
            <a:ext cx="795602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Soňa nasbírala </a:t>
            </a:r>
            <a:r>
              <a:rPr lang="cs-CZ" sz="3200" dirty="0">
                <a:solidFill>
                  <a:prstClr val="black"/>
                </a:solidFill>
                <a:latin typeface="Comic Sans MS" pitchFamily="66" charset="0"/>
              </a:rPr>
              <a:t>9</a:t>
            </a:r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 hříbků. Lenka nasbírala </a:t>
            </a:r>
          </a:p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7 hříbků. Kolik hříbků nasbírali celkem?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6047" y="1052736"/>
            <a:ext cx="812914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Na parkovišti stálo 17 aut. Za chvíli 9 aut </a:t>
            </a:r>
          </a:p>
          <a:p>
            <a:r>
              <a:rPr lang="cs-CZ" sz="3200" dirty="0" smtClean="0">
                <a:solidFill>
                  <a:prstClr val="black"/>
                </a:solidFill>
                <a:latin typeface="Comic Sans MS" pitchFamily="66" charset="0"/>
              </a:rPr>
              <a:t>odjelo. Kolik aut zůstalo na parkovišti?</a:t>
            </a:r>
            <a:endParaRPr lang="cs-CZ" sz="3200" dirty="0">
              <a:solidFill>
                <a:prstClr val="black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93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galerie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51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</TotalTime>
  <Words>339</Words>
  <Application>Microsoft Office PowerPoint</Application>
  <PresentationFormat>Předvádění na obrazovce (4:3)</PresentationFormat>
  <Paragraphs>65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1_Motiv systému Office</vt:lpstr>
      <vt:lpstr>Prezentace aplikace PowerPoint</vt:lpstr>
      <vt:lpstr>Anotace 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Čechová Jana</cp:lastModifiedBy>
  <cp:revision>35</cp:revision>
  <dcterms:created xsi:type="dcterms:W3CDTF">2011-08-21T15:31:45Z</dcterms:created>
  <dcterms:modified xsi:type="dcterms:W3CDTF">2012-08-27T12:18:36Z</dcterms:modified>
</cp:coreProperties>
</file>