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2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99"/>
    <a:srgbClr val="FFCCFF"/>
    <a:srgbClr val="FFFF99"/>
    <a:srgbClr val="CC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VY_32_INOVACE_4C60M2_Sčítání a odčítání do 20 s přechodem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Sčítání a odčítání do 20 s přechodem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VY_32_INOVACE_4C60M2_Sčítání a odčítání do 20 s přechodem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Sčítání a odčítání do 20 s přechodem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2979586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Určeno pro žáky 2. ročníku ZŠ</a:t>
            </a:r>
          </a:p>
          <a:p>
            <a:r>
              <a:rPr lang="cs-CZ" dirty="0"/>
              <a:t>Materiál pro využití na interaktivní tabuli</a:t>
            </a:r>
          </a:p>
          <a:p>
            <a:r>
              <a:rPr lang="cs-CZ" dirty="0" smtClean="0"/>
              <a:t>Procvičování sčítání a odčítání v oboru do 20</a:t>
            </a:r>
          </a:p>
          <a:p>
            <a:r>
              <a:rPr lang="cs-CZ" dirty="0" smtClean="0"/>
              <a:t>Zábavné úlohy a soutěže</a:t>
            </a:r>
          </a:p>
          <a:p>
            <a:r>
              <a:rPr lang="cs-CZ" dirty="0" smtClean="0"/>
              <a:t>Pomůcky – fixa na tabuli</a:t>
            </a:r>
          </a:p>
          <a:p>
            <a:r>
              <a:rPr lang="cs-CZ" dirty="0" smtClean="0"/>
              <a:t>Metodické poznámky – snímek 3 – žáci vyhledávají příklady se stejným výsledkem; snímek 5, 7 – tabulky na sčítání a odčítání, pracují dvě skupiny žáků nebo dva žáci; snímek 9 – žáci spojují příklad se správným výsledkem; snímek 4, 6, 8, 10 </a:t>
            </a:r>
            <a:r>
              <a:rPr lang="cs-CZ" smtClean="0"/>
              <a:t>- kontrolní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9115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CC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buch 1 1"/>
          <p:cNvSpPr/>
          <p:nvPr/>
        </p:nvSpPr>
        <p:spPr>
          <a:xfrm>
            <a:off x="813995" y="4560516"/>
            <a:ext cx="1584176" cy="1224136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 + 6</a:t>
            </a:r>
            <a:endParaRPr lang="cs-CZ" sz="2400" dirty="0"/>
          </a:p>
        </p:txBody>
      </p:sp>
      <p:sp>
        <p:nvSpPr>
          <p:cNvPr id="3" name="Výbuch 1 2"/>
          <p:cNvSpPr/>
          <p:nvPr/>
        </p:nvSpPr>
        <p:spPr>
          <a:xfrm>
            <a:off x="301555" y="2688308"/>
            <a:ext cx="1584176" cy="1224136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 + 8</a:t>
            </a:r>
            <a:endParaRPr lang="cs-CZ" sz="2400" dirty="0"/>
          </a:p>
        </p:txBody>
      </p:sp>
      <p:sp>
        <p:nvSpPr>
          <p:cNvPr id="4" name="Výbuch 1 3"/>
          <p:cNvSpPr/>
          <p:nvPr/>
        </p:nvSpPr>
        <p:spPr>
          <a:xfrm>
            <a:off x="5558139" y="980728"/>
            <a:ext cx="1584176" cy="1224136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7</a:t>
            </a:r>
            <a:r>
              <a:rPr lang="cs-CZ" sz="2400" dirty="0" smtClean="0"/>
              <a:t> + 9</a:t>
            </a:r>
            <a:endParaRPr lang="cs-CZ" sz="2400" dirty="0"/>
          </a:p>
        </p:txBody>
      </p:sp>
      <p:sp>
        <p:nvSpPr>
          <p:cNvPr id="5" name="Výbuch 1 4"/>
          <p:cNvSpPr/>
          <p:nvPr/>
        </p:nvSpPr>
        <p:spPr>
          <a:xfrm>
            <a:off x="3109867" y="676467"/>
            <a:ext cx="1584176" cy="1224136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 + 9</a:t>
            </a:r>
            <a:endParaRPr lang="cs-CZ" sz="2400" dirty="0"/>
          </a:p>
        </p:txBody>
      </p:sp>
      <p:sp>
        <p:nvSpPr>
          <p:cNvPr id="6" name="Výbuch 1 5"/>
          <p:cNvSpPr/>
          <p:nvPr/>
        </p:nvSpPr>
        <p:spPr>
          <a:xfrm>
            <a:off x="813995" y="1292536"/>
            <a:ext cx="1584176" cy="1224136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 + 9</a:t>
            </a:r>
            <a:endParaRPr lang="cs-CZ" sz="2400" dirty="0"/>
          </a:p>
        </p:txBody>
      </p:sp>
      <p:sp>
        <p:nvSpPr>
          <p:cNvPr id="7" name="Výbuch 1 6"/>
          <p:cNvSpPr/>
          <p:nvPr/>
        </p:nvSpPr>
        <p:spPr>
          <a:xfrm>
            <a:off x="3109867" y="5640636"/>
            <a:ext cx="1584176" cy="1224136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 + 7</a:t>
            </a:r>
            <a:endParaRPr lang="cs-CZ" sz="2400" dirty="0"/>
          </a:p>
        </p:txBody>
      </p:sp>
      <p:sp>
        <p:nvSpPr>
          <p:cNvPr id="8" name="Výbuch 1 7"/>
          <p:cNvSpPr/>
          <p:nvPr/>
        </p:nvSpPr>
        <p:spPr>
          <a:xfrm>
            <a:off x="7142315" y="3897701"/>
            <a:ext cx="1584176" cy="1224136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 + 8</a:t>
            </a:r>
            <a:endParaRPr lang="cs-CZ" sz="2400" dirty="0"/>
          </a:p>
        </p:txBody>
      </p:sp>
      <p:sp>
        <p:nvSpPr>
          <p:cNvPr id="9" name="Výbuch 1 8"/>
          <p:cNvSpPr/>
          <p:nvPr/>
        </p:nvSpPr>
        <p:spPr>
          <a:xfrm>
            <a:off x="5774163" y="5424612"/>
            <a:ext cx="1584176" cy="1224136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9 + 7</a:t>
            </a:r>
            <a:endParaRPr lang="cs-CZ" sz="2400" dirty="0"/>
          </a:p>
        </p:txBody>
      </p:sp>
      <p:sp>
        <p:nvSpPr>
          <p:cNvPr id="10" name="Výbuch 1 9"/>
          <p:cNvSpPr/>
          <p:nvPr/>
        </p:nvSpPr>
        <p:spPr>
          <a:xfrm>
            <a:off x="6998299" y="2073418"/>
            <a:ext cx="1584176" cy="1224136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 + 8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1403648" y="46714"/>
            <a:ext cx="619849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Spoj příklady se stejným výsledkem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68369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CC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buch 1 1"/>
          <p:cNvSpPr/>
          <p:nvPr/>
        </p:nvSpPr>
        <p:spPr>
          <a:xfrm>
            <a:off x="813995" y="4560516"/>
            <a:ext cx="1584176" cy="1224136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 + 6</a:t>
            </a:r>
            <a:endParaRPr lang="cs-CZ" sz="2400" dirty="0"/>
          </a:p>
        </p:txBody>
      </p:sp>
      <p:sp>
        <p:nvSpPr>
          <p:cNvPr id="3" name="Výbuch 1 2"/>
          <p:cNvSpPr/>
          <p:nvPr/>
        </p:nvSpPr>
        <p:spPr>
          <a:xfrm>
            <a:off x="301555" y="2688308"/>
            <a:ext cx="1584176" cy="1224136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 + 8</a:t>
            </a:r>
            <a:endParaRPr lang="cs-CZ" sz="2400" dirty="0"/>
          </a:p>
        </p:txBody>
      </p:sp>
      <p:sp>
        <p:nvSpPr>
          <p:cNvPr id="4" name="Výbuch 1 3"/>
          <p:cNvSpPr/>
          <p:nvPr/>
        </p:nvSpPr>
        <p:spPr>
          <a:xfrm>
            <a:off x="5558139" y="980728"/>
            <a:ext cx="1584176" cy="1224136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7</a:t>
            </a:r>
            <a:r>
              <a:rPr lang="cs-CZ" sz="2400" dirty="0" smtClean="0"/>
              <a:t> + 9</a:t>
            </a:r>
            <a:endParaRPr lang="cs-CZ" sz="2400" dirty="0"/>
          </a:p>
        </p:txBody>
      </p:sp>
      <p:sp>
        <p:nvSpPr>
          <p:cNvPr id="5" name="Výbuch 1 4"/>
          <p:cNvSpPr/>
          <p:nvPr/>
        </p:nvSpPr>
        <p:spPr>
          <a:xfrm>
            <a:off x="3109867" y="676467"/>
            <a:ext cx="1584176" cy="1224136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 + 9</a:t>
            </a:r>
            <a:endParaRPr lang="cs-CZ" sz="2400" dirty="0"/>
          </a:p>
        </p:txBody>
      </p:sp>
      <p:sp>
        <p:nvSpPr>
          <p:cNvPr id="6" name="Výbuch 1 5"/>
          <p:cNvSpPr/>
          <p:nvPr/>
        </p:nvSpPr>
        <p:spPr>
          <a:xfrm>
            <a:off x="813995" y="1292536"/>
            <a:ext cx="1584176" cy="1224136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 + 9</a:t>
            </a:r>
            <a:endParaRPr lang="cs-CZ" sz="2400" dirty="0"/>
          </a:p>
        </p:txBody>
      </p:sp>
      <p:sp>
        <p:nvSpPr>
          <p:cNvPr id="7" name="Výbuch 1 6"/>
          <p:cNvSpPr/>
          <p:nvPr/>
        </p:nvSpPr>
        <p:spPr>
          <a:xfrm>
            <a:off x="3109867" y="5640636"/>
            <a:ext cx="1584176" cy="1224136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 + 7</a:t>
            </a:r>
            <a:endParaRPr lang="cs-CZ" sz="2400" dirty="0"/>
          </a:p>
        </p:txBody>
      </p:sp>
      <p:sp>
        <p:nvSpPr>
          <p:cNvPr id="8" name="Výbuch 1 7"/>
          <p:cNvSpPr/>
          <p:nvPr/>
        </p:nvSpPr>
        <p:spPr>
          <a:xfrm>
            <a:off x="7142315" y="3897701"/>
            <a:ext cx="1584176" cy="1224136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 + 8</a:t>
            </a:r>
            <a:endParaRPr lang="cs-CZ" sz="2400" dirty="0"/>
          </a:p>
        </p:txBody>
      </p:sp>
      <p:sp>
        <p:nvSpPr>
          <p:cNvPr id="9" name="Výbuch 1 8"/>
          <p:cNvSpPr/>
          <p:nvPr/>
        </p:nvSpPr>
        <p:spPr>
          <a:xfrm>
            <a:off x="5774163" y="5424612"/>
            <a:ext cx="1584176" cy="1224136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9 + 7</a:t>
            </a:r>
            <a:endParaRPr lang="cs-CZ" sz="2400" dirty="0"/>
          </a:p>
        </p:txBody>
      </p:sp>
      <p:sp>
        <p:nvSpPr>
          <p:cNvPr id="10" name="Výbuch 1 9"/>
          <p:cNvSpPr/>
          <p:nvPr/>
        </p:nvSpPr>
        <p:spPr>
          <a:xfrm>
            <a:off x="6998299" y="2073418"/>
            <a:ext cx="1584176" cy="1224136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 + 8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1403648" y="46714"/>
            <a:ext cx="619849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Spoj příklady se stejným výsledkem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2267744" y="2204864"/>
            <a:ext cx="1512168" cy="3435772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3901955" y="4365104"/>
            <a:ext cx="3096344" cy="1275532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398171" y="2073418"/>
            <a:ext cx="4478085" cy="214767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1979712" y="2073418"/>
            <a:ext cx="3794451" cy="1224136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774163" y="2204864"/>
            <a:ext cx="454021" cy="321974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 flipV="1">
            <a:off x="1979712" y="3300376"/>
            <a:ext cx="4248472" cy="2124236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211960" y="1900603"/>
            <a:ext cx="2664296" cy="880325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2555776" y="2924944"/>
            <a:ext cx="4320480" cy="1944216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2555776" y="1904604"/>
            <a:ext cx="1656184" cy="282054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3408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8381019"/>
              </p:ext>
            </p:extLst>
          </p:nvPr>
        </p:nvGraphicFramePr>
        <p:xfrm>
          <a:off x="395536" y="1484784"/>
          <a:ext cx="3888432" cy="4176462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648072"/>
                <a:gridCol w="648072"/>
                <a:gridCol w="648072"/>
                <a:gridCol w="648072"/>
                <a:gridCol w="648072"/>
                <a:gridCol w="648072"/>
              </a:tblGrid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+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8695730"/>
              </p:ext>
            </p:extLst>
          </p:nvPr>
        </p:nvGraphicFramePr>
        <p:xfrm>
          <a:off x="4860032" y="1484784"/>
          <a:ext cx="3888432" cy="4176462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648072"/>
                <a:gridCol w="648072"/>
                <a:gridCol w="648072"/>
                <a:gridCol w="648072"/>
                <a:gridCol w="648072"/>
                <a:gridCol w="648072"/>
              </a:tblGrid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+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1859592" y="260648"/>
            <a:ext cx="54248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Souboj počtářů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45506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1027010"/>
              </p:ext>
            </p:extLst>
          </p:nvPr>
        </p:nvGraphicFramePr>
        <p:xfrm>
          <a:off x="395536" y="1484784"/>
          <a:ext cx="3888432" cy="4176462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648072"/>
                <a:gridCol w="648072"/>
                <a:gridCol w="648072"/>
                <a:gridCol w="648072"/>
                <a:gridCol w="648072"/>
                <a:gridCol w="648072"/>
              </a:tblGrid>
              <a:tr h="696077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4032992"/>
              </p:ext>
            </p:extLst>
          </p:nvPr>
        </p:nvGraphicFramePr>
        <p:xfrm>
          <a:off x="4860032" y="1484784"/>
          <a:ext cx="3888432" cy="4176462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648072"/>
                <a:gridCol w="648072"/>
                <a:gridCol w="648072"/>
                <a:gridCol w="648072"/>
                <a:gridCol w="648072"/>
                <a:gridCol w="648072"/>
              </a:tblGrid>
              <a:tr h="696077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1859592" y="260648"/>
            <a:ext cx="54248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Souboj počtářů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15718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7636796"/>
              </p:ext>
            </p:extLst>
          </p:nvPr>
        </p:nvGraphicFramePr>
        <p:xfrm>
          <a:off x="395536" y="1484784"/>
          <a:ext cx="3888432" cy="4176462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648072"/>
                <a:gridCol w="648072"/>
                <a:gridCol w="648072"/>
                <a:gridCol w="648072"/>
                <a:gridCol w="648072"/>
                <a:gridCol w="648072"/>
              </a:tblGrid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-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13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0478628"/>
              </p:ext>
            </p:extLst>
          </p:nvPr>
        </p:nvGraphicFramePr>
        <p:xfrm>
          <a:off x="4860032" y="1484784"/>
          <a:ext cx="3888432" cy="4176462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648072"/>
                <a:gridCol w="648072"/>
                <a:gridCol w="648072"/>
                <a:gridCol w="648072"/>
                <a:gridCol w="648072"/>
                <a:gridCol w="648072"/>
              </a:tblGrid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-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13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1859592" y="260648"/>
            <a:ext cx="54248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Souboj počtářů</a:t>
            </a:r>
            <a:endParaRPr lang="cs-CZ" sz="5400" b="1" cap="all" spc="0" dirty="0">
              <a:ln w="0"/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29260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9143244"/>
              </p:ext>
            </p:extLst>
          </p:nvPr>
        </p:nvGraphicFramePr>
        <p:xfrm>
          <a:off x="395536" y="1484784"/>
          <a:ext cx="3888432" cy="4176462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648072"/>
                <a:gridCol w="648072"/>
                <a:gridCol w="648072"/>
                <a:gridCol w="648072"/>
                <a:gridCol w="648072"/>
                <a:gridCol w="648072"/>
              </a:tblGrid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-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13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1624897"/>
              </p:ext>
            </p:extLst>
          </p:nvPr>
        </p:nvGraphicFramePr>
        <p:xfrm>
          <a:off x="4860032" y="1484784"/>
          <a:ext cx="3888432" cy="4176462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648072"/>
                <a:gridCol w="648072"/>
                <a:gridCol w="648072"/>
                <a:gridCol w="648072"/>
                <a:gridCol w="648072"/>
                <a:gridCol w="648072"/>
              </a:tblGrid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-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13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1859592" y="260648"/>
            <a:ext cx="54248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Souboj počtářů</a:t>
            </a:r>
            <a:endParaRPr lang="cs-CZ" sz="5400" b="1" cap="all" spc="0" dirty="0">
              <a:ln w="0"/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41811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1177752" y="1872525"/>
            <a:ext cx="2081386" cy="2081386"/>
            <a:chOff x="323528" y="332656"/>
            <a:chExt cx="2081386" cy="2081386"/>
          </a:xfrm>
        </p:grpSpPr>
        <p:pic>
          <p:nvPicPr>
            <p:cNvPr id="1026" name="Picture 2" descr="C:\Users\janacechova\AppData\Local\Microsoft\Windows\Temporary Internet Files\Content.IE5\X25OCSI3\MC900433902[1].png"/>
            <p:cNvPicPr>
              <a:picLocks noChangeAspect="1" noChangeArrowheads="1"/>
            </p:cNvPicPr>
            <p:nvPr/>
          </p:nvPicPr>
          <p:blipFill>
            <a:blip r:embed="rId2">
              <a:duotone>
                <a:schemeClr val="accent4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2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332656"/>
              <a:ext cx="2081386" cy="20813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942469" y="692696"/>
              <a:ext cx="84350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12-9</a:t>
              </a:r>
              <a:endParaRPr lang="cs-CZ" sz="2800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2470172" y="493763"/>
            <a:ext cx="2081386" cy="2081386"/>
            <a:chOff x="323528" y="332656"/>
            <a:chExt cx="2081386" cy="2081386"/>
          </a:xfrm>
        </p:grpSpPr>
        <p:pic>
          <p:nvPicPr>
            <p:cNvPr id="6" name="Picture 2" descr="C:\Users\janacechova\AppData\Local\Microsoft\Windows\Temporary Internet Files\Content.IE5\X25OCSI3\MC900433902[1].png"/>
            <p:cNvPicPr>
              <a:picLocks noChangeAspect="1" noChangeArrowheads="1"/>
            </p:cNvPicPr>
            <p:nvPr/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2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332656"/>
              <a:ext cx="2081386" cy="20813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942469" y="692696"/>
              <a:ext cx="84350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11-7</a:t>
              </a:r>
              <a:endParaRPr lang="cs-CZ" sz="2800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4545746" y="770578"/>
            <a:ext cx="2081386" cy="2081386"/>
            <a:chOff x="323528" y="332656"/>
            <a:chExt cx="2081386" cy="2081386"/>
          </a:xfrm>
        </p:grpSpPr>
        <p:pic>
          <p:nvPicPr>
            <p:cNvPr id="9" name="Picture 2" descr="C:\Users\janacechova\AppData\Local\Microsoft\Windows\Temporary Internet Files\Content.IE5\X25OCSI3\MC900433902[1].png"/>
            <p:cNvPicPr>
              <a:picLocks noChangeAspect="1" noChangeArrowheads="1"/>
            </p:cNvPicPr>
            <p:nvPr/>
          </p:nvPicPr>
          <p:blipFill>
            <a:blip r:embed="rId2">
              <a:duotone>
                <a:prstClr val="black"/>
                <a:srgbClr val="FFFF99">
                  <a:tint val="45000"/>
                  <a:satMod val="400000"/>
                </a:srgbClr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2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332656"/>
              <a:ext cx="2081386" cy="20813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942469" y="692696"/>
              <a:ext cx="84350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15-8</a:t>
              </a:r>
              <a:endParaRPr lang="cs-CZ" sz="2800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7240978" y="504362"/>
            <a:ext cx="2081386" cy="2081386"/>
            <a:chOff x="323528" y="332656"/>
            <a:chExt cx="2081386" cy="2081386"/>
          </a:xfrm>
        </p:grpSpPr>
        <p:pic>
          <p:nvPicPr>
            <p:cNvPr id="12" name="Picture 2" descr="C:\Users\janacechova\AppData\Local\Microsoft\Windows\Temporary Internet Files\Content.IE5\X25OCSI3\MC900433902[1].png"/>
            <p:cNvPicPr>
              <a:picLocks noChangeAspect="1" noChangeArrowheads="1"/>
            </p:cNvPicPr>
            <p:nvPr/>
          </p:nvPicPr>
          <p:blipFill>
            <a:blip r:embed="rId2">
              <a:duotone>
                <a:prstClr val="black"/>
                <a:srgbClr val="99FF99">
                  <a:tint val="45000"/>
                  <a:satMod val="400000"/>
                </a:srgbClr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2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332656"/>
              <a:ext cx="2081386" cy="20813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942469" y="692696"/>
              <a:ext cx="84350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14-6</a:t>
              </a:r>
              <a:endParaRPr lang="cs-CZ" sz="28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-54375" y="655109"/>
            <a:ext cx="2081386" cy="2081386"/>
            <a:chOff x="323528" y="332656"/>
            <a:chExt cx="2081386" cy="2081386"/>
          </a:xfrm>
        </p:grpSpPr>
        <p:pic>
          <p:nvPicPr>
            <p:cNvPr id="15" name="Picture 2" descr="C:\Users\janacechova\AppData\Local\Microsoft\Windows\Temporary Internet Files\Content.IE5\X25OCSI3\MC900433902[1].png"/>
            <p:cNvPicPr>
              <a:picLocks noChangeAspect="1" noChangeArrowheads="1"/>
            </p:cNvPicPr>
            <p:nvPr/>
          </p:nvPicPr>
          <p:blipFill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2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332656"/>
              <a:ext cx="2081386" cy="20813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942469" y="692696"/>
              <a:ext cx="84350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17-8</a:t>
              </a:r>
              <a:endParaRPr lang="cs-CZ" sz="2800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3347864" y="2278304"/>
            <a:ext cx="2081386" cy="2081386"/>
            <a:chOff x="323528" y="332656"/>
            <a:chExt cx="2081386" cy="2081386"/>
          </a:xfrm>
        </p:grpSpPr>
        <p:pic>
          <p:nvPicPr>
            <p:cNvPr id="18" name="Picture 2" descr="C:\Users\janacechova\AppData\Local\Microsoft\Windows\Temporary Internet Files\Content.IE5\X25OCSI3\MC900433902[1].png"/>
            <p:cNvPicPr>
              <a:picLocks noChangeAspect="1" noChangeArrowheads="1"/>
            </p:cNvPicPr>
            <p:nvPr/>
          </p:nvPicPr>
          <p:blipFill>
            <a:blip r:embed="rId2">
              <a:duotone>
                <a:schemeClr val="accent3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2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332656"/>
              <a:ext cx="2081386" cy="20813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942469" y="692696"/>
              <a:ext cx="84350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11-5</a:t>
              </a:r>
              <a:endParaRPr lang="cs-CZ" sz="2800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5959631" y="1872525"/>
            <a:ext cx="2081386" cy="2081386"/>
            <a:chOff x="323528" y="332656"/>
            <a:chExt cx="2081386" cy="2081386"/>
          </a:xfrm>
        </p:grpSpPr>
        <p:pic>
          <p:nvPicPr>
            <p:cNvPr id="21" name="Picture 2" descr="C:\Users\janacechova\AppData\Local\Microsoft\Windows\Temporary Internet Files\Content.IE5\X25OCSI3\MC900433902[1].png"/>
            <p:cNvPicPr>
              <a:picLocks noChangeAspect="1" noChangeArrowheads="1"/>
            </p:cNvPicPr>
            <p:nvPr/>
          </p:nvPicPr>
          <p:blipFill>
            <a:blip r:embed="rId2">
              <a:duotone>
                <a:prstClr val="black"/>
                <a:srgbClr val="FFCCFF">
                  <a:tint val="45000"/>
                  <a:satMod val="400000"/>
                </a:srgbClr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2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332656"/>
              <a:ext cx="2081386" cy="20813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942469" y="692696"/>
              <a:ext cx="84350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13-8</a:t>
              </a:r>
              <a:endParaRPr lang="cs-CZ" sz="2800" dirty="0"/>
            </a:p>
          </p:txBody>
        </p:sp>
      </p:grpSp>
      <p:sp>
        <p:nvSpPr>
          <p:cNvPr id="4" name="Ovál 3"/>
          <p:cNvSpPr/>
          <p:nvPr/>
        </p:nvSpPr>
        <p:spPr>
          <a:xfrm>
            <a:off x="32763" y="6022874"/>
            <a:ext cx="1318329" cy="60783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3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1423265" y="5425390"/>
            <a:ext cx="1318329" cy="60783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9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2646132" y="6133446"/>
            <a:ext cx="1318329" cy="60783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4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3729390" y="5415044"/>
            <a:ext cx="1318329" cy="60783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7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5118462" y="6021288"/>
            <a:ext cx="1318329" cy="60783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6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6341159" y="5372202"/>
            <a:ext cx="1318329" cy="60783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8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7574151" y="6173688"/>
            <a:ext cx="1318329" cy="60783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5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122782" y="8778"/>
            <a:ext cx="367369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Kam přistanou?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06965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1177752" y="1872525"/>
            <a:ext cx="2081386" cy="2081386"/>
            <a:chOff x="323528" y="332656"/>
            <a:chExt cx="2081386" cy="2081386"/>
          </a:xfrm>
        </p:grpSpPr>
        <p:pic>
          <p:nvPicPr>
            <p:cNvPr id="1026" name="Picture 2" descr="C:\Users\janacechova\AppData\Local\Microsoft\Windows\Temporary Internet Files\Content.IE5\X25OCSI3\MC900433902[1].png"/>
            <p:cNvPicPr>
              <a:picLocks noChangeAspect="1" noChangeArrowheads="1"/>
            </p:cNvPicPr>
            <p:nvPr/>
          </p:nvPicPr>
          <p:blipFill>
            <a:blip r:embed="rId2">
              <a:duotone>
                <a:schemeClr val="accent4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2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332656"/>
              <a:ext cx="2081386" cy="20813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942469" y="692696"/>
              <a:ext cx="84350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12-9</a:t>
              </a:r>
              <a:endParaRPr lang="cs-CZ" sz="2800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2470172" y="493763"/>
            <a:ext cx="2081386" cy="2081386"/>
            <a:chOff x="323528" y="332656"/>
            <a:chExt cx="2081386" cy="2081386"/>
          </a:xfrm>
        </p:grpSpPr>
        <p:pic>
          <p:nvPicPr>
            <p:cNvPr id="6" name="Picture 2" descr="C:\Users\janacechova\AppData\Local\Microsoft\Windows\Temporary Internet Files\Content.IE5\X25OCSI3\MC900433902[1].png"/>
            <p:cNvPicPr>
              <a:picLocks noChangeAspect="1" noChangeArrowheads="1"/>
            </p:cNvPicPr>
            <p:nvPr/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2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332656"/>
              <a:ext cx="2081386" cy="20813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942469" y="692696"/>
              <a:ext cx="84350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11-7</a:t>
              </a:r>
              <a:endParaRPr lang="cs-CZ" sz="2800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4545746" y="770578"/>
            <a:ext cx="2081386" cy="2081386"/>
            <a:chOff x="323528" y="332656"/>
            <a:chExt cx="2081386" cy="2081386"/>
          </a:xfrm>
        </p:grpSpPr>
        <p:pic>
          <p:nvPicPr>
            <p:cNvPr id="9" name="Picture 2" descr="C:\Users\janacechova\AppData\Local\Microsoft\Windows\Temporary Internet Files\Content.IE5\X25OCSI3\MC900433902[1].png"/>
            <p:cNvPicPr>
              <a:picLocks noChangeAspect="1" noChangeArrowheads="1"/>
            </p:cNvPicPr>
            <p:nvPr/>
          </p:nvPicPr>
          <p:blipFill>
            <a:blip r:embed="rId2">
              <a:duotone>
                <a:prstClr val="black"/>
                <a:srgbClr val="FFFF99">
                  <a:tint val="45000"/>
                  <a:satMod val="400000"/>
                </a:srgbClr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2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332656"/>
              <a:ext cx="2081386" cy="20813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942469" y="692696"/>
              <a:ext cx="84350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15-8</a:t>
              </a:r>
              <a:endParaRPr lang="cs-CZ" sz="2800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7240978" y="504362"/>
            <a:ext cx="2081386" cy="2081386"/>
            <a:chOff x="323528" y="332656"/>
            <a:chExt cx="2081386" cy="2081386"/>
          </a:xfrm>
        </p:grpSpPr>
        <p:pic>
          <p:nvPicPr>
            <p:cNvPr id="12" name="Picture 2" descr="C:\Users\janacechova\AppData\Local\Microsoft\Windows\Temporary Internet Files\Content.IE5\X25OCSI3\MC900433902[1].png"/>
            <p:cNvPicPr>
              <a:picLocks noChangeAspect="1" noChangeArrowheads="1"/>
            </p:cNvPicPr>
            <p:nvPr/>
          </p:nvPicPr>
          <p:blipFill>
            <a:blip r:embed="rId2">
              <a:duotone>
                <a:prstClr val="black"/>
                <a:srgbClr val="99FF99">
                  <a:tint val="45000"/>
                  <a:satMod val="400000"/>
                </a:srgbClr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2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332656"/>
              <a:ext cx="2081386" cy="20813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942469" y="692696"/>
              <a:ext cx="84350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14-6</a:t>
              </a:r>
              <a:endParaRPr lang="cs-CZ" sz="28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-54375" y="655109"/>
            <a:ext cx="2081386" cy="2081386"/>
            <a:chOff x="323528" y="332656"/>
            <a:chExt cx="2081386" cy="2081386"/>
          </a:xfrm>
        </p:grpSpPr>
        <p:pic>
          <p:nvPicPr>
            <p:cNvPr id="15" name="Picture 2" descr="C:\Users\janacechova\AppData\Local\Microsoft\Windows\Temporary Internet Files\Content.IE5\X25OCSI3\MC900433902[1].png"/>
            <p:cNvPicPr>
              <a:picLocks noChangeAspect="1" noChangeArrowheads="1"/>
            </p:cNvPicPr>
            <p:nvPr/>
          </p:nvPicPr>
          <p:blipFill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2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332656"/>
              <a:ext cx="2081386" cy="20813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942469" y="692696"/>
              <a:ext cx="84350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17-8</a:t>
              </a:r>
              <a:endParaRPr lang="cs-CZ" sz="2800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3347864" y="2278304"/>
            <a:ext cx="2081386" cy="2081386"/>
            <a:chOff x="323528" y="332656"/>
            <a:chExt cx="2081386" cy="2081386"/>
          </a:xfrm>
        </p:grpSpPr>
        <p:pic>
          <p:nvPicPr>
            <p:cNvPr id="18" name="Picture 2" descr="C:\Users\janacechova\AppData\Local\Microsoft\Windows\Temporary Internet Files\Content.IE5\X25OCSI3\MC900433902[1].png"/>
            <p:cNvPicPr>
              <a:picLocks noChangeAspect="1" noChangeArrowheads="1"/>
            </p:cNvPicPr>
            <p:nvPr/>
          </p:nvPicPr>
          <p:blipFill>
            <a:blip r:embed="rId2">
              <a:duotone>
                <a:schemeClr val="accent3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2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332656"/>
              <a:ext cx="2081386" cy="20813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942469" y="692696"/>
              <a:ext cx="84350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11-5</a:t>
              </a:r>
              <a:endParaRPr lang="cs-CZ" sz="2800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5959631" y="1872525"/>
            <a:ext cx="2081386" cy="2081386"/>
            <a:chOff x="323528" y="332656"/>
            <a:chExt cx="2081386" cy="2081386"/>
          </a:xfrm>
        </p:grpSpPr>
        <p:pic>
          <p:nvPicPr>
            <p:cNvPr id="21" name="Picture 2" descr="C:\Users\janacechova\AppData\Local\Microsoft\Windows\Temporary Internet Files\Content.IE5\X25OCSI3\MC900433902[1].png"/>
            <p:cNvPicPr>
              <a:picLocks noChangeAspect="1" noChangeArrowheads="1"/>
            </p:cNvPicPr>
            <p:nvPr/>
          </p:nvPicPr>
          <p:blipFill>
            <a:blip r:embed="rId2">
              <a:duotone>
                <a:prstClr val="black"/>
                <a:srgbClr val="FFCCFF">
                  <a:tint val="45000"/>
                  <a:satMod val="400000"/>
                </a:srgbClr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2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332656"/>
              <a:ext cx="2081386" cy="20813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942469" y="692696"/>
              <a:ext cx="84350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13-8</a:t>
              </a:r>
              <a:endParaRPr lang="cs-CZ" sz="2800" dirty="0"/>
            </a:p>
          </p:txBody>
        </p:sp>
      </p:grpSp>
      <p:sp>
        <p:nvSpPr>
          <p:cNvPr id="4" name="Ovál 3"/>
          <p:cNvSpPr/>
          <p:nvPr/>
        </p:nvSpPr>
        <p:spPr>
          <a:xfrm>
            <a:off x="32763" y="6022874"/>
            <a:ext cx="1318329" cy="60783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3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1423265" y="5425390"/>
            <a:ext cx="1318329" cy="60783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9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2646132" y="6133446"/>
            <a:ext cx="1318329" cy="60783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4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3729390" y="5415044"/>
            <a:ext cx="1318329" cy="60783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7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5118462" y="6021288"/>
            <a:ext cx="1318329" cy="60783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6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6341159" y="5372202"/>
            <a:ext cx="1318329" cy="60783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8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7574151" y="6173688"/>
            <a:ext cx="1318329" cy="60783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5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122782" y="8778"/>
            <a:ext cx="367369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Kam přistanou?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cxnSp>
        <p:nvCxnSpPr>
          <p:cNvPr id="31" name="Přímá spojnice 30"/>
          <p:cNvCxnSpPr>
            <a:stCxn id="15" idx="2"/>
            <a:endCxn id="24" idx="0"/>
          </p:cNvCxnSpPr>
          <p:nvPr/>
        </p:nvCxnSpPr>
        <p:spPr>
          <a:xfrm>
            <a:off x="986318" y="2736495"/>
            <a:ext cx="1096112" cy="26888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1024"/>
          <p:cNvCxnSpPr>
            <a:stCxn id="1026" idx="2"/>
            <a:endCxn id="4" idx="0"/>
          </p:cNvCxnSpPr>
          <p:nvPr/>
        </p:nvCxnSpPr>
        <p:spPr>
          <a:xfrm flipH="1">
            <a:off x="691928" y="3953911"/>
            <a:ext cx="1526517" cy="20689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8" name="Přímá spojnice 1027"/>
          <p:cNvCxnSpPr>
            <a:endCxn id="25" idx="0"/>
          </p:cNvCxnSpPr>
          <p:nvPr/>
        </p:nvCxnSpPr>
        <p:spPr>
          <a:xfrm flipH="1">
            <a:off x="3305297" y="2575149"/>
            <a:ext cx="205566" cy="355829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0" name="Přímá spojnice 1029"/>
          <p:cNvCxnSpPr>
            <a:stCxn id="18" idx="2"/>
            <a:endCxn id="27" idx="0"/>
          </p:cNvCxnSpPr>
          <p:nvPr/>
        </p:nvCxnSpPr>
        <p:spPr>
          <a:xfrm>
            <a:off x="4388557" y="4359690"/>
            <a:ext cx="1389070" cy="16615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2" name="Přímá spojnice 1031"/>
          <p:cNvCxnSpPr>
            <a:stCxn id="9" idx="2"/>
            <a:endCxn id="26" idx="0"/>
          </p:cNvCxnSpPr>
          <p:nvPr/>
        </p:nvCxnSpPr>
        <p:spPr>
          <a:xfrm flipH="1">
            <a:off x="4388555" y="2851964"/>
            <a:ext cx="1197884" cy="2563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4" name="Přímá spojnice 1033"/>
          <p:cNvCxnSpPr>
            <a:stCxn id="21" idx="2"/>
            <a:endCxn id="29" idx="0"/>
          </p:cNvCxnSpPr>
          <p:nvPr/>
        </p:nvCxnSpPr>
        <p:spPr>
          <a:xfrm>
            <a:off x="7000324" y="3953911"/>
            <a:ext cx="1232992" cy="221977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6" name="Přímá spojnice 1035"/>
          <p:cNvCxnSpPr>
            <a:stCxn id="12" idx="2"/>
            <a:endCxn id="28" idx="0"/>
          </p:cNvCxnSpPr>
          <p:nvPr/>
        </p:nvCxnSpPr>
        <p:spPr>
          <a:xfrm flipH="1">
            <a:off x="7000324" y="2585748"/>
            <a:ext cx="1281347" cy="278645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414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</a:t>
            </a:r>
            <a:r>
              <a:rPr lang="cs-CZ" smtClean="0"/>
              <a:t>galerie </a:t>
            </a:r>
            <a:r>
              <a:rPr lang="cs-CZ" smtClean="0">
                <a:hlinkClick r:id="rId2"/>
              </a:rPr>
              <a:t>www.office.microsoft.com</a:t>
            </a:r>
            <a:r>
              <a:rPr lang="cs-CZ" smtClean="0"/>
              <a:t>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822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261</TotalTime>
  <Words>423</Words>
  <Application>Microsoft Office PowerPoint</Application>
  <PresentationFormat>Předvádění na obrazovce (4:3)</PresentationFormat>
  <Paragraphs>254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Čechová Jana</cp:lastModifiedBy>
  <cp:revision>34</cp:revision>
  <dcterms:created xsi:type="dcterms:W3CDTF">2011-08-21T15:31:45Z</dcterms:created>
  <dcterms:modified xsi:type="dcterms:W3CDTF">2012-08-27T12:21:24Z</dcterms:modified>
</cp:coreProperties>
</file>